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67" r:id="rId2"/>
  </p:sldMasterIdLst>
  <p:notesMasterIdLst>
    <p:notesMasterId r:id="rId21"/>
  </p:notesMasterIdLst>
  <p:handoutMasterIdLst>
    <p:handoutMasterId r:id="rId22"/>
  </p:handoutMasterIdLst>
  <p:sldIdLst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64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8BC27-C541-47D8-B92D-2B93BE45E8BE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78991-D2BD-491B-A175-C0AE932CD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63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9C5A251B-FA23-41DA-80EF-DDA3129E4ACD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59288"/>
            <a:ext cx="568325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29B799B2-E970-426D-A221-4789ADE432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0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23EE2-1B32-4456-8DBA-328BAFB964C9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FE245-C8AA-4ED3-A2CD-FE885521B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4E2E6-D5C1-4555-9D85-FB488B1DBF6B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0F201-1D25-48ED-8C0D-998B863AB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56478-0C8A-4BA6-94A3-6D16ED5ED1A6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4332E-D750-4364-8AAE-E4367708B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8FB5-8070-4C35-BE6E-20BF7BEDCA05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76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9BEB-F2A2-4809-B235-6BD54BCED7D7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34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1A71-A5D2-484E-94A5-AA83C7320E16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6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871-4F66-4314-98DE-3E4BA33331F8}" type="datetime1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43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9CEB4-1C6A-47F9-B270-A2D19C6E0426}" type="datetime1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45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68D10-9BEA-4351-8EE5-F038E4979AB7}" type="datetime1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08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3BFA-D3CE-4692-B42D-7A6C96F9CD19}" type="datetime1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6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4693C-3038-49CF-993B-4862AF9282E8}" type="datetime1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0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5425F-0FC3-4B83-8A17-C994D80E43AB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8756-06C4-4ECF-B8CD-2D7D0E70E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55AD-E49F-43DA-9692-3A57C070F261}" type="datetime1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34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81DF-8245-49D8-AB20-661A67DE159D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13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79F0-2286-4295-A4B6-00AD7FD42442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4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08E01-A09B-4740-9E7F-FE92F11852E0}" type="datetime1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A3D61-E42F-414B-ABEE-53A37735F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2613E-C7B2-4152-9B48-BBD19E81AB06}" type="datetime1">
              <a:rPr lang="en-US" smtClean="0"/>
              <a:t>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6F97-49C7-47FB-9AF3-876E4E5E0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E8D1D-CD1E-4FB3-9E66-C6128B40425E}" type="datetime1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B38F2-74A7-4CC0-9A94-0B434D936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89465-78CE-44D4-BCC5-571262BFB1BC}" type="datetime1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B6A52-1A1B-4DE2-95C0-618F18360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3760-F997-435F-B0B0-29DE8C9DA5CA}" type="datetime1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A5B27-F1FF-450A-A7DA-32A884A5F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94686-FF82-46D2-9C2B-E5F3A1C4AFB5}" type="datetime1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F59DB-EDDD-4151-AB6A-FFE6BDE4C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031E2-EA19-4130-A991-7B6968B44967}" type="datetime1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A1C4F-BEFB-4B86-81ED-62C008EA8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8235" y="636979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FORENSIC ACCOUNTING - BA124 – Spring 2015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ECDC5A-C300-4430-9CD8-08541413C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350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757A8-48C5-4AEB-8464-238D169358BF}" type="datetime1">
              <a:rPr lang="en-US" smtClean="0"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FORENSIC ACCOUNTING - BA124 – Spring 2015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F139A-8B68-47E0-8F6A-49A386D4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1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Shenanigans 1-4</a:t>
            </a:r>
          </a:p>
          <a:p>
            <a:r>
              <a:rPr lang="en-US" altLang="en-US" dirty="0" smtClean="0"/>
              <a:t>Article </a:t>
            </a:r>
            <a:r>
              <a:rPr lang="en-US" altLang="en-US" dirty="0" smtClean="0"/>
              <a:t>Overview</a:t>
            </a:r>
          </a:p>
          <a:p>
            <a:r>
              <a:rPr lang="en-US" altLang="en-US" dirty="0" smtClean="0"/>
              <a:t>Data Driven Fraud Detection</a:t>
            </a:r>
            <a:endParaRPr lang="en-US" altLang="en-US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Today’s Topics</a:t>
            </a:r>
          </a:p>
        </p:txBody>
      </p:sp>
      <p:sp>
        <p:nvSpPr>
          <p:cNvPr id="13316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6-</a:t>
            </a:r>
            <a:fld id="{F34DF5BB-678A-44D2-9C11-2EE909F738F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Transparency is Key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01000" cy="4114800"/>
          </a:xfrm>
        </p:spPr>
        <p:txBody>
          <a:bodyPr>
            <a:normAutofit lnSpcReduction="10000"/>
          </a:bodyPr>
          <a:lstStyle/>
          <a:p>
            <a:r>
              <a:rPr lang="en-US" altLang="en-US" smtClean="0"/>
              <a:t>Are the #s telling the story or making the story?</a:t>
            </a:r>
          </a:p>
          <a:p>
            <a:r>
              <a:rPr lang="en-US" altLang="en-US" smtClean="0"/>
              <a:t>Is the company managing the business or managing the #s?</a:t>
            </a:r>
          </a:p>
          <a:p>
            <a:r>
              <a:rPr lang="en-US" altLang="en-US" smtClean="0"/>
              <a:t>What is, is? versus What is. Is!</a:t>
            </a:r>
          </a:p>
          <a:p>
            <a:r>
              <a:rPr lang="en-US" altLang="en-US" smtClean="0"/>
              <a:t>Recall SFAC #1</a:t>
            </a:r>
          </a:p>
          <a:p>
            <a:pPr lvl="1"/>
            <a:r>
              <a:rPr lang="en-US" altLang="en-US" sz="2000" smtClean="0"/>
              <a:t>Improved decision making</a:t>
            </a:r>
          </a:p>
          <a:p>
            <a:pPr lvl="1"/>
            <a:r>
              <a:rPr lang="en-US" altLang="en-US" sz="2000" smtClean="0"/>
              <a:t>Insight into future cash flows</a:t>
            </a:r>
          </a:p>
          <a:p>
            <a:pPr lvl="1"/>
            <a:r>
              <a:rPr lang="en-US" altLang="en-US" sz="2000" smtClean="0"/>
              <a:t>Resource information</a:t>
            </a:r>
            <a:endParaRPr lang="en-US" alt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5-</a:t>
            </a:r>
            <a:fld id="{E6E20C72-444D-4643-93DE-E03B9FEB89D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/>
              <a:t>“</a:t>
            </a:r>
            <a:r>
              <a:rPr lang="en-US" dirty="0" err="1" smtClean="0"/>
              <a:t>Fakin</a:t>
            </a:r>
            <a:r>
              <a:rPr lang="en-US" dirty="0" smtClean="0"/>
              <a:t>’ It”….Fraud inside the fraud at Enron</a:t>
            </a:r>
          </a:p>
          <a:p>
            <a:pPr>
              <a:defRPr/>
            </a:pPr>
            <a:r>
              <a:rPr lang="en-US" dirty="0" smtClean="0"/>
              <a:t>“Fraud Prevention Education…”…SJSU is ahead of the curve</a:t>
            </a:r>
          </a:p>
          <a:p>
            <a:pPr>
              <a:defRPr/>
            </a:pPr>
            <a:r>
              <a:rPr lang="en-US" dirty="0" smtClean="0"/>
              <a:t>“No Free Pass”…revised interest in enforcing FCPA</a:t>
            </a:r>
          </a:p>
          <a:p>
            <a:pPr>
              <a:defRPr/>
            </a:pPr>
            <a:r>
              <a:rPr lang="en-US" dirty="0" smtClean="0"/>
              <a:t>“Fraud Finds…”…SOX has helped the assessment of fraud</a:t>
            </a:r>
          </a:p>
          <a:p>
            <a:pPr>
              <a:defRPr/>
            </a:pPr>
            <a:r>
              <a:rPr lang="en-US" dirty="0" smtClean="0"/>
              <a:t>“</a:t>
            </a:r>
            <a:r>
              <a:rPr lang="en-US" dirty="0" err="1" smtClean="0"/>
              <a:t>Oddsmakers</a:t>
            </a:r>
            <a:r>
              <a:rPr lang="en-US" dirty="0" smtClean="0"/>
              <a:t>…”…finding fraud on the field</a:t>
            </a:r>
            <a:endParaRPr lang="en-US" dirty="0"/>
          </a:p>
        </p:txBody>
      </p:sp>
      <p:sp>
        <p:nvSpPr>
          <p:cNvPr id="2355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Article Overview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F5ED8D39-8012-4EAC-B011-CC0F42B9745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1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Data Analysis &amp; Fraud Detection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Data Analysis Process</a:t>
            </a:r>
          </a:p>
          <a:p>
            <a:r>
              <a:rPr lang="en-US" dirty="0" smtClean="0">
                <a:latin typeface="Lucida Sans" pitchFamily="34" charset="0"/>
              </a:rPr>
              <a:t>Data Analysis Software</a:t>
            </a:r>
          </a:p>
          <a:p>
            <a:r>
              <a:rPr lang="en-US" dirty="0" smtClean="0">
                <a:latin typeface="Lucida Sans" pitchFamily="34" charset="0"/>
              </a:rPr>
              <a:t>Data Access Challenges</a:t>
            </a:r>
          </a:p>
          <a:p>
            <a:r>
              <a:rPr lang="en-US" dirty="0" smtClean="0">
                <a:latin typeface="Lucida Sans" pitchFamily="34" charset="0"/>
              </a:rPr>
              <a:t>Data Analysis Techniques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324600"/>
            <a:ext cx="4648200" cy="402414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3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Data Analysis Process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Understand the business</a:t>
            </a:r>
          </a:p>
          <a:p>
            <a:r>
              <a:rPr lang="en-US" dirty="0" smtClean="0">
                <a:latin typeface="Lucida Sans" pitchFamily="34" charset="0"/>
              </a:rPr>
              <a:t>Brainstorm frauds</a:t>
            </a:r>
          </a:p>
          <a:p>
            <a:r>
              <a:rPr lang="en-US" dirty="0" smtClean="0">
                <a:latin typeface="Lucida Sans" pitchFamily="34" charset="0"/>
              </a:rPr>
              <a:t>Identify fraud symptoms</a:t>
            </a:r>
          </a:p>
          <a:p>
            <a:r>
              <a:rPr lang="en-US" dirty="0" smtClean="0">
                <a:latin typeface="Lucida Sans" pitchFamily="34" charset="0"/>
              </a:rPr>
              <a:t>Use technology to collect symptom data</a:t>
            </a:r>
          </a:p>
          <a:p>
            <a:r>
              <a:rPr lang="en-US" dirty="0" smtClean="0">
                <a:latin typeface="Lucida Sans" pitchFamily="34" charset="0"/>
              </a:rPr>
              <a:t>Analyze the data</a:t>
            </a:r>
          </a:p>
          <a:p>
            <a:r>
              <a:rPr lang="en-US" dirty="0" smtClean="0">
                <a:latin typeface="Lucida Sans" pitchFamily="34" charset="0"/>
              </a:rPr>
              <a:t>Investigate selected symptoms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0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Data Analysis Software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ACL</a:t>
            </a:r>
          </a:p>
          <a:p>
            <a:r>
              <a:rPr lang="en-US" dirty="0" err="1" smtClean="0">
                <a:latin typeface="Lucida Sans" pitchFamily="34" charset="0"/>
              </a:rPr>
              <a:t>CaseWare</a:t>
            </a:r>
            <a:endParaRPr lang="en-US" dirty="0" smtClean="0">
              <a:latin typeface="Lucida Sans" pitchFamily="34" charset="0"/>
            </a:endParaRPr>
          </a:p>
          <a:p>
            <a:r>
              <a:rPr lang="en-US" dirty="0" err="1" smtClean="0">
                <a:latin typeface="Lucida Sans" pitchFamily="34" charset="0"/>
              </a:rPr>
              <a:t>Picalo</a:t>
            </a:r>
            <a:endParaRPr lang="en-US" dirty="0" smtClean="0">
              <a:latin typeface="Lucida Sans" pitchFamily="34" charset="0"/>
            </a:endParaRPr>
          </a:p>
          <a:p>
            <a:r>
              <a:rPr lang="en-US" dirty="0" smtClean="0">
                <a:latin typeface="Lucida Sans" pitchFamily="34" charset="0"/>
              </a:rPr>
              <a:t>Microsoft + Active Data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0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Data Access Challenges and Tools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Open database connectivity (ODBC)</a:t>
            </a:r>
          </a:p>
          <a:p>
            <a:r>
              <a:rPr lang="en-US" dirty="0" smtClean="0">
                <a:latin typeface="Lucida Sans" pitchFamily="34" charset="0"/>
              </a:rPr>
              <a:t>Text importing-extensible markup language (XML)</a:t>
            </a:r>
          </a:p>
          <a:p>
            <a:r>
              <a:rPr lang="en-US" dirty="0" smtClean="0">
                <a:latin typeface="Lucida Sans" pitchFamily="34" charset="0"/>
              </a:rPr>
              <a:t>Data warehousing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0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Data Analysis Techniques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Lucida Sans" pitchFamily="34" charset="0"/>
              </a:rPr>
              <a:t>Benford’s</a:t>
            </a:r>
            <a:r>
              <a:rPr lang="en-US" dirty="0" smtClean="0">
                <a:latin typeface="Lucida Sans" pitchFamily="34" charset="0"/>
              </a:rPr>
              <a:t> Law</a:t>
            </a:r>
          </a:p>
          <a:p>
            <a:r>
              <a:rPr lang="en-US" dirty="0" smtClean="0">
                <a:latin typeface="Lucida Sans" pitchFamily="34" charset="0"/>
              </a:rPr>
              <a:t>Time trends</a:t>
            </a:r>
          </a:p>
          <a:p>
            <a:r>
              <a:rPr lang="en-US" dirty="0" smtClean="0">
                <a:latin typeface="Lucida Sans" pitchFamily="34" charset="0"/>
              </a:rPr>
              <a:t>Fuzzy matching</a:t>
            </a:r>
          </a:p>
          <a:p>
            <a:r>
              <a:rPr lang="en-US" dirty="0" err="1" smtClean="0">
                <a:latin typeface="Lucida Sans" pitchFamily="34" charset="0"/>
              </a:rPr>
              <a:t>Matosas</a:t>
            </a:r>
            <a:r>
              <a:rPr lang="en-US" dirty="0" smtClean="0">
                <a:latin typeface="Lucida Sans" pitchFamily="34" charset="0"/>
              </a:rPr>
              <a:t> and real time analysis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0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 smtClean="0">
                <a:solidFill>
                  <a:schemeClr val="accent1"/>
                </a:solidFill>
                <a:latin typeface="Lucida Sans" pitchFamily="34" charset="0"/>
              </a:rPr>
              <a:t>Benford’s</a:t>
            </a:r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 Law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Occurrence of digits in a random number sequence</a:t>
            </a:r>
          </a:p>
          <a:p>
            <a:r>
              <a:rPr lang="en-US" dirty="0" smtClean="0">
                <a:latin typeface="Lucida Sans" pitchFamily="34" charset="0"/>
              </a:rPr>
              <a:t>Series starting with 1’s greater than 2’s; 2’s greater than 3’s, etc.</a:t>
            </a:r>
          </a:p>
          <a:p>
            <a:r>
              <a:rPr lang="en-US" dirty="0" smtClean="0">
                <a:latin typeface="Lucida Sans" pitchFamily="34" charset="0"/>
              </a:rPr>
              <a:t>Effective for locating falsified trends</a:t>
            </a:r>
          </a:p>
          <a:p>
            <a:endParaRPr lang="en-US" dirty="0">
              <a:latin typeface="Lucida San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33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1"/>
                </a:solidFill>
                <a:latin typeface="Lucida Sans" pitchFamily="34" charset="0"/>
              </a:rPr>
              <a:t>Financial Statement Analysis</a:t>
            </a:r>
            <a:endParaRPr lang="en-US" sz="4800" b="1" dirty="0">
              <a:solidFill>
                <a:schemeClr val="accent1"/>
              </a:solidFill>
              <a:latin typeface="Lucida Sans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Methodology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Lucida Sans" pitchFamily="34" charset="0"/>
              </a:rPr>
              <a:t>Trends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Lucida Sans" pitchFamily="34" charset="0"/>
              </a:rPr>
              <a:t>Ratios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Lucida Sans" pitchFamily="34" charset="0"/>
              </a:rPr>
              <a:t>Horizontal analysis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Lucida Sans" pitchFamily="34" charset="0"/>
              </a:rPr>
              <a:t>Vertical analysis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Lucida Sans" pitchFamily="34" charset="0"/>
              </a:rPr>
              <a:t>What looks out of the ordinary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234" y="6324601"/>
            <a:ext cx="3818965" cy="41032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Comic Sans MS" pitchFamily="66" charset="0"/>
              </a:rPr>
              <a:t>FORENSIC ACCOUNTING - BA124 – Spring 2015 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6F97-49C7-47FB-9AF3-876E4E5E04E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3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Shenanigan Update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Shenanigan #1</a:t>
            </a:r>
          </a:p>
          <a:p>
            <a:r>
              <a:rPr lang="en-US" altLang="en-US" smtClean="0"/>
              <a:t>Shenanigan #2</a:t>
            </a:r>
          </a:p>
          <a:p>
            <a:r>
              <a:rPr lang="en-US" altLang="en-US" smtClean="0"/>
              <a:t>Shenanigan #3</a:t>
            </a:r>
          </a:p>
          <a:p>
            <a:r>
              <a:rPr lang="en-US" altLang="en-US" smtClean="0"/>
              <a:t>Shenanigan #4</a:t>
            </a:r>
          </a:p>
          <a:p>
            <a:endParaRPr lang="en-US" alt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87515EFF-28F9-4F6F-8FDD-4FDED0D909A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5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077200" cy="1371600"/>
          </a:xfrm>
        </p:spPr>
        <p:txBody>
          <a:bodyPr/>
          <a:lstStyle/>
          <a:p>
            <a:r>
              <a:rPr lang="en-US" altLang="en-US" smtClean="0"/>
              <a:t>Shenanigan #1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8001000" cy="4114800"/>
          </a:xfrm>
        </p:spPr>
        <p:txBody>
          <a:bodyPr/>
          <a:lstStyle/>
          <a:p>
            <a:r>
              <a:rPr lang="en-US" altLang="en-US" sz="2400" smtClean="0"/>
              <a:t>Technique #1:</a:t>
            </a:r>
            <a:endParaRPr lang="en-US" altLang="en-US" smtClean="0"/>
          </a:p>
          <a:p>
            <a:pPr lvl="1"/>
            <a:r>
              <a:rPr lang="en-US" altLang="en-US" sz="2000" smtClean="0"/>
              <a:t>Recording revenue when obligations remain</a:t>
            </a:r>
            <a:endParaRPr lang="en-US" altLang="en-US" smtClean="0"/>
          </a:p>
          <a:p>
            <a:r>
              <a:rPr lang="en-US" altLang="en-US" sz="2400" smtClean="0"/>
              <a:t>Technique #2:</a:t>
            </a:r>
            <a:endParaRPr lang="en-US" altLang="en-US" sz="2800" smtClean="0"/>
          </a:p>
          <a:p>
            <a:pPr lvl="1"/>
            <a:r>
              <a:rPr lang="en-US" altLang="en-US" sz="2000" smtClean="0"/>
              <a:t>Recording revenue in excess of contract value</a:t>
            </a:r>
            <a:endParaRPr lang="en-US" altLang="en-US" smtClean="0"/>
          </a:p>
          <a:p>
            <a:r>
              <a:rPr lang="en-US" altLang="en-US" sz="2400" smtClean="0"/>
              <a:t>Technique #3:</a:t>
            </a:r>
            <a:endParaRPr lang="en-US" altLang="en-US" sz="2800" smtClean="0"/>
          </a:p>
          <a:p>
            <a:pPr lvl="1"/>
            <a:r>
              <a:rPr lang="en-US" altLang="en-US" sz="2000" smtClean="0"/>
              <a:t>Recording revenue before buyer’s acceptance</a:t>
            </a:r>
            <a:endParaRPr lang="en-US" altLang="en-US" sz="2400" smtClean="0"/>
          </a:p>
          <a:p>
            <a:r>
              <a:rPr lang="en-US" altLang="en-US" sz="2400" smtClean="0"/>
              <a:t>Technique #4:</a:t>
            </a:r>
            <a:endParaRPr lang="en-US" altLang="en-US" sz="2800" smtClean="0"/>
          </a:p>
          <a:p>
            <a:pPr lvl="1"/>
            <a:r>
              <a:rPr lang="en-US" altLang="en-US" sz="2000" smtClean="0"/>
              <a:t>Recording revenue when payment is not assured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B5C5732B-DFBB-4E0F-A1D6-ABEB375EC88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0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Revenue Red Flags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Aggressive Rev. Rec. Policies</a:t>
            </a:r>
          </a:p>
          <a:p>
            <a:r>
              <a:rPr lang="en-US" altLang="en-US" smtClean="0"/>
              <a:t>Rise in unbilled receivables</a:t>
            </a:r>
          </a:p>
          <a:p>
            <a:r>
              <a:rPr lang="en-US" altLang="en-US" smtClean="0"/>
              <a:t>Rising receivables</a:t>
            </a:r>
          </a:p>
          <a:p>
            <a:r>
              <a:rPr lang="en-US" altLang="en-US" smtClean="0"/>
              <a:t>Rising allowance for doubtful accounts</a:t>
            </a:r>
          </a:p>
          <a:p>
            <a:r>
              <a:rPr lang="en-US" altLang="en-US" smtClean="0"/>
              <a:t>Increased returns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290AC1D2-DD8E-43E2-B82E-06773DA6139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Earnings Manipulation Shenanigan #2-</a:t>
            </a:r>
            <a:br>
              <a:rPr lang="en-US" altLang="en-US" smtClean="0"/>
            </a:br>
            <a:r>
              <a:rPr lang="en-US" altLang="en-US" sz="3600" smtClean="0"/>
              <a:t>Recording Bogus Revenue</a:t>
            </a:r>
            <a:endParaRPr lang="en-US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80010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smtClean="0"/>
              <a:t>Technique #1:</a:t>
            </a:r>
          </a:p>
          <a:p>
            <a:pPr lvl="1">
              <a:lnSpc>
                <a:spcPct val="80000"/>
              </a:lnSpc>
            </a:pPr>
            <a:r>
              <a:rPr lang="en-US" altLang="en-US" sz="1600" smtClean="0"/>
              <a:t>Lack of economic substance</a:t>
            </a:r>
          </a:p>
          <a:p>
            <a:pPr>
              <a:lnSpc>
                <a:spcPct val="80000"/>
              </a:lnSpc>
            </a:pPr>
            <a:r>
              <a:rPr lang="en-US" altLang="en-US" sz="1800" smtClean="0"/>
              <a:t>Technique #2:</a:t>
            </a:r>
          </a:p>
          <a:p>
            <a:pPr lvl="1">
              <a:lnSpc>
                <a:spcPct val="80000"/>
              </a:lnSpc>
            </a:pPr>
            <a:r>
              <a:rPr lang="en-US" altLang="en-US" sz="1600" smtClean="0"/>
              <a:t>Lack of arm’s length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Related parties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“Round-trip” transactions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Supplier rebates</a:t>
            </a:r>
          </a:p>
          <a:p>
            <a:pPr>
              <a:lnSpc>
                <a:spcPct val="80000"/>
              </a:lnSpc>
            </a:pPr>
            <a:r>
              <a:rPr lang="en-US" altLang="en-US" sz="1800" smtClean="0"/>
              <a:t>Technique #3:</a:t>
            </a:r>
          </a:p>
          <a:p>
            <a:pPr lvl="1">
              <a:lnSpc>
                <a:spcPct val="80000"/>
              </a:lnSpc>
            </a:pPr>
            <a:r>
              <a:rPr lang="en-US" altLang="en-US" sz="1600" smtClean="0"/>
              <a:t>Non-operating revenue transactions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Investment income as operating revenue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Loans recorded as revenue</a:t>
            </a:r>
          </a:p>
          <a:p>
            <a:pPr>
              <a:lnSpc>
                <a:spcPct val="80000"/>
              </a:lnSpc>
            </a:pPr>
            <a:r>
              <a:rPr lang="en-US" altLang="en-US" sz="1800" smtClean="0"/>
              <a:t>Technique #4:</a:t>
            </a:r>
          </a:p>
          <a:p>
            <a:pPr lvl="1">
              <a:lnSpc>
                <a:spcPct val="80000"/>
              </a:lnSpc>
            </a:pPr>
            <a:r>
              <a:rPr lang="en-US" altLang="en-US" sz="1600" smtClean="0"/>
              <a:t>Recording revenue at inflated amounts</a:t>
            </a:r>
          </a:p>
          <a:p>
            <a:pPr lvl="2">
              <a:lnSpc>
                <a:spcPct val="80000"/>
              </a:lnSpc>
            </a:pPr>
            <a:r>
              <a:rPr lang="en-US" altLang="en-US" sz="1400" smtClean="0"/>
              <a:t>Priceline.com</a:t>
            </a:r>
          </a:p>
          <a:p>
            <a:pPr>
              <a:lnSpc>
                <a:spcPct val="80000"/>
              </a:lnSpc>
            </a:pPr>
            <a:r>
              <a:rPr lang="en-US" altLang="en-US" sz="1800" smtClean="0"/>
              <a:t>Technique #5:</a:t>
            </a:r>
          </a:p>
          <a:p>
            <a:pPr lvl="1">
              <a:lnSpc>
                <a:spcPct val="80000"/>
              </a:lnSpc>
            </a:pPr>
            <a:r>
              <a:rPr lang="en-US" altLang="en-US" sz="1600" smtClean="0"/>
              <a:t>Post merger deferred revenue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54014F7C-56A6-49C1-B0B8-A92F2B040EA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9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Shenanigan #3-</a:t>
            </a:r>
            <a:br>
              <a:rPr lang="en-US" altLang="en-US" smtClean="0"/>
            </a:br>
            <a:r>
              <a:rPr lang="en-US" altLang="en-US" sz="3600" smtClean="0"/>
              <a:t>Boosting (Operating) Income</a:t>
            </a:r>
            <a:endParaRPr lang="en-US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z="2400" smtClean="0"/>
          </a:p>
          <a:p>
            <a:r>
              <a:rPr lang="en-US" altLang="en-US" sz="2400" smtClean="0"/>
              <a:t>Technique #1:</a:t>
            </a:r>
          </a:p>
          <a:p>
            <a:pPr lvl="1"/>
            <a:r>
              <a:rPr lang="en-US" altLang="en-US" sz="2000" smtClean="0"/>
              <a:t>Boosting income using one-time events</a:t>
            </a:r>
          </a:p>
          <a:p>
            <a:pPr lvl="2"/>
            <a:r>
              <a:rPr lang="en-US" altLang="en-US" sz="1800" smtClean="0"/>
              <a:t>Selling of undervalued assets</a:t>
            </a:r>
          </a:p>
          <a:p>
            <a:r>
              <a:rPr lang="en-US" altLang="en-US" sz="2400" smtClean="0"/>
              <a:t>Technique #2:</a:t>
            </a:r>
          </a:p>
          <a:p>
            <a:pPr lvl="1"/>
            <a:r>
              <a:rPr lang="en-US" altLang="en-US" sz="2000" smtClean="0"/>
              <a:t>Boosting income through misleading classifications</a:t>
            </a:r>
          </a:p>
          <a:p>
            <a:pPr lvl="2"/>
            <a:r>
              <a:rPr lang="en-US" altLang="en-US" sz="1800" smtClean="0"/>
              <a:t>Including investment gains in ops. income</a:t>
            </a:r>
          </a:p>
          <a:p>
            <a:pPr lvl="2"/>
            <a:r>
              <a:rPr lang="en-US" altLang="en-US" sz="1800" smtClean="0"/>
              <a:t>Reducing opex by investment gains</a:t>
            </a:r>
          </a:p>
          <a:p>
            <a:pPr lvl="2"/>
            <a:r>
              <a:rPr lang="en-US" altLang="en-US" sz="1800" smtClean="0"/>
              <a:t>Reclassifying balance sheet accounts</a:t>
            </a:r>
            <a:endParaRPr lang="en-US" alt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F55E45BF-F7ED-4EDA-953B-2A8540C7579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1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smtClean="0"/>
              <a:t>Shenanigan #3 Warning Signs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Turning sales proceeds into recurring income</a:t>
            </a:r>
          </a:p>
          <a:p>
            <a:r>
              <a:rPr lang="en-US" altLang="en-US" smtClean="0"/>
              <a:t>Shifting operating expenses </a:t>
            </a:r>
          </a:p>
          <a:p>
            <a:r>
              <a:rPr lang="en-US" altLang="en-US" smtClean="0"/>
              <a:t>Recurring “restructuring” costs</a:t>
            </a:r>
          </a:p>
          <a:p>
            <a:r>
              <a:rPr lang="en-US" altLang="en-US" smtClean="0"/>
              <a:t>Influence misinterpretation impact on income statement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F48DC8EE-569A-42C4-B770-C9D68E00EE7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8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Shenanigan #4-</a:t>
            </a:r>
            <a:br>
              <a:rPr lang="en-US" altLang="en-US" smtClean="0"/>
            </a:br>
            <a:r>
              <a:rPr lang="en-US" altLang="en-US" sz="3600" smtClean="0"/>
              <a:t>Expense Shifting with Assets…</a:t>
            </a:r>
            <a:br>
              <a:rPr lang="en-US" altLang="en-US" sz="3600" smtClean="0"/>
            </a:br>
            <a:r>
              <a:rPr lang="en-US" altLang="en-US" sz="3600" smtClean="0"/>
              <a:t>Think WorldCom</a:t>
            </a:r>
            <a:endParaRPr lang="en-US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8001000" cy="3276600"/>
          </a:xfrm>
        </p:spPr>
        <p:txBody>
          <a:bodyPr>
            <a:normAutofit lnSpcReduction="10000"/>
          </a:bodyPr>
          <a:lstStyle/>
          <a:p>
            <a:r>
              <a:rPr lang="en-US" altLang="en-US" sz="2400" smtClean="0"/>
              <a:t>Technique #1:</a:t>
            </a:r>
          </a:p>
          <a:p>
            <a:pPr lvl="1"/>
            <a:r>
              <a:rPr lang="en-US" altLang="en-US" sz="2000" smtClean="0"/>
              <a:t>Capitalizing normal operating costs-AOL</a:t>
            </a:r>
          </a:p>
          <a:p>
            <a:r>
              <a:rPr lang="en-US" altLang="en-US" sz="2400" smtClean="0"/>
              <a:t>Technique #2:</a:t>
            </a:r>
          </a:p>
          <a:p>
            <a:pPr lvl="1"/>
            <a:r>
              <a:rPr lang="en-US" altLang="en-US" sz="2000" smtClean="0"/>
              <a:t>Slow amortization/depreciation (somewhat subjective)-Time Warner Telecom</a:t>
            </a:r>
          </a:p>
          <a:p>
            <a:r>
              <a:rPr lang="en-US" altLang="en-US" sz="2400" smtClean="0"/>
              <a:t>Technique #3:</a:t>
            </a:r>
          </a:p>
          <a:p>
            <a:pPr lvl="1"/>
            <a:r>
              <a:rPr lang="en-US" altLang="en-US" sz="2000" smtClean="0"/>
              <a:t>Failing to write-down impaired assets-Coldwater Creek</a:t>
            </a:r>
          </a:p>
          <a:p>
            <a:r>
              <a:rPr lang="en-US" altLang="en-US" sz="2400" smtClean="0"/>
              <a:t>Technique #4:</a:t>
            </a:r>
          </a:p>
          <a:p>
            <a:pPr lvl="1"/>
            <a:r>
              <a:rPr lang="en-US" altLang="en-US" sz="2000" smtClean="0"/>
              <a:t>Reducing asset reserves-Vitesse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956EEA2E-E0E6-445A-A033-2C7B71B4A8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72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400" smtClean="0">
                <a:solidFill>
                  <a:schemeClr val="tx2"/>
                </a:solidFill>
                <a:latin typeface="Comic Sans MS" pitchFamily="66" charset="0"/>
              </a:rPr>
              <a:t>FORENSIC ACCOUNTING - BA124 – Spring 2015   </a:t>
            </a:r>
            <a:endParaRPr lang="en-US" altLang="en-US" sz="140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Shenanigan #4</a:t>
            </a:r>
            <a:br>
              <a:rPr lang="en-US" altLang="en-US" smtClean="0"/>
            </a:br>
            <a:r>
              <a:rPr lang="en-US" altLang="en-US" smtClean="0"/>
              <a:t>Red Flags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Changes in capitalization policy pre-IPO</a:t>
            </a:r>
          </a:p>
          <a:p>
            <a:r>
              <a:rPr lang="en-US" altLang="en-US" smtClean="0"/>
              <a:t>Late accounting change announcements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6</a:t>
            </a:r>
            <a:r>
              <a:rPr lang="en-US" dirty="0" smtClean="0"/>
              <a:t>-</a:t>
            </a:r>
            <a:fld id="{4A25EDB4-05A6-40A7-A5B7-EE22F263534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2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FO standard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650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Custom Design</vt:lpstr>
      <vt:lpstr>Today’s Topics</vt:lpstr>
      <vt:lpstr>Shenanigan Update</vt:lpstr>
      <vt:lpstr>Shenanigan #1</vt:lpstr>
      <vt:lpstr>Revenue Red Flags</vt:lpstr>
      <vt:lpstr>Earnings Manipulation Shenanigan #2- Recording Bogus Revenue</vt:lpstr>
      <vt:lpstr>Shenanigan #3- Boosting (Operating) Income</vt:lpstr>
      <vt:lpstr>Shenanigan #3 Warning Signs</vt:lpstr>
      <vt:lpstr>Shenanigan #4- Expense Shifting with Assets… Think WorldCom</vt:lpstr>
      <vt:lpstr>Shenanigan #4 Red Flags</vt:lpstr>
      <vt:lpstr>Transparency is Key</vt:lpstr>
      <vt:lpstr>Article Overview</vt:lpstr>
      <vt:lpstr>Data Analysis &amp; Fraud Detection</vt:lpstr>
      <vt:lpstr>Data Analysis Process</vt:lpstr>
      <vt:lpstr>Data Analysis Software</vt:lpstr>
      <vt:lpstr>Data Access Challenges and Tools</vt:lpstr>
      <vt:lpstr>Data Analysis Techniques</vt:lpstr>
      <vt:lpstr>Benford’s Law</vt:lpstr>
      <vt:lpstr>Financial Statement Analysis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Topics</dc:title>
  <dc:creator>wfocpa</dc:creator>
  <cp:lastModifiedBy>wfocpa</cp:lastModifiedBy>
  <cp:revision>9</cp:revision>
  <cp:lastPrinted>2013-09-12T21:10:24Z</cp:lastPrinted>
  <dcterms:created xsi:type="dcterms:W3CDTF">2012-08-14T23:41:01Z</dcterms:created>
  <dcterms:modified xsi:type="dcterms:W3CDTF">2015-02-17T20:55:21Z</dcterms:modified>
</cp:coreProperties>
</file>