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7" r:id="rId2"/>
    <p:sldId id="294" r:id="rId3"/>
    <p:sldId id="257" r:id="rId4"/>
    <p:sldId id="259" r:id="rId5"/>
    <p:sldId id="288" r:id="rId6"/>
    <p:sldId id="300" r:id="rId7"/>
    <p:sldId id="302" r:id="rId8"/>
    <p:sldId id="301" r:id="rId9"/>
    <p:sldId id="280" r:id="rId10"/>
    <p:sldId id="296" r:id="rId11"/>
    <p:sldId id="290" r:id="rId12"/>
    <p:sldId id="287" r:id="rId13"/>
    <p:sldId id="297" r:id="rId14"/>
    <p:sldId id="299" r:id="rId15"/>
    <p:sldId id="298" r:id="rId16"/>
    <p:sldId id="269" r:id="rId17"/>
    <p:sldId id="293" r:id="rId18"/>
    <p:sldId id="291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700" autoAdjust="0"/>
  </p:normalViewPr>
  <p:slideViewPr>
    <p:cSldViewPr snapToGrid="0" snapToObjects="1">
      <p:cViewPr varScale="1">
        <p:scale>
          <a:sx n="84" d="100"/>
          <a:sy n="84" d="100"/>
        </p:scale>
        <p:origin x="-1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76D27-B3DA-E54A-9226-138D864F19EA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38185-78BF-FF45-9482-DC916AF15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3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9C33B-97D4-714F-A783-A96F7A4DC8FC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BA14E-67B7-174A-8175-FF45748C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43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EC7A5-ABCD-8940-8546-9856D8140FAE}" type="datetimeFigureOut">
              <a:rPr lang="en-US" smtClean="0"/>
              <a:pPr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CD322-202A-7F4E-8D74-D4502A7BF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1567"/>
            <a:ext cx="7772400" cy="29923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Economic Outlook</a:t>
            </a:r>
            <a:br>
              <a:rPr lang="en-US" dirty="0" smtClean="0"/>
            </a:br>
            <a:r>
              <a:rPr lang="en-US" sz="3200" dirty="0" smtClean="0"/>
              <a:t>Silicon Valley US-China</a:t>
            </a:r>
            <a:br>
              <a:rPr lang="en-US" sz="3200" dirty="0" smtClean="0"/>
            </a:br>
            <a:r>
              <a:rPr lang="en-US" sz="3200" dirty="0" smtClean="0"/>
              <a:t>Economic &amp; Technology Forum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October 26, 2012</a:t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8851" y="3886200"/>
            <a:ext cx="7035492" cy="175260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 smtClean="0">
                <a:solidFill>
                  <a:schemeClr val="tx1"/>
                </a:solidFill>
                <a:latin typeface="+mj-lt"/>
                <a:cs typeface="Calibri (Body)"/>
              </a:rPr>
              <a:t>Tom Means 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j-lt"/>
                <a:cs typeface="Calibri (Body)"/>
              </a:rPr>
              <a:t>Director, Council for Economic Education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j-lt"/>
                <a:cs typeface="Calibri (Body)"/>
              </a:rPr>
              <a:t>San Jose State University</a:t>
            </a:r>
          </a:p>
          <a:p>
            <a:endParaRPr lang="en-US" i="1" dirty="0" smtClean="0">
              <a:solidFill>
                <a:schemeClr val="tx1"/>
              </a:solidFill>
              <a:latin typeface="+mj-lt"/>
              <a:cs typeface="Calibri (Body)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+mj-lt"/>
                <a:cs typeface="Calibri (Body)"/>
              </a:rPr>
              <a:t>Slides available </a:t>
            </a:r>
            <a:r>
              <a:rPr lang="en-US" i="1" dirty="0">
                <a:solidFill>
                  <a:schemeClr val="tx1"/>
                </a:solidFill>
                <a:latin typeface="+mj-lt"/>
                <a:cs typeface="Calibri (Body)"/>
              </a:rPr>
              <a:t>at http://</a:t>
            </a:r>
            <a:r>
              <a:rPr lang="en-US" i="1" dirty="0" err="1">
                <a:solidFill>
                  <a:schemeClr val="tx1"/>
                </a:solidFill>
                <a:latin typeface="+mj-lt"/>
                <a:cs typeface="Calibri (Body)"/>
              </a:rPr>
              <a:t>www.sjsu.edu</a:t>
            </a:r>
            <a:r>
              <a:rPr lang="en-US" i="1" dirty="0">
                <a:solidFill>
                  <a:schemeClr val="tx1"/>
                </a:solidFill>
                <a:latin typeface="+mj-lt"/>
                <a:cs typeface="Calibri (Body)"/>
              </a:rPr>
              <a:t>/people/</a:t>
            </a:r>
            <a:r>
              <a:rPr lang="en-US" i="1" dirty="0" err="1">
                <a:solidFill>
                  <a:schemeClr val="tx1"/>
                </a:solidFill>
                <a:latin typeface="+mj-lt"/>
                <a:cs typeface="Calibri (Body)"/>
              </a:rPr>
              <a:t>tom.means</a:t>
            </a:r>
            <a:r>
              <a:rPr lang="en-US" i="1" dirty="0">
                <a:solidFill>
                  <a:schemeClr val="tx1"/>
                </a:solidFill>
                <a:latin typeface="+mj-lt"/>
                <a:cs typeface="Calibri (Body)"/>
              </a:rPr>
              <a:t>/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CLF – </a:t>
            </a:r>
            <a:r>
              <a:rPr lang="en-US" dirty="0" smtClean="0"/>
              <a:t>San Jose (MSA)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2000 – present</a:t>
            </a:r>
            <a:endParaRPr lang="en-US" dirty="0"/>
          </a:p>
        </p:txBody>
      </p:sp>
      <p:pic>
        <p:nvPicPr>
          <p:cNvPr id="4" name="Content Placeholder 3" descr="SANJCLF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" b="510"/>
          <a:stretch/>
        </p:blipFill>
        <p:spPr>
          <a:xfrm>
            <a:off x="457200" y="1417639"/>
            <a:ext cx="8229600" cy="4903838"/>
          </a:xfrm>
        </p:spPr>
      </p:pic>
    </p:spTree>
    <p:extLst>
      <p:ext uri="{BB962C8B-B14F-4D97-AF65-F5344CB8AC3E}">
        <p14:creationId xmlns:p14="http://schemas.microsoft.com/office/powerpoint/2010/main" val="2796201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Private Employment</a:t>
            </a:r>
            <a:br>
              <a:rPr lang="en-US" dirty="0" smtClean="0"/>
            </a:br>
            <a:r>
              <a:rPr lang="en-US" dirty="0" smtClean="0"/>
              <a:t>SJ-MSA, </a:t>
            </a:r>
            <a:r>
              <a:rPr lang="en-US" dirty="0" smtClean="0"/>
              <a:t>1990</a:t>
            </a:r>
            <a:r>
              <a:rPr lang="en-US" dirty="0" smtClean="0"/>
              <a:t> </a:t>
            </a:r>
            <a:r>
              <a:rPr lang="en-US" dirty="0" smtClean="0"/>
              <a:t>– present</a:t>
            </a:r>
            <a:endParaRPr lang="en-US" dirty="0"/>
          </a:p>
        </p:txBody>
      </p:sp>
      <p:pic>
        <p:nvPicPr>
          <p:cNvPr id="5" name="Content Placeholder 4" descr="SANJEMPLOYMENT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-82"/>
          <a:stretch/>
        </p:blipFill>
        <p:spPr>
          <a:xfrm>
            <a:off x="457200" y="1417638"/>
            <a:ext cx="8229600" cy="4918439"/>
          </a:xfrm>
        </p:spPr>
      </p:pic>
    </p:spTree>
    <p:extLst>
      <p:ext uri="{BB962C8B-B14F-4D97-AF65-F5344CB8AC3E}">
        <p14:creationId xmlns:p14="http://schemas.microsoft.com/office/powerpoint/2010/main" val="975717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Manufacturing Employment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SJ-MSA, 1989 </a:t>
            </a:r>
            <a:r>
              <a:rPr lang="en-US" dirty="0" smtClean="0"/>
              <a:t>– present</a:t>
            </a:r>
            <a:endParaRPr lang="en-US" dirty="0"/>
          </a:p>
        </p:txBody>
      </p:sp>
      <p:pic>
        <p:nvPicPr>
          <p:cNvPr id="4" name="Content Placeholder 3" descr="SANJMANUF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-82"/>
          <a:stretch/>
        </p:blipFill>
        <p:spPr>
          <a:xfrm>
            <a:off x="457200" y="1417638"/>
            <a:ext cx="8229600" cy="4918439"/>
          </a:xfrm>
        </p:spPr>
      </p:pic>
    </p:spTree>
    <p:extLst>
      <p:ext uri="{BB962C8B-B14F-4D97-AF65-F5344CB8AC3E}">
        <p14:creationId xmlns:p14="http://schemas.microsoft.com/office/powerpoint/2010/main" val="287569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Employment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SJ-</a:t>
            </a:r>
            <a:r>
              <a:rPr lang="en-US" dirty="0" smtClean="0"/>
              <a:t>MSA, 1989 - present</a:t>
            </a:r>
            <a:endParaRPr lang="en-US" dirty="0"/>
          </a:p>
        </p:txBody>
      </p:sp>
      <p:pic>
        <p:nvPicPr>
          <p:cNvPr id="4" name="Content Placeholder 3" descr="SANJTECH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510"/>
          <a:stretch/>
        </p:blipFill>
        <p:spPr>
          <a:xfrm>
            <a:off x="457200" y="1490633"/>
            <a:ext cx="8229600" cy="4889240"/>
          </a:xfrm>
        </p:spPr>
      </p:pic>
    </p:spTree>
    <p:extLst>
      <p:ext uri="{BB962C8B-B14F-4D97-AF65-F5344CB8AC3E}">
        <p14:creationId xmlns:p14="http://schemas.microsoft.com/office/powerpoint/2010/main" val="2309063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Trade, Transportation &amp; Utilities</a:t>
            </a:r>
            <a:br>
              <a:rPr lang="en-US" dirty="0" smtClean="0"/>
            </a:br>
            <a:r>
              <a:rPr lang="en-US" dirty="0" smtClean="0"/>
              <a:t> SJ-</a:t>
            </a:r>
            <a:r>
              <a:rPr lang="en-US" dirty="0" smtClean="0"/>
              <a:t>MSA, 1989 - present</a:t>
            </a:r>
            <a:endParaRPr lang="en-US" dirty="0"/>
          </a:p>
        </p:txBody>
      </p:sp>
      <p:pic>
        <p:nvPicPr>
          <p:cNvPr id="4" name="Content Placeholder 3" descr="SANJTRADE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" b="510"/>
          <a:stretch/>
        </p:blipFill>
        <p:spPr>
          <a:xfrm>
            <a:off x="457200" y="1417638"/>
            <a:ext cx="8229600" cy="4889240"/>
          </a:xfrm>
        </p:spPr>
      </p:pic>
    </p:spTree>
    <p:extLst>
      <p:ext uri="{BB962C8B-B14F-4D97-AF65-F5344CB8AC3E}">
        <p14:creationId xmlns:p14="http://schemas.microsoft.com/office/powerpoint/2010/main" val="1523771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Government </a:t>
            </a:r>
            <a:r>
              <a:rPr lang="en-US" dirty="0" smtClean="0"/>
              <a:t>Employment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SJ-</a:t>
            </a:r>
            <a:r>
              <a:rPr lang="en-US" dirty="0" smtClean="0"/>
              <a:t>MSA, 1989 - present</a:t>
            </a:r>
            <a:endParaRPr lang="en-US" dirty="0"/>
          </a:p>
        </p:txBody>
      </p:sp>
      <p:pic>
        <p:nvPicPr>
          <p:cNvPr id="4" name="Content Placeholder 3" descr="SANJGOVT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" b="215"/>
          <a:stretch/>
        </p:blipFill>
        <p:spPr>
          <a:xfrm>
            <a:off x="457200" y="1417638"/>
            <a:ext cx="8229600" cy="4903839"/>
          </a:xfrm>
        </p:spPr>
      </p:pic>
    </p:spTree>
    <p:extLst>
      <p:ext uri="{BB962C8B-B14F-4D97-AF65-F5344CB8AC3E}">
        <p14:creationId xmlns:p14="http://schemas.microsoft.com/office/powerpoint/2010/main" val="1290165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Price Index 1987-present</a:t>
            </a:r>
            <a:endParaRPr lang="en-US" dirty="0"/>
          </a:p>
        </p:txBody>
      </p:sp>
      <p:pic>
        <p:nvPicPr>
          <p:cNvPr id="5" name="Content Placeholder 4" descr="S&amp;P Case-Shiller Index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-357"/>
          <a:stretch/>
        </p:blipFill>
        <p:spPr>
          <a:xfrm>
            <a:off x="457200" y="1432237"/>
            <a:ext cx="8229600" cy="493201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94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Housing </a:t>
            </a:r>
            <a:r>
              <a:rPr lang="en-US" dirty="0" smtClean="0"/>
              <a:t>Permits</a:t>
            </a:r>
            <a:br>
              <a:rPr lang="en-US" dirty="0" smtClean="0"/>
            </a:br>
            <a:r>
              <a:rPr lang="en-US" dirty="0" smtClean="0"/>
              <a:t>SJ-MSA, 1987 </a:t>
            </a:r>
            <a:r>
              <a:rPr lang="en-US" dirty="0" smtClean="0"/>
              <a:t>- present</a:t>
            </a:r>
            <a:endParaRPr lang="en-US" dirty="0"/>
          </a:p>
        </p:txBody>
      </p:sp>
      <p:pic>
        <p:nvPicPr>
          <p:cNvPr id="4" name="Content Placeholder 3" descr="SANJBPPRIVSA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" b="214"/>
          <a:stretch/>
        </p:blipFill>
        <p:spPr>
          <a:xfrm>
            <a:off x="457200" y="1416128"/>
            <a:ext cx="8229600" cy="4905349"/>
          </a:xfrm>
        </p:spPr>
      </p:pic>
    </p:spTree>
    <p:extLst>
      <p:ext uri="{BB962C8B-B14F-4D97-AF65-F5344CB8AC3E}">
        <p14:creationId xmlns:p14="http://schemas.microsoft.com/office/powerpoint/2010/main" val="355094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Consumer </a:t>
            </a:r>
            <a:r>
              <a:rPr lang="en-US" dirty="0" smtClean="0"/>
              <a:t>Sentiment, </a:t>
            </a:r>
            <a:r>
              <a:rPr lang="en-US" dirty="0" smtClean="0"/>
              <a:t>1978-present</a:t>
            </a:r>
            <a:endParaRPr lang="en-US" dirty="0"/>
          </a:p>
        </p:txBody>
      </p:sp>
      <p:pic>
        <p:nvPicPr>
          <p:cNvPr id="4" name="Content Placeholder 3" descr="UMCSENTg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" r="324" b="-381"/>
          <a:stretch/>
        </p:blipFill>
        <p:spPr>
          <a:xfrm>
            <a:off x="457200" y="1103630"/>
            <a:ext cx="8202950" cy="5631608"/>
          </a:xfrm>
        </p:spPr>
      </p:pic>
    </p:spTree>
    <p:extLst>
      <p:ext uri="{BB962C8B-B14F-4D97-AF65-F5344CB8AC3E}">
        <p14:creationId xmlns:p14="http://schemas.microsoft.com/office/powerpoint/2010/main" val="408658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 Capita Income 1969-present</a:t>
            </a:r>
            <a:endParaRPr lang="en-US" dirty="0"/>
          </a:p>
        </p:txBody>
      </p:sp>
      <p:pic>
        <p:nvPicPr>
          <p:cNvPr id="4" name="Content Placeholder 3" descr="SANJINCOMEPC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72" r="1" b="806"/>
          <a:stretch/>
        </p:blipFill>
        <p:spPr>
          <a:xfrm>
            <a:off x="457200" y="1417638"/>
            <a:ext cx="8229600" cy="4874641"/>
          </a:xfrm>
        </p:spPr>
      </p:pic>
    </p:spTree>
    <p:extLst>
      <p:ext uri="{BB962C8B-B14F-4D97-AF65-F5344CB8AC3E}">
        <p14:creationId xmlns:p14="http://schemas.microsoft.com/office/powerpoint/2010/main" val="2112958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Civilians Unemployed &gt; 27 weeks</a:t>
            </a:r>
            <a:br>
              <a:rPr lang="en-US" dirty="0" smtClean="0"/>
            </a:br>
            <a:r>
              <a:rPr lang="en-US" dirty="0" smtClean="0"/>
              <a:t>1979 - present</a:t>
            </a:r>
            <a:endParaRPr lang="en-US" dirty="0"/>
          </a:p>
        </p:txBody>
      </p:sp>
      <p:pic>
        <p:nvPicPr>
          <p:cNvPr id="5" name="Content Placeholder 4" descr="DUR27weeks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4" t="537" r="1214" b="8339"/>
          <a:stretch/>
        </p:blipFill>
        <p:spPr>
          <a:xfrm>
            <a:off x="457200" y="1854959"/>
            <a:ext cx="8229600" cy="4499506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Median Weeks Unemployed</a:t>
            </a:r>
            <a:br>
              <a:rPr lang="en-US" dirty="0" smtClean="0"/>
            </a:br>
            <a:r>
              <a:rPr lang="en-US" dirty="0" smtClean="0"/>
              <a:t>1979 – present</a:t>
            </a:r>
            <a:endParaRPr lang="en-US" dirty="0"/>
          </a:p>
        </p:txBody>
      </p:sp>
      <p:pic>
        <p:nvPicPr>
          <p:cNvPr id="5" name="Content Placeholder 4" descr="MedianDUR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0" b="9876"/>
          <a:stretch/>
        </p:blipFill>
        <p:spPr>
          <a:xfrm>
            <a:off x="457200" y="1600201"/>
            <a:ext cx="8229600" cy="4244208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Civilian Labor Force Participation Rate</a:t>
            </a:r>
            <a:br>
              <a:rPr lang="en-US" dirty="0" smtClean="0"/>
            </a:br>
            <a:r>
              <a:rPr lang="en-US" dirty="0" smtClean="0"/>
              <a:t>1947 </a:t>
            </a:r>
            <a:r>
              <a:rPr lang="en-US" dirty="0" smtClean="0"/>
              <a:t>– present</a:t>
            </a:r>
            <a:endParaRPr lang="en-US" dirty="0"/>
          </a:p>
        </p:txBody>
      </p:sp>
      <p:pic>
        <p:nvPicPr>
          <p:cNvPr id="4" name="Content Placeholder 3" descr="US.CLFPR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214"/>
          <a:stretch/>
        </p:blipFill>
        <p:spPr>
          <a:xfrm>
            <a:off x="457200" y="1417638"/>
            <a:ext cx="8229600" cy="4903839"/>
          </a:xfrm>
        </p:spPr>
      </p:pic>
    </p:spTree>
    <p:extLst>
      <p:ext uri="{BB962C8B-B14F-4D97-AF65-F5344CB8AC3E}">
        <p14:creationId xmlns:p14="http://schemas.microsoft.com/office/powerpoint/2010/main" val="1683715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CLFPR – </a:t>
            </a:r>
            <a:r>
              <a:rPr lang="en-US" dirty="0" smtClean="0"/>
              <a:t>Men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1947 </a:t>
            </a:r>
            <a:r>
              <a:rPr lang="en-US" dirty="0"/>
              <a:t>- present</a:t>
            </a:r>
          </a:p>
        </p:txBody>
      </p:sp>
      <p:pic>
        <p:nvPicPr>
          <p:cNvPr id="4" name="Content Placeholder 3" descr="US.CLFPRme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214"/>
          <a:stretch/>
        </p:blipFill>
        <p:spPr>
          <a:xfrm>
            <a:off x="457200" y="1417638"/>
            <a:ext cx="8229600" cy="4903839"/>
          </a:xfrm>
        </p:spPr>
      </p:pic>
    </p:spTree>
    <p:extLst>
      <p:ext uri="{BB962C8B-B14F-4D97-AF65-F5344CB8AC3E}">
        <p14:creationId xmlns:p14="http://schemas.microsoft.com/office/powerpoint/2010/main" val="547034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CLFPR – </a:t>
            </a:r>
            <a:r>
              <a:rPr lang="en-US" dirty="0" smtClean="0"/>
              <a:t>Women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1947 </a:t>
            </a:r>
            <a:r>
              <a:rPr lang="en-US" dirty="0"/>
              <a:t>- present</a:t>
            </a:r>
          </a:p>
        </p:txBody>
      </p:sp>
      <p:pic>
        <p:nvPicPr>
          <p:cNvPr id="4" name="Content Placeholder 3" descr="US.CLFPRwome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" b="-968"/>
          <a:stretch/>
        </p:blipFill>
        <p:spPr>
          <a:xfrm>
            <a:off x="457200" y="1417638"/>
            <a:ext cx="8229600" cy="4962236"/>
          </a:xfrm>
        </p:spPr>
      </p:pic>
    </p:spTree>
    <p:extLst>
      <p:ext uri="{BB962C8B-B14F-4D97-AF65-F5344CB8AC3E}">
        <p14:creationId xmlns:p14="http://schemas.microsoft.com/office/powerpoint/2010/main" val="482949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CLFPR – 65 years and over</a:t>
            </a:r>
            <a:br>
              <a:rPr lang="en-US" dirty="0" smtClean="0"/>
            </a:br>
            <a:r>
              <a:rPr lang="en-US" dirty="0" smtClean="0"/>
              <a:t>2008 - present</a:t>
            </a:r>
            <a:endParaRPr lang="en-US" dirty="0"/>
          </a:p>
        </p:txBody>
      </p:sp>
      <p:pic>
        <p:nvPicPr>
          <p:cNvPr id="4" name="Content Placeholder 3" descr="US.CLFPRgt65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214"/>
          <a:stretch/>
        </p:blipFill>
        <p:spPr>
          <a:xfrm>
            <a:off x="457200" y="1417638"/>
            <a:ext cx="8229600" cy="4903839"/>
          </a:xfrm>
        </p:spPr>
      </p:pic>
    </p:spTree>
    <p:extLst>
      <p:ext uri="{BB962C8B-B14F-4D97-AF65-F5344CB8AC3E}">
        <p14:creationId xmlns:p14="http://schemas.microsoft.com/office/powerpoint/2010/main" val="123211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CLF – Santa Clara County</a:t>
            </a:r>
            <a:br>
              <a:rPr lang="en-US" dirty="0" smtClean="0"/>
            </a:br>
            <a:r>
              <a:rPr lang="en-US" dirty="0" smtClean="0"/>
              <a:t>1990 </a:t>
            </a:r>
            <a:r>
              <a:rPr lang="en-US" dirty="0" smtClean="0"/>
              <a:t>– present</a:t>
            </a:r>
            <a:endParaRPr lang="en-US" dirty="0"/>
          </a:p>
        </p:txBody>
      </p:sp>
      <p:pic>
        <p:nvPicPr>
          <p:cNvPr id="9" name="Content Placeholder 8" descr="CASANT5LFN_Max_630_378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b="8217"/>
          <a:stretch/>
        </p:blipFill>
        <p:spPr>
          <a:xfrm>
            <a:off x="457200" y="1417639"/>
            <a:ext cx="8229600" cy="4508702"/>
          </a:xfrm>
        </p:spPr>
      </p:pic>
    </p:spTree>
    <p:extLst>
      <p:ext uri="{BB962C8B-B14F-4D97-AF65-F5344CB8AC3E}">
        <p14:creationId xmlns:p14="http://schemas.microsoft.com/office/powerpoint/2010/main" val="1996983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100</Words>
  <Application>Microsoft Macintosh PowerPoint</Application>
  <PresentationFormat>On-screen Show (4:3)</PresentationFormat>
  <Paragraphs>24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Local Economic Outlook Silicon Valley US-China Economic &amp; Technology Forum  October 26, 2012 </vt:lpstr>
      <vt:lpstr>Per Capita Income 1969-present</vt:lpstr>
      <vt:lpstr>Civilians Unemployed &gt; 27 weeks 1979 - present</vt:lpstr>
      <vt:lpstr>Median Weeks Unemployed 1979 – present</vt:lpstr>
      <vt:lpstr>Civilian Labor Force Participation Rate 1947 – present</vt:lpstr>
      <vt:lpstr>CLFPR – Men 1947 - present</vt:lpstr>
      <vt:lpstr>CLFPR – Women 1947 - present</vt:lpstr>
      <vt:lpstr>CLFPR – 65 years and over 2008 - present</vt:lpstr>
      <vt:lpstr>CLF – Santa Clara County 1990 – present</vt:lpstr>
      <vt:lpstr>CLF – San Jose (MSA) 2000 – present</vt:lpstr>
      <vt:lpstr>Private Employment SJ-MSA, 1990 – present</vt:lpstr>
      <vt:lpstr>Manufacturing Employment  SJ-MSA, 1989 – present</vt:lpstr>
      <vt:lpstr>Information Employment  SJ-MSA, 1989 - present</vt:lpstr>
      <vt:lpstr>Trade, Transportation &amp; Utilities  SJ-MSA, 1989 - present</vt:lpstr>
      <vt:lpstr>Government Employment  SJ-MSA, 1989 - present</vt:lpstr>
      <vt:lpstr>Home Price Index 1987-present</vt:lpstr>
      <vt:lpstr>Housing Permits SJ-MSA, 1987 - present</vt:lpstr>
      <vt:lpstr>Consumer Sentiment, 1978-present</vt:lpstr>
      <vt:lpstr>Questions? 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Means</dc:creator>
  <cp:lastModifiedBy>Tom Means</cp:lastModifiedBy>
  <cp:revision>66</cp:revision>
  <cp:lastPrinted>2012-04-16T18:51:59Z</cp:lastPrinted>
  <dcterms:created xsi:type="dcterms:W3CDTF">2009-10-10T14:32:43Z</dcterms:created>
  <dcterms:modified xsi:type="dcterms:W3CDTF">2012-10-26T16:13:20Z</dcterms:modified>
</cp:coreProperties>
</file>