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48"/>
  </p:notesMasterIdLst>
  <p:handoutMasterIdLst>
    <p:handoutMasterId r:id="rId49"/>
  </p:handoutMasterIdLst>
  <p:sldIdLst>
    <p:sldId id="256" r:id="rId2"/>
    <p:sldId id="257" r:id="rId3"/>
    <p:sldId id="258" r:id="rId4"/>
    <p:sldId id="259" r:id="rId5"/>
    <p:sldId id="280" r:id="rId6"/>
    <p:sldId id="260" r:id="rId7"/>
    <p:sldId id="281" r:id="rId8"/>
    <p:sldId id="282" r:id="rId9"/>
    <p:sldId id="283" r:id="rId10"/>
    <p:sldId id="284" r:id="rId11"/>
    <p:sldId id="285" r:id="rId12"/>
    <p:sldId id="286" r:id="rId13"/>
    <p:sldId id="287" r:id="rId14"/>
    <p:sldId id="288" r:id="rId15"/>
    <p:sldId id="263" r:id="rId16"/>
    <p:sldId id="291" r:id="rId17"/>
    <p:sldId id="289" r:id="rId18"/>
    <p:sldId id="264" r:id="rId19"/>
    <p:sldId id="290" r:id="rId20"/>
    <p:sldId id="265" r:id="rId21"/>
    <p:sldId id="292" r:id="rId22"/>
    <p:sldId id="267" r:id="rId23"/>
    <p:sldId id="293" r:id="rId24"/>
    <p:sldId id="294" r:id="rId25"/>
    <p:sldId id="295" r:id="rId26"/>
    <p:sldId id="296" r:id="rId27"/>
    <p:sldId id="297" r:id="rId28"/>
    <p:sldId id="268" r:id="rId29"/>
    <p:sldId id="269" r:id="rId30"/>
    <p:sldId id="298" r:id="rId31"/>
    <p:sldId id="303" r:id="rId32"/>
    <p:sldId id="270" r:id="rId33"/>
    <p:sldId id="271" r:id="rId34"/>
    <p:sldId id="299" r:id="rId35"/>
    <p:sldId id="272" r:id="rId36"/>
    <p:sldId id="304" r:id="rId37"/>
    <p:sldId id="273" r:id="rId38"/>
    <p:sldId id="300" r:id="rId39"/>
    <p:sldId id="274" r:id="rId40"/>
    <p:sldId id="278" r:id="rId41"/>
    <p:sldId id="301" r:id="rId42"/>
    <p:sldId id="275" r:id="rId43"/>
    <p:sldId id="279" r:id="rId44"/>
    <p:sldId id="276" r:id="rId45"/>
    <p:sldId id="277" r:id="rId46"/>
    <p:sldId id="302" r:id="rId4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008"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30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30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30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BCE76BE3-72EF-4175-8B65-C35F5D179EB1}" type="slidenum">
              <a:rPr lang="en-US"/>
              <a:pPr/>
              <a:t>‹#›</a:t>
            </a:fld>
            <a:endParaRPr lang="en-US"/>
          </a:p>
        </p:txBody>
      </p:sp>
    </p:spTree>
    <p:extLst>
      <p:ext uri="{BB962C8B-B14F-4D97-AF65-F5344CB8AC3E}">
        <p14:creationId xmlns:p14="http://schemas.microsoft.com/office/powerpoint/2010/main" xmlns="" val="3753266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19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5FDC8084-E865-458F-B04B-966BDA473C13}" type="slidenum">
              <a:rPr lang="en-US"/>
              <a:pPr/>
              <a:t>‹#›</a:t>
            </a:fld>
            <a:endParaRPr lang="en-US"/>
          </a:p>
        </p:txBody>
      </p:sp>
    </p:spTree>
    <p:extLst>
      <p:ext uri="{BB962C8B-B14F-4D97-AF65-F5344CB8AC3E}">
        <p14:creationId xmlns:p14="http://schemas.microsoft.com/office/powerpoint/2010/main" xmlns="" val="130938441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77F15A-D17A-4FCA-AF7B-F645933D9972}" type="slidenum">
              <a:rPr lang="en-US"/>
              <a:pPr/>
              <a:t>1</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2CC961-3C5D-424B-B364-A2EE796F5D8B}" type="slidenum">
              <a:rPr lang="en-US"/>
              <a:pPr/>
              <a:t>10</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32A7C7-E7FD-4BC4-89BA-18A8C6DF50E4}" type="slidenum">
              <a:rPr lang="en-US"/>
              <a:pPr/>
              <a:t>11</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76E3C8-D8F9-497F-B8B7-1B428CBE9FCD}" type="slidenum">
              <a:rPr lang="en-US"/>
              <a:pPr/>
              <a:t>12</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273CFC-6A89-40D0-B959-5C18C069EF33}" type="slidenum">
              <a:rPr lang="en-US"/>
              <a:pPr/>
              <a:t>13</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A34CD2-96FD-4D17-AE11-2B462A22053E}" type="slidenum">
              <a:rPr lang="en-US"/>
              <a:pPr/>
              <a:t>14</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6209DD-5FEC-4E5B-B838-0575E4805F0B}" type="slidenum">
              <a:rPr lang="en-US"/>
              <a:pPr/>
              <a:t>15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037C20-F440-4EB0-A2C6-68A346E8E167}" type="slidenum">
              <a:rPr lang="en-US"/>
              <a:pPr/>
              <a:t>16</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7D0691-DA02-46B4-97E7-AA1FCEAFDE7D}" type="slidenum">
              <a:rPr lang="en-US"/>
              <a:pPr/>
              <a:t>17</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E169FA-B202-4CAA-9CDB-49C492EF8C00}" type="slidenum">
              <a:rPr lang="en-US"/>
              <a:pPr/>
              <a:t>18</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C469F9-A3E5-4454-A5E1-493D4504843D}" type="slidenum">
              <a:rPr lang="en-US"/>
              <a:pPr/>
              <a:t>19</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709E9-768A-4AA5-B017-04E5947B8F1D}" type="slidenum">
              <a:rPr lang="en-US"/>
              <a:pPr/>
              <a:t>2</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B826F9-08F8-4F67-8300-F15A3C2FEF18}" type="slidenum">
              <a:rPr lang="en-US"/>
              <a:pPr/>
              <a:t>20</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A07B37-35F4-46C2-B723-3FD63F8A9174}" type="slidenum">
              <a:rPr lang="en-US"/>
              <a:pPr/>
              <a:t>21</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3890DC-427A-4C3A-8B94-57E7B9AB41FF}" type="slidenum">
              <a:rPr lang="en-US"/>
              <a:pPr/>
              <a:t>22</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E1B66F-4CB1-412F-8EF7-A89BACCEFB9D}" type="slidenum">
              <a:rPr lang="en-US"/>
              <a:pPr/>
              <a:t>23</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2F0CA1-6196-4914-990E-D24B7AFFE9A0}" type="slidenum">
              <a:rPr lang="en-US"/>
              <a:pPr/>
              <a:t>24</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AC1D49-B241-43CA-9418-9ED5F554C1A7}" type="slidenum">
              <a:rPr lang="en-US"/>
              <a:pPr/>
              <a:t>25</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4595C4-5D01-4E59-A3E6-464E52FEAB95}" type="slidenum">
              <a:rPr lang="en-US"/>
              <a:pPr/>
              <a:t>26</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9385C-D326-4E2C-8082-4040B0B8C3CF}" type="slidenum">
              <a:rPr lang="en-US"/>
              <a:pPr/>
              <a:t>27</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71B8F3-D7C2-48C9-94E6-6DEAFA313DB7}" type="slidenum">
              <a:rPr lang="en-US"/>
              <a:pPr/>
              <a:t>28</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E82FA4-8790-4960-B643-DE493DB09960}" type="slidenum">
              <a:rPr lang="en-US"/>
              <a:pPr/>
              <a:t>29</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4B65A5-2EF7-4D13-8F5F-D9320DFB07FF}" type="slidenum">
              <a:rPr lang="en-US"/>
              <a:pPr/>
              <a:t>3</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C68310-087F-4724-BAF9-8BC808064A20}" type="slidenum">
              <a:rPr lang="en-US"/>
              <a:pPr/>
              <a:t>30</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DC8084-E865-458F-B04B-966BDA473C13}"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A5ADA5-EC77-4AA6-8DBE-164523D9B7F4}" type="slidenum">
              <a:rPr lang="en-US"/>
              <a:pPr/>
              <a:t>32</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E2FA25-9849-47C1-A901-10B23F0DF0C4}" type="slidenum">
              <a:rPr lang="en-US"/>
              <a:pPr/>
              <a:t>33</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5A3847-2B05-4272-AFC3-17DD4C00555D}" type="slidenum">
              <a:rPr lang="en-US"/>
              <a:pPr/>
              <a:t>34</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8724B9-0451-4F20-A686-C87564B52BA6}" type="slidenum">
              <a:rPr lang="en-US"/>
              <a:pPr/>
              <a:t>35</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E33D68-560C-4D64-A1E7-52651958ADFB}" type="slidenum">
              <a:rPr lang="en-US"/>
              <a:pPr/>
              <a:t>37</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9449D8-6A80-48DE-9077-1BE765F85FD4}" type="slidenum">
              <a:rPr lang="en-US"/>
              <a:pPr/>
              <a:t>38</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E5E401-C415-45DD-A8B1-3BF39FED0272}" type="slidenum">
              <a:rPr lang="en-US"/>
              <a:pPr/>
              <a:t>39</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20F339-7829-43D4-9323-1D570505CE2F}" type="slidenum">
              <a:rPr lang="en-US"/>
              <a:pPr/>
              <a:t>40</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63CA4D-FAB5-4E46-8AD7-C1F3EDA8AF2D}" type="slidenum">
              <a:rPr lang="en-US"/>
              <a:pPr/>
              <a:t>4</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44B0B4-A66A-4F00-BD94-7D42902DF514}" type="slidenum">
              <a:rPr lang="en-US"/>
              <a:pPr/>
              <a:t>41</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44DBB-D2B9-4A98-AE50-DFA96400A559}" type="slidenum">
              <a:rPr lang="en-US"/>
              <a:pPr/>
              <a:t>42</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B2A00F-6855-4810-A4BC-E97FAA6BFEE6}" type="slidenum">
              <a:rPr lang="en-US"/>
              <a:pPr/>
              <a:t>43</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BFDD6-ACE2-4B6A-945C-3E04255813B3}" type="slidenum">
              <a:rPr lang="en-US"/>
              <a:pPr/>
              <a:t>44</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08A95C-4C63-4522-9880-416745720600}" type="slidenum">
              <a:rPr lang="en-US"/>
              <a:pPr/>
              <a:t>45</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9E543D-00EB-4151-B96F-5CA77EC85FC4}" type="slidenum">
              <a:rPr lang="en-US"/>
              <a:pPr/>
              <a:t>46</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1753EC-52C8-4663-9273-33AB0CE94295}" type="slidenum">
              <a:rPr lang="en-US"/>
              <a:pPr/>
              <a:t>5</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8A037A-0948-4CC2-8B18-8DA3CAD23BEF}" type="slidenum">
              <a:rPr lang="en-US"/>
              <a:pPr/>
              <a:t>6</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57C972-1B86-4FCD-B847-47EF1A935822}" type="slidenum">
              <a:rPr lang="en-US"/>
              <a:pPr/>
              <a:t>7</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1355F-3573-4CC8-9894-B3A223B745FE}" type="slidenum">
              <a:rPr lang="en-US"/>
              <a:pPr/>
              <a:t>8</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8E44EE-21AC-4FBA-88A4-21554A128EA8}" type="slidenum">
              <a:rPr lang="en-US"/>
              <a:pPr/>
              <a:t>9</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8674" name="Group 2"/>
          <p:cNvGrpSpPr>
            <a:grpSpLocks/>
          </p:cNvGrpSpPr>
          <p:nvPr/>
        </p:nvGrpSpPr>
        <p:grpSpPr bwMode="auto">
          <a:xfrm>
            <a:off x="-3222625" y="304800"/>
            <a:ext cx="11909425" cy="4724400"/>
            <a:chOff x="-2030" y="192"/>
            <a:chExt cx="7502" cy="2976"/>
          </a:xfrm>
        </p:grpSpPr>
        <p:sp>
          <p:nvSpPr>
            <p:cNvPr id="2867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n-US"/>
            </a:p>
          </p:txBody>
        </p:sp>
        <p:sp>
          <p:nvSpPr>
            <p:cNvPr id="2867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2867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endParaRPr lang="en-US">
                <a:latin typeface="Arial" charset="0"/>
              </a:endParaRPr>
            </a:p>
          </p:txBody>
        </p:sp>
      </p:grpSp>
      <p:sp>
        <p:nvSpPr>
          <p:cNvPr id="28678"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28679"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28680" name="Rectangle 8"/>
          <p:cNvSpPr>
            <a:spLocks noGrp="1" noChangeArrowheads="1"/>
          </p:cNvSpPr>
          <p:nvPr>
            <p:ph type="dt" sz="half" idx="2"/>
          </p:nvPr>
        </p:nvSpPr>
        <p:spPr/>
        <p:txBody>
          <a:bodyPr/>
          <a:lstStyle>
            <a:lvl1pPr>
              <a:defRPr/>
            </a:lvl1pPr>
          </a:lstStyle>
          <a:p>
            <a:endParaRPr lang="en-US"/>
          </a:p>
        </p:txBody>
      </p:sp>
      <p:sp>
        <p:nvSpPr>
          <p:cNvPr id="28681" name="Rectangle 9"/>
          <p:cNvSpPr>
            <a:spLocks noGrp="1" noChangeArrowheads="1"/>
          </p:cNvSpPr>
          <p:nvPr>
            <p:ph type="ftr" sz="quarter" idx="3"/>
          </p:nvPr>
        </p:nvSpPr>
        <p:spPr/>
        <p:txBody>
          <a:bodyPr/>
          <a:lstStyle>
            <a:lvl1pPr>
              <a:defRPr/>
            </a:lvl1pPr>
          </a:lstStyle>
          <a:p>
            <a:r>
              <a:rPr lang="en-US"/>
              <a:t>Lecture Notes © 2008 McGraw Hill Higher Education</a:t>
            </a:r>
          </a:p>
        </p:txBody>
      </p:sp>
      <p:sp>
        <p:nvSpPr>
          <p:cNvPr id="28682" name="Rectangle 10"/>
          <p:cNvSpPr>
            <a:spLocks noGrp="1" noChangeArrowheads="1"/>
          </p:cNvSpPr>
          <p:nvPr>
            <p:ph type="sldNum" sz="quarter" idx="4"/>
          </p:nvPr>
        </p:nvSpPr>
        <p:spPr/>
        <p:txBody>
          <a:bodyPr/>
          <a:lstStyle>
            <a:lvl1pPr>
              <a:defRPr/>
            </a:lvl1pPr>
          </a:lstStyle>
          <a:p>
            <a:fld id="{198BAC8E-A66A-4C2A-9D0A-57D708CD7B2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Lecture Notes © 2008 McGraw Hill Higher Education</a:t>
            </a:r>
          </a:p>
        </p:txBody>
      </p:sp>
      <p:sp>
        <p:nvSpPr>
          <p:cNvPr id="6" name="Slide Number Placeholder 5"/>
          <p:cNvSpPr>
            <a:spLocks noGrp="1"/>
          </p:cNvSpPr>
          <p:nvPr>
            <p:ph type="sldNum" sz="quarter" idx="12"/>
          </p:nvPr>
        </p:nvSpPr>
        <p:spPr/>
        <p:txBody>
          <a:bodyPr/>
          <a:lstStyle>
            <a:lvl1pPr>
              <a:defRPr/>
            </a:lvl1pPr>
          </a:lstStyle>
          <a:p>
            <a:fld id="{3F6CB9C4-9137-458F-99ED-B39FECFA724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Lecture Notes © 2008 McGraw Hill Higher Education</a:t>
            </a:r>
          </a:p>
        </p:txBody>
      </p:sp>
      <p:sp>
        <p:nvSpPr>
          <p:cNvPr id="6" name="Slide Number Placeholder 5"/>
          <p:cNvSpPr>
            <a:spLocks noGrp="1"/>
          </p:cNvSpPr>
          <p:nvPr>
            <p:ph type="sldNum" sz="quarter" idx="12"/>
          </p:nvPr>
        </p:nvSpPr>
        <p:spPr/>
        <p:txBody>
          <a:bodyPr/>
          <a:lstStyle>
            <a:lvl1pPr>
              <a:defRPr/>
            </a:lvl1pPr>
          </a:lstStyle>
          <a:p>
            <a:fld id="{45148074-0298-4E7F-9233-488F2AC03D8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Lecture Notes © 2008 McGraw Hill Higher Education</a:t>
            </a:r>
          </a:p>
        </p:txBody>
      </p:sp>
      <p:sp>
        <p:nvSpPr>
          <p:cNvPr id="6" name="Slide Number Placeholder 5"/>
          <p:cNvSpPr>
            <a:spLocks noGrp="1"/>
          </p:cNvSpPr>
          <p:nvPr>
            <p:ph type="sldNum" sz="quarter" idx="12"/>
          </p:nvPr>
        </p:nvSpPr>
        <p:spPr/>
        <p:txBody>
          <a:bodyPr/>
          <a:lstStyle>
            <a:lvl1pPr>
              <a:defRPr/>
            </a:lvl1pPr>
          </a:lstStyle>
          <a:p>
            <a:fld id="{C22C67E8-8F55-4977-BEF2-A5C7544D6E0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Lecture Notes © 2008 McGraw Hill Higher Education</a:t>
            </a:r>
          </a:p>
        </p:txBody>
      </p:sp>
      <p:sp>
        <p:nvSpPr>
          <p:cNvPr id="6" name="Slide Number Placeholder 5"/>
          <p:cNvSpPr>
            <a:spLocks noGrp="1"/>
          </p:cNvSpPr>
          <p:nvPr>
            <p:ph type="sldNum" sz="quarter" idx="12"/>
          </p:nvPr>
        </p:nvSpPr>
        <p:spPr/>
        <p:txBody>
          <a:bodyPr/>
          <a:lstStyle>
            <a:lvl1pPr>
              <a:defRPr/>
            </a:lvl1pPr>
          </a:lstStyle>
          <a:p>
            <a:fld id="{1B343649-240B-493E-B368-68D86C5C80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Lecture Notes © 2008 McGraw Hill Higher Education</a:t>
            </a:r>
          </a:p>
        </p:txBody>
      </p:sp>
      <p:sp>
        <p:nvSpPr>
          <p:cNvPr id="7" name="Slide Number Placeholder 6"/>
          <p:cNvSpPr>
            <a:spLocks noGrp="1"/>
          </p:cNvSpPr>
          <p:nvPr>
            <p:ph type="sldNum" sz="quarter" idx="12"/>
          </p:nvPr>
        </p:nvSpPr>
        <p:spPr/>
        <p:txBody>
          <a:bodyPr/>
          <a:lstStyle>
            <a:lvl1pPr>
              <a:defRPr/>
            </a:lvl1pPr>
          </a:lstStyle>
          <a:p>
            <a:fld id="{AC610C40-1576-4CDD-8DEB-6764D038FB1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Lecture Notes © 2008 McGraw Hill Higher Education</a:t>
            </a:r>
          </a:p>
        </p:txBody>
      </p:sp>
      <p:sp>
        <p:nvSpPr>
          <p:cNvPr id="9" name="Slide Number Placeholder 8"/>
          <p:cNvSpPr>
            <a:spLocks noGrp="1"/>
          </p:cNvSpPr>
          <p:nvPr>
            <p:ph type="sldNum" sz="quarter" idx="12"/>
          </p:nvPr>
        </p:nvSpPr>
        <p:spPr/>
        <p:txBody>
          <a:bodyPr/>
          <a:lstStyle>
            <a:lvl1pPr>
              <a:defRPr/>
            </a:lvl1pPr>
          </a:lstStyle>
          <a:p>
            <a:fld id="{2A3FD71C-F1CE-48AA-9D26-994F5129CA2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Lecture Notes © 2008 McGraw Hill Higher Education</a:t>
            </a:r>
          </a:p>
        </p:txBody>
      </p:sp>
      <p:sp>
        <p:nvSpPr>
          <p:cNvPr id="5" name="Slide Number Placeholder 4"/>
          <p:cNvSpPr>
            <a:spLocks noGrp="1"/>
          </p:cNvSpPr>
          <p:nvPr>
            <p:ph type="sldNum" sz="quarter" idx="12"/>
          </p:nvPr>
        </p:nvSpPr>
        <p:spPr/>
        <p:txBody>
          <a:bodyPr/>
          <a:lstStyle>
            <a:lvl1pPr>
              <a:defRPr/>
            </a:lvl1pPr>
          </a:lstStyle>
          <a:p>
            <a:fld id="{6E64D6BC-E0B8-42C1-9F2C-A4C21304B5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Lecture Notes © 2008 McGraw Hill Higher Education</a:t>
            </a:r>
          </a:p>
        </p:txBody>
      </p:sp>
      <p:sp>
        <p:nvSpPr>
          <p:cNvPr id="4" name="Slide Number Placeholder 3"/>
          <p:cNvSpPr>
            <a:spLocks noGrp="1"/>
          </p:cNvSpPr>
          <p:nvPr>
            <p:ph type="sldNum" sz="quarter" idx="12"/>
          </p:nvPr>
        </p:nvSpPr>
        <p:spPr/>
        <p:txBody>
          <a:bodyPr/>
          <a:lstStyle>
            <a:lvl1pPr>
              <a:defRPr/>
            </a:lvl1pPr>
          </a:lstStyle>
          <a:p>
            <a:fld id="{1C080E66-F4CA-4FC1-8A69-CCBBD568A4B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Lecture Notes © 2008 McGraw Hill Higher Education</a:t>
            </a:r>
          </a:p>
        </p:txBody>
      </p:sp>
      <p:sp>
        <p:nvSpPr>
          <p:cNvPr id="7" name="Slide Number Placeholder 6"/>
          <p:cNvSpPr>
            <a:spLocks noGrp="1"/>
          </p:cNvSpPr>
          <p:nvPr>
            <p:ph type="sldNum" sz="quarter" idx="12"/>
          </p:nvPr>
        </p:nvSpPr>
        <p:spPr/>
        <p:txBody>
          <a:bodyPr/>
          <a:lstStyle>
            <a:lvl1pPr>
              <a:defRPr/>
            </a:lvl1pPr>
          </a:lstStyle>
          <a:p>
            <a:fld id="{908A68BF-7952-4EBF-AE43-D9A30FFADBE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Lecture Notes © 2008 McGraw Hill Higher Education</a:t>
            </a:r>
          </a:p>
        </p:txBody>
      </p:sp>
      <p:sp>
        <p:nvSpPr>
          <p:cNvPr id="7" name="Slide Number Placeholder 6"/>
          <p:cNvSpPr>
            <a:spLocks noGrp="1"/>
          </p:cNvSpPr>
          <p:nvPr>
            <p:ph type="sldNum" sz="quarter" idx="12"/>
          </p:nvPr>
        </p:nvSpPr>
        <p:spPr/>
        <p:txBody>
          <a:bodyPr/>
          <a:lstStyle>
            <a:lvl1pPr>
              <a:defRPr/>
            </a:lvl1pPr>
          </a:lstStyle>
          <a:p>
            <a:fld id="{1DF6AE72-F99D-4983-85CC-0A88BDFABCE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7650" name="Group 2"/>
          <p:cNvGrpSpPr>
            <a:grpSpLocks/>
          </p:cNvGrpSpPr>
          <p:nvPr/>
        </p:nvGrpSpPr>
        <p:grpSpPr bwMode="auto">
          <a:xfrm>
            <a:off x="-3238500" y="0"/>
            <a:ext cx="11925300" cy="3810000"/>
            <a:chOff x="-2040" y="0"/>
            <a:chExt cx="7512" cy="2400"/>
          </a:xfrm>
        </p:grpSpPr>
        <p:sp>
          <p:nvSpPr>
            <p:cNvPr id="2765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2765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endParaRPr lang="en-US">
                <a:latin typeface="Arial" charset="0"/>
              </a:endParaRPr>
            </a:p>
          </p:txBody>
        </p:sp>
        <p:sp>
          <p:nvSpPr>
            <p:cNvPr id="2765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n-US"/>
            </a:p>
          </p:txBody>
        </p:sp>
      </p:grpSp>
      <p:sp>
        <p:nvSpPr>
          <p:cNvPr id="27654"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7655"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656"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7657"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r>
              <a:rPr lang="en-US"/>
              <a:t>Lecture Notes © 2008 McGraw Hill Higher Education</a:t>
            </a:r>
          </a:p>
        </p:txBody>
      </p:sp>
      <p:sp>
        <p:nvSpPr>
          <p:cNvPr id="27658"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A27FE06-0FEF-48AC-A57C-D9AF4C37E713}"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dt="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Grp="1" noChangeArrowheads="1"/>
          </p:cNvSpPr>
          <p:nvPr>
            <p:ph type="ftr" sz="quarter" idx="3"/>
          </p:nvPr>
        </p:nvSpPr>
        <p:spPr/>
        <p:txBody>
          <a:bodyPr/>
          <a:lstStyle/>
          <a:p>
            <a:r>
              <a:rPr lang="en-US"/>
              <a:t>Lecture Notes © 2008 McGraw Hill Higher Education</a:t>
            </a:r>
          </a:p>
        </p:txBody>
      </p:sp>
      <p:sp>
        <p:nvSpPr>
          <p:cNvPr id="6" name="Rectangle 10"/>
          <p:cNvSpPr>
            <a:spLocks noGrp="1" noChangeArrowheads="1"/>
          </p:cNvSpPr>
          <p:nvPr>
            <p:ph type="sldNum" sz="quarter" idx="4"/>
          </p:nvPr>
        </p:nvSpPr>
        <p:spPr/>
        <p:txBody>
          <a:bodyPr/>
          <a:lstStyle/>
          <a:p>
            <a:fld id="{67F2B066-C8A4-4E64-ABEB-9477B011B1B7}" type="slidenum">
              <a:rPr lang="en-US"/>
              <a:pPr/>
              <a:t>1</a:t>
            </a:fld>
            <a:endParaRPr lang="en-US"/>
          </a:p>
        </p:txBody>
      </p:sp>
      <p:sp>
        <p:nvSpPr>
          <p:cNvPr id="4098" name="Rectangle 2"/>
          <p:cNvSpPr>
            <a:spLocks noGrp="1" noChangeArrowheads="1"/>
          </p:cNvSpPr>
          <p:nvPr>
            <p:ph type="ctrTitle"/>
          </p:nvPr>
        </p:nvSpPr>
        <p:spPr/>
        <p:txBody>
          <a:bodyPr/>
          <a:lstStyle/>
          <a:p>
            <a:r>
              <a:rPr lang="en-US" dirty="0">
                <a:solidFill>
                  <a:schemeClr val="bg2">
                    <a:lumMod val="20000"/>
                    <a:lumOff val="80000"/>
                  </a:schemeClr>
                </a:solidFill>
              </a:rPr>
              <a:t>Critical Thinking</a:t>
            </a:r>
          </a:p>
        </p:txBody>
      </p:sp>
      <p:sp>
        <p:nvSpPr>
          <p:cNvPr id="4099" name="Rectangle 3"/>
          <p:cNvSpPr>
            <a:spLocks noGrp="1" noChangeArrowheads="1"/>
          </p:cNvSpPr>
          <p:nvPr>
            <p:ph type="subTitle" idx="1"/>
          </p:nvPr>
        </p:nvSpPr>
        <p:spPr/>
        <p:txBody>
          <a:bodyPr/>
          <a:lstStyle/>
          <a:p>
            <a:r>
              <a:rPr lang="en-US"/>
              <a:t>Chapter 11</a:t>
            </a:r>
          </a:p>
          <a:p>
            <a:r>
              <a:rPr lang="en-US"/>
              <a:t>Inductive Reasoning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851870B-C638-41E6-B1BD-CC25DAAD9C76}" type="slidenum">
              <a:rPr lang="en-US"/>
              <a:pPr/>
              <a:t>10</a:t>
            </a:fld>
            <a:endParaRPr lang="en-US"/>
          </a:p>
        </p:txBody>
      </p:sp>
      <p:sp>
        <p:nvSpPr>
          <p:cNvPr id="74754" name="Rectangle 2"/>
          <p:cNvSpPr>
            <a:spLocks noGrp="1" noChangeArrowheads="1"/>
          </p:cNvSpPr>
          <p:nvPr>
            <p:ph type="title"/>
          </p:nvPr>
        </p:nvSpPr>
        <p:spPr/>
        <p:txBody>
          <a:bodyPr/>
          <a:lstStyle/>
          <a:p>
            <a:r>
              <a:rPr lang="en-US" dirty="0">
                <a:solidFill>
                  <a:schemeClr val="bg2">
                    <a:lumMod val="20000"/>
                    <a:lumOff val="80000"/>
                  </a:schemeClr>
                </a:solidFill>
              </a:rPr>
              <a:t>Is the sample large enough?</a:t>
            </a:r>
          </a:p>
        </p:txBody>
      </p:sp>
      <p:sp>
        <p:nvSpPr>
          <p:cNvPr id="74755" name="Rectangle 3"/>
          <p:cNvSpPr>
            <a:spLocks noGrp="1" noChangeArrowheads="1"/>
          </p:cNvSpPr>
          <p:nvPr>
            <p:ph type="body" idx="1"/>
          </p:nvPr>
        </p:nvSpPr>
        <p:spPr/>
        <p:txBody>
          <a:bodyPr/>
          <a:lstStyle/>
          <a:p>
            <a:r>
              <a:rPr lang="en-US"/>
              <a:t>The size of the sample population must be sufficient to justify the conclusion about the population as a whole.</a:t>
            </a:r>
          </a:p>
          <a:p>
            <a:r>
              <a:rPr lang="en-US"/>
              <a:t>If it is not, the argument is a </a:t>
            </a:r>
            <a:r>
              <a:rPr lang="en-US" i="1"/>
              <a:t>hasty generalization</a:t>
            </a:r>
            <a:r>
              <a:rPr lang="en-US"/>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31427-22D0-40EA-8F76-497CF83850D4}" type="slidenum">
              <a:rPr lang="en-US"/>
              <a:pPr/>
              <a:t>11</a:t>
            </a:fld>
            <a:endParaRPr lang="en-US"/>
          </a:p>
        </p:txBody>
      </p:sp>
      <p:sp>
        <p:nvSpPr>
          <p:cNvPr id="75778" name="Rectangle 2"/>
          <p:cNvSpPr>
            <a:spLocks noGrp="1" noChangeArrowheads="1"/>
          </p:cNvSpPr>
          <p:nvPr>
            <p:ph type="title"/>
          </p:nvPr>
        </p:nvSpPr>
        <p:spPr/>
        <p:txBody>
          <a:bodyPr/>
          <a:lstStyle/>
          <a:p>
            <a:r>
              <a:rPr lang="en-US" dirty="0">
                <a:solidFill>
                  <a:schemeClr val="bg2">
                    <a:lumMod val="20000"/>
                    <a:lumOff val="80000"/>
                  </a:schemeClr>
                </a:solidFill>
              </a:rPr>
              <a:t>Is the sample large enough?</a:t>
            </a:r>
          </a:p>
        </p:txBody>
      </p:sp>
      <p:sp>
        <p:nvSpPr>
          <p:cNvPr id="75779" name="Rectangle 3"/>
          <p:cNvSpPr>
            <a:spLocks noGrp="1" noChangeArrowheads="1"/>
          </p:cNvSpPr>
          <p:nvPr>
            <p:ph type="body" idx="1"/>
          </p:nvPr>
        </p:nvSpPr>
        <p:spPr>
          <a:xfrm>
            <a:off x="1143000" y="1827213"/>
            <a:ext cx="7772400" cy="4344987"/>
          </a:xfrm>
        </p:spPr>
        <p:txBody>
          <a:bodyPr/>
          <a:lstStyle/>
          <a:p>
            <a:pPr lvl="1"/>
            <a:r>
              <a:rPr lang="en-US" dirty="0">
                <a:solidFill>
                  <a:srgbClr val="FFC000"/>
                </a:solidFill>
              </a:rPr>
              <a:t>None of the thousands of rabbits Alan has come across has tried to attack him.</a:t>
            </a:r>
          </a:p>
          <a:p>
            <a:pPr lvl="1"/>
            <a:r>
              <a:rPr lang="en-US" dirty="0">
                <a:solidFill>
                  <a:srgbClr val="FFC000"/>
                </a:solidFill>
              </a:rPr>
              <a:t>So, most rabbits are not inclined to attack human beings.</a:t>
            </a:r>
          </a:p>
          <a:p>
            <a:pPr lvl="1"/>
            <a:r>
              <a:rPr lang="en-US" dirty="0"/>
              <a:t>Strong and cogent</a:t>
            </a:r>
          </a:p>
          <a:p>
            <a:pPr lvl="1"/>
            <a:r>
              <a:rPr lang="en-US" dirty="0">
                <a:solidFill>
                  <a:srgbClr val="FFC000"/>
                </a:solidFill>
              </a:rPr>
              <a:t>Brooke taught 3 students with purple hair last year, and all of them were A students.</a:t>
            </a:r>
          </a:p>
          <a:p>
            <a:pPr lvl="1"/>
            <a:r>
              <a:rPr lang="en-US" dirty="0">
                <a:solidFill>
                  <a:srgbClr val="FFC000"/>
                </a:solidFill>
              </a:rPr>
              <a:t>So, all students with purple hair must be A students.</a:t>
            </a:r>
          </a:p>
          <a:p>
            <a:pPr lvl="1"/>
            <a:r>
              <a:rPr lang="en-US" dirty="0"/>
              <a:t>Weak</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7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57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57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E3F6FE-0FFF-41A7-A3E8-FF023EA296DE}" type="slidenum">
              <a:rPr lang="en-US"/>
              <a:pPr/>
              <a:t>12</a:t>
            </a:fld>
            <a:endParaRPr lang="en-US"/>
          </a:p>
        </p:txBody>
      </p:sp>
      <p:sp>
        <p:nvSpPr>
          <p:cNvPr id="76802" name="Rectangle 2"/>
          <p:cNvSpPr>
            <a:spLocks noGrp="1" noChangeArrowheads="1"/>
          </p:cNvSpPr>
          <p:nvPr>
            <p:ph type="title"/>
          </p:nvPr>
        </p:nvSpPr>
        <p:spPr/>
        <p:txBody>
          <a:bodyPr/>
          <a:lstStyle/>
          <a:p>
            <a:r>
              <a:rPr lang="en-US" dirty="0">
                <a:solidFill>
                  <a:schemeClr val="bg2">
                    <a:lumMod val="20000"/>
                    <a:lumOff val="80000"/>
                  </a:schemeClr>
                </a:solidFill>
              </a:rPr>
              <a:t>Is the sample representative?</a:t>
            </a:r>
          </a:p>
        </p:txBody>
      </p:sp>
      <p:sp>
        <p:nvSpPr>
          <p:cNvPr id="76803" name="Rectangle 3"/>
          <p:cNvSpPr>
            <a:spLocks noGrp="1" noChangeArrowheads="1"/>
          </p:cNvSpPr>
          <p:nvPr>
            <p:ph type="body" idx="1"/>
          </p:nvPr>
        </p:nvSpPr>
        <p:spPr>
          <a:xfrm>
            <a:off x="990600" y="1827213"/>
            <a:ext cx="8001000" cy="4344987"/>
          </a:xfrm>
        </p:spPr>
        <p:txBody>
          <a:bodyPr/>
          <a:lstStyle/>
          <a:p>
            <a:r>
              <a:rPr lang="en-US" dirty="0"/>
              <a:t>A representative sample is like the population as a whole in all relevant ways.</a:t>
            </a:r>
          </a:p>
          <a:p>
            <a:pPr lvl="1"/>
            <a:r>
              <a:rPr lang="en-US" dirty="0">
                <a:solidFill>
                  <a:srgbClr val="FFC000"/>
                </a:solidFill>
              </a:rPr>
              <a:t>Two nuclear bombs were dropped on Japan, and today Japan has one of the strongest economies in the world.</a:t>
            </a:r>
          </a:p>
          <a:p>
            <a:pPr lvl="1"/>
            <a:r>
              <a:rPr lang="en-US" dirty="0">
                <a:solidFill>
                  <a:srgbClr val="FFC000"/>
                </a:solidFill>
              </a:rPr>
              <a:t>So, all the concern about nuclear warfare and the end of humankind is a bunch of nonsense.</a:t>
            </a:r>
          </a:p>
          <a:p>
            <a:pPr lvl="1"/>
            <a:r>
              <a:rPr lang="en-US" dirty="0"/>
              <a:t>Weak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68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68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512EC014-2B63-4402-A396-6377A359A55B}" type="slidenum">
              <a:rPr lang="en-US"/>
              <a:pPr/>
              <a:t>13</a:t>
            </a:fld>
            <a:endParaRPr lang="en-US"/>
          </a:p>
        </p:txBody>
      </p:sp>
      <p:sp>
        <p:nvSpPr>
          <p:cNvPr id="77826"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77827" name="Rectangle 3"/>
          <p:cNvSpPr>
            <a:spLocks noGrp="1" noChangeArrowheads="1"/>
          </p:cNvSpPr>
          <p:nvPr>
            <p:ph type="body" idx="1"/>
          </p:nvPr>
        </p:nvSpPr>
        <p:spPr/>
        <p:txBody>
          <a:bodyPr/>
          <a:lstStyle/>
          <a:p>
            <a:r>
              <a:rPr lang="en-US" dirty="0"/>
              <a:t>Pages </a:t>
            </a:r>
            <a:r>
              <a:rPr lang="en-US" dirty="0" smtClean="0"/>
              <a:t>291-92</a:t>
            </a:r>
            <a:r>
              <a:rPr lang="en-US" dirty="0"/>
              <a:t>, Exercise 11.2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9C5235-8935-4470-ABC9-0571053FF5F8}" type="slidenum">
              <a:rPr lang="en-US"/>
              <a:pPr/>
              <a:t>14</a:t>
            </a:fld>
            <a:endParaRPr lang="en-US"/>
          </a:p>
        </p:txBody>
      </p:sp>
      <p:sp>
        <p:nvSpPr>
          <p:cNvPr id="78850" name="Rectangle 2"/>
          <p:cNvSpPr>
            <a:spLocks noGrp="1" noChangeArrowheads="1"/>
          </p:cNvSpPr>
          <p:nvPr>
            <p:ph type="title"/>
          </p:nvPr>
        </p:nvSpPr>
        <p:spPr/>
        <p:txBody>
          <a:bodyPr/>
          <a:lstStyle/>
          <a:p>
            <a:r>
              <a:rPr lang="en-US" sz="3200" dirty="0">
                <a:solidFill>
                  <a:schemeClr val="bg2">
                    <a:lumMod val="20000"/>
                    <a:lumOff val="80000"/>
                  </a:schemeClr>
                </a:solidFill>
              </a:rPr>
              <a:t>Opinion Polls and Inductive Generalizations</a:t>
            </a:r>
          </a:p>
        </p:txBody>
      </p:sp>
      <p:sp>
        <p:nvSpPr>
          <p:cNvPr id="78851" name="Rectangle 3"/>
          <p:cNvSpPr>
            <a:spLocks noGrp="1" noChangeArrowheads="1"/>
          </p:cNvSpPr>
          <p:nvPr>
            <p:ph type="body" idx="1"/>
          </p:nvPr>
        </p:nvSpPr>
        <p:spPr>
          <a:xfrm>
            <a:off x="838200" y="1524000"/>
            <a:ext cx="8077200" cy="4724400"/>
          </a:xfrm>
        </p:spPr>
        <p:txBody>
          <a:bodyPr/>
          <a:lstStyle/>
          <a:p>
            <a:r>
              <a:rPr lang="en-US" dirty="0"/>
              <a:t>Terminology:</a:t>
            </a:r>
          </a:p>
          <a:p>
            <a:pPr lvl="1"/>
            <a:r>
              <a:rPr lang="en-US" dirty="0">
                <a:solidFill>
                  <a:srgbClr val="FFC000"/>
                </a:solidFill>
              </a:rPr>
              <a:t>Margin of error </a:t>
            </a:r>
            <a:r>
              <a:rPr lang="en-US" dirty="0"/>
              <a:t>– indicated by ±; results of poll will be within a range of + or – the amount indicated</a:t>
            </a:r>
          </a:p>
          <a:p>
            <a:pPr lvl="1"/>
            <a:r>
              <a:rPr lang="en-US" dirty="0">
                <a:solidFill>
                  <a:srgbClr val="FFC000"/>
                </a:solidFill>
              </a:rPr>
              <a:t>Random sample </a:t>
            </a:r>
            <a:r>
              <a:rPr lang="en-US" dirty="0"/>
              <a:t>– a sample in which each member of the population has an equal chance of being selected as a member of the sample population.</a:t>
            </a:r>
          </a:p>
          <a:p>
            <a:pPr lvl="1"/>
            <a:r>
              <a:rPr lang="en-US" dirty="0">
                <a:solidFill>
                  <a:srgbClr val="FFC000"/>
                </a:solidFill>
              </a:rPr>
              <a:t>Self-selecting sample</a:t>
            </a:r>
            <a:r>
              <a:rPr lang="en-US" dirty="0"/>
              <a:t> – a sample in which the whole population invited to case a vote</a:t>
            </a:r>
          </a:p>
          <a:p>
            <a:pPr lvl="1"/>
            <a:r>
              <a:rPr lang="en-US" dirty="0">
                <a:solidFill>
                  <a:srgbClr val="FFC000"/>
                </a:solidFill>
              </a:rPr>
              <a:t>Non-responses</a:t>
            </a:r>
            <a:r>
              <a:rPr lang="en-US" dirty="0">
                <a:solidFill>
                  <a:srgbClr val="FF0000"/>
                </a:solidFill>
              </a:rPr>
              <a:t> </a:t>
            </a:r>
            <a:r>
              <a:rPr lang="en-US" dirty="0"/>
              <a:t>– those who don’t respond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AC60ACE-4B99-4252-AA12-FC029547960F}" type="slidenum">
              <a:rPr lang="en-US"/>
              <a:pPr/>
              <a:t>15</a:t>
            </a:fld>
            <a:endParaRPr lang="en-US"/>
          </a:p>
        </p:txBody>
      </p:sp>
      <p:sp>
        <p:nvSpPr>
          <p:cNvPr id="11266" name="Rectangle 2"/>
          <p:cNvSpPr>
            <a:spLocks noGrp="1" noChangeArrowheads="1"/>
          </p:cNvSpPr>
          <p:nvPr>
            <p:ph type="title"/>
          </p:nvPr>
        </p:nvSpPr>
        <p:spPr/>
        <p:txBody>
          <a:bodyPr/>
          <a:lstStyle/>
          <a:p>
            <a:r>
              <a:rPr lang="en-US" sz="3200" dirty="0">
                <a:solidFill>
                  <a:schemeClr val="bg2">
                    <a:lumMod val="20000"/>
                    <a:lumOff val="80000"/>
                  </a:schemeClr>
                </a:solidFill>
              </a:rPr>
              <a:t>Opinion Polls and Inductive Generalizations</a:t>
            </a:r>
          </a:p>
        </p:txBody>
      </p:sp>
      <p:sp>
        <p:nvSpPr>
          <p:cNvPr id="11267" name="Rectangle 3"/>
          <p:cNvSpPr>
            <a:spLocks noGrp="1" noChangeArrowheads="1"/>
          </p:cNvSpPr>
          <p:nvPr>
            <p:ph type="body" idx="1"/>
          </p:nvPr>
        </p:nvSpPr>
        <p:spPr>
          <a:xfrm>
            <a:off x="1370013" y="1524000"/>
            <a:ext cx="7773987" cy="5257800"/>
          </a:xfrm>
        </p:spPr>
        <p:txBody>
          <a:bodyPr/>
          <a:lstStyle/>
          <a:p>
            <a:pPr>
              <a:lnSpc>
                <a:spcPct val="90000"/>
              </a:lnSpc>
            </a:pPr>
            <a:r>
              <a:rPr lang="en-US" sz="2200" dirty="0"/>
              <a:t>Take a population of 100 million and take a representative poll of 4000 voters.  There is a 95% chance that the percentages of the 4000 will fall within 2 percentage points of the whole population.</a:t>
            </a:r>
          </a:p>
          <a:p>
            <a:pPr lvl="1">
              <a:lnSpc>
                <a:spcPct val="90000"/>
              </a:lnSpc>
            </a:pPr>
            <a:r>
              <a:rPr lang="en-US" sz="2000" dirty="0"/>
              <a:t>If 60% of the 4000 voted yes, there would be a 95% chance that 58% to 62% of the 100 million, voted yes. [</a:t>
            </a:r>
            <a:r>
              <a:rPr lang="en-US" sz="2000" i="1" dirty="0"/>
              <a:t>i.e.,</a:t>
            </a:r>
            <a:r>
              <a:rPr lang="en-US" sz="2000" dirty="0"/>
              <a:t> 60% (</a:t>
            </a:r>
            <a:r>
              <a:rPr lang="en-US" sz="2000" dirty="0">
                <a:sym typeface="Symbol" pitchFamily="18" charset="2"/>
              </a:rPr>
              <a:t>2)]</a:t>
            </a:r>
          </a:p>
          <a:p>
            <a:pPr>
              <a:lnSpc>
                <a:spcPct val="90000"/>
              </a:lnSpc>
            </a:pPr>
            <a:r>
              <a:rPr lang="en-US" sz="2200" dirty="0">
                <a:sym typeface="Symbol" pitchFamily="18" charset="2"/>
              </a:rPr>
              <a:t>Smaller polls have bigger </a:t>
            </a:r>
            <a:r>
              <a:rPr lang="en-US" sz="2200" dirty="0" smtClean="0">
                <a:solidFill>
                  <a:srgbClr val="FFC000"/>
                </a:solidFill>
                <a:sym typeface="Symbol" pitchFamily="18" charset="2"/>
              </a:rPr>
              <a:t>margins </a:t>
            </a:r>
            <a:r>
              <a:rPr lang="en-US" sz="2200" dirty="0">
                <a:solidFill>
                  <a:srgbClr val="FFC000"/>
                </a:solidFill>
                <a:sym typeface="Symbol" pitchFamily="18" charset="2"/>
              </a:rPr>
              <a:t>of </a:t>
            </a:r>
            <a:r>
              <a:rPr lang="en-US" sz="2200" dirty="0" smtClean="0">
                <a:solidFill>
                  <a:srgbClr val="FFC000"/>
                </a:solidFill>
                <a:sym typeface="Symbol" pitchFamily="18" charset="2"/>
              </a:rPr>
              <a:t>error</a:t>
            </a:r>
            <a:r>
              <a:rPr lang="en-US" sz="2200" dirty="0" smtClean="0">
                <a:sym typeface="Symbol" pitchFamily="18" charset="2"/>
              </a:rPr>
              <a:t>:</a:t>
            </a:r>
            <a:endParaRPr lang="en-US" sz="2200" dirty="0">
              <a:sym typeface="Symbol" pitchFamily="18" charset="2"/>
            </a:endParaRPr>
          </a:p>
          <a:p>
            <a:pPr lvl="1">
              <a:lnSpc>
                <a:spcPct val="90000"/>
              </a:lnSpc>
            </a:pPr>
            <a:r>
              <a:rPr lang="en-US" sz="2000" dirty="0">
                <a:sym typeface="Symbol" pitchFamily="18" charset="2"/>
              </a:rPr>
              <a:t>1500 (3), 1000 (4), 600 (5), 100 (11)</a:t>
            </a:r>
          </a:p>
          <a:p>
            <a:pPr>
              <a:lnSpc>
                <a:spcPct val="90000"/>
              </a:lnSpc>
            </a:pPr>
            <a:r>
              <a:rPr lang="en-US" sz="2200" dirty="0">
                <a:sym typeface="Symbol" pitchFamily="18" charset="2"/>
              </a:rPr>
              <a:t>But this only holds if the sample population is </a:t>
            </a:r>
            <a:r>
              <a:rPr lang="en-US" sz="2200" dirty="0">
                <a:solidFill>
                  <a:srgbClr val="FFC000"/>
                </a:solidFill>
                <a:sym typeface="Symbol" pitchFamily="18" charset="2"/>
              </a:rPr>
              <a:t>representative</a:t>
            </a:r>
            <a:r>
              <a:rPr lang="en-US" sz="2200" dirty="0">
                <a:sym typeface="Symbol" pitchFamily="18" charset="2"/>
              </a:rPr>
              <a:t>. </a:t>
            </a:r>
          </a:p>
          <a:p>
            <a:pPr lvl="1">
              <a:lnSpc>
                <a:spcPct val="90000"/>
              </a:lnSpc>
            </a:pPr>
            <a:r>
              <a:rPr lang="en-US" sz="2000" dirty="0">
                <a:sym typeface="Symbol" pitchFamily="18" charset="2"/>
              </a:rPr>
              <a:t>To find the whole population’s opinion, you can’t poll just the rich, or just those with houses, or just radio listeners, just the happy, just those you are willing to approach, just those who bother to answer emails, or just those who don’t intimidate you, etc.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0BA2F5-3A03-44F4-8DF3-7B66A8B0B554}" type="slidenum">
              <a:rPr lang="en-US"/>
              <a:pPr/>
              <a:t>16</a:t>
            </a:fld>
            <a:endParaRPr lang="en-US"/>
          </a:p>
        </p:txBody>
      </p:sp>
      <p:sp>
        <p:nvSpPr>
          <p:cNvPr id="81922" name="Rectangle 2"/>
          <p:cNvSpPr>
            <a:spLocks noGrp="1" noChangeArrowheads="1"/>
          </p:cNvSpPr>
          <p:nvPr>
            <p:ph type="title"/>
          </p:nvPr>
        </p:nvSpPr>
        <p:spPr/>
        <p:txBody>
          <a:bodyPr/>
          <a:lstStyle/>
          <a:p>
            <a:r>
              <a:rPr lang="en-US" dirty="0">
                <a:solidFill>
                  <a:schemeClr val="bg2">
                    <a:lumMod val="20000"/>
                    <a:lumOff val="80000"/>
                  </a:schemeClr>
                </a:solidFill>
              </a:rPr>
              <a:t>Terminology Recap</a:t>
            </a:r>
          </a:p>
        </p:txBody>
      </p:sp>
      <p:sp>
        <p:nvSpPr>
          <p:cNvPr id="81923" name="Rectangle 3"/>
          <p:cNvSpPr>
            <a:spLocks noGrp="1" noChangeArrowheads="1"/>
          </p:cNvSpPr>
          <p:nvPr>
            <p:ph type="body" idx="1"/>
          </p:nvPr>
        </p:nvSpPr>
        <p:spPr>
          <a:xfrm>
            <a:off x="1066800" y="1524000"/>
            <a:ext cx="7848600" cy="4648200"/>
          </a:xfrm>
        </p:spPr>
        <p:txBody>
          <a:bodyPr/>
          <a:lstStyle/>
          <a:p>
            <a:pPr>
              <a:lnSpc>
                <a:spcPct val="80000"/>
              </a:lnSpc>
            </a:pPr>
            <a:r>
              <a:rPr lang="en-US" sz="2500"/>
              <a:t>A </a:t>
            </a:r>
            <a:r>
              <a:rPr lang="en-US" sz="2500" b="1" i="1"/>
              <a:t>strong argument</a:t>
            </a:r>
            <a:r>
              <a:rPr lang="en-US" sz="2500"/>
              <a:t> has premises that provide evidence that its conclusion is more likely true than false.</a:t>
            </a:r>
          </a:p>
          <a:p>
            <a:pPr>
              <a:lnSpc>
                <a:spcPct val="80000"/>
              </a:lnSpc>
            </a:pPr>
            <a:r>
              <a:rPr lang="en-US" sz="2500"/>
              <a:t>A </a:t>
            </a:r>
            <a:r>
              <a:rPr lang="en-US" sz="2500" b="1" i="1"/>
              <a:t>strong and reliable argument</a:t>
            </a:r>
            <a:r>
              <a:rPr lang="en-US" sz="2500"/>
              <a:t> has premises that provide evidence that its conclusion is more likely true than false, </a:t>
            </a:r>
            <a:r>
              <a:rPr lang="en-US" sz="2500" b="1" i="1"/>
              <a:t>and</a:t>
            </a:r>
            <a:r>
              <a:rPr lang="en-US" sz="2500"/>
              <a:t> it is an argument that a reasonable person would act or bet on.</a:t>
            </a:r>
          </a:p>
          <a:p>
            <a:pPr>
              <a:lnSpc>
                <a:spcPct val="80000"/>
              </a:lnSpc>
            </a:pPr>
            <a:r>
              <a:rPr lang="en-US" sz="2500"/>
              <a:t>A </a:t>
            </a:r>
            <a:r>
              <a:rPr lang="en-US" sz="2500" b="1" i="1"/>
              <a:t>strong but unreliable argument</a:t>
            </a:r>
            <a:r>
              <a:rPr lang="en-US" sz="2500"/>
              <a:t> has premises that provide evidence that its conclusion is more likely true than false, </a:t>
            </a:r>
            <a:r>
              <a:rPr lang="en-US" sz="2500" b="1" i="1"/>
              <a:t>but</a:t>
            </a:r>
            <a:r>
              <a:rPr lang="en-US" sz="2500"/>
              <a:t> it is an argument that a reasonable person would not act or bet 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985AE76-33F0-4DB6-83F7-274E4CD549FC}" type="slidenum">
              <a:rPr lang="en-US"/>
              <a:pPr/>
              <a:t>17</a:t>
            </a:fld>
            <a:endParaRPr lang="en-US"/>
          </a:p>
        </p:txBody>
      </p:sp>
      <p:sp>
        <p:nvSpPr>
          <p:cNvPr id="79874"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79875" name="Rectangle 3"/>
          <p:cNvSpPr>
            <a:spLocks noGrp="1" noChangeArrowheads="1"/>
          </p:cNvSpPr>
          <p:nvPr>
            <p:ph type="body" idx="1"/>
          </p:nvPr>
        </p:nvSpPr>
        <p:spPr/>
        <p:txBody>
          <a:bodyPr/>
          <a:lstStyle/>
          <a:p>
            <a:r>
              <a:rPr lang="en-US" dirty="0"/>
              <a:t>Page </a:t>
            </a:r>
            <a:r>
              <a:rPr lang="en-US" dirty="0" smtClean="0"/>
              <a:t>296, Exercise </a:t>
            </a:r>
            <a:r>
              <a:rPr lang="en-US" dirty="0"/>
              <a:t>11.3</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F4D1E-1F1F-4410-ACFF-B94AF99DF910}" type="slidenum">
              <a:rPr lang="en-US"/>
              <a:pPr/>
              <a:t>18</a:t>
            </a:fld>
            <a:endParaRPr lang="en-US"/>
          </a:p>
        </p:txBody>
      </p:sp>
      <p:sp>
        <p:nvSpPr>
          <p:cNvPr id="12290" name="Rectangle 2"/>
          <p:cNvSpPr>
            <a:spLocks noGrp="1" noChangeArrowheads="1"/>
          </p:cNvSpPr>
          <p:nvPr>
            <p:ph type="title"/>
          </p:nvPr>
        </p:nvSpPr>
        <p:spPr/>
        <p:txBody>
          <a:bodyPr/>
          <a:lstStyle/>
          <a:p>
            <a:r>
              <a:rPr lang="en-US" dirty="0">
                <a:solidFill>
                  <a:schemeClr val="bg2">
                    <a:lumMod val="20000"/>
                    <a:lumOff val="80000"/>
                  </a:schemeClr>
                </a:solidFill>
              </a:rPr>
              <a:t>Statistical Arguments</a:t>
            </a:r>
          </a:p>
        </p:txBody>
      </p:sp>
      <p:sp>
        <p:nvSpPr>
          <p:cNvPr id="12291" name="Rectangle 3"/>
          <p:cNvSpPr>
            <a:spLocks noGrp="1" noChangeArrowheads="1"/>
          </p:cNvSpPr>
          <p:nvPr>
            <p:ph type="body" idx="1"/>
          </p:nvPr>
        </p:nvSpPr>
        <p:spPr>
          <a:xfrm>
            <a:off x="1370013" y="1827213"/>
            <a:ext cx="7773987" cy="5030787"/>
          </a:xfrm>
        </p:spPr>
        <p:txBody>
          <a:bodyPr/>
          <a:lstStyle/>
          <a:p>
            <a:pPr marL="552450" indent="-552450">
              <a:lnSpc>
                <a:spcPct val="90000"/>
              </a:lnSpc>
            </a:pPr>
            <a:r>
              <a:rPr lang="en-US" sz="2100" dirty="0"/>
              <a:t>Statistical arguments go “the other way.” They take generalizations and draw conclusions about smaller samples of the population (usually individuals). </a:t>
            </a:r>
          </a:p>
          <a:p>
            <a:pPr marL="552450" indent="-552450">
              <a:lnSpc>
                <a:spcPct val="90000"/>
              </a:lnSpc>
            </a:pPr>
            <a:r>
              <a:rPr lang="en-US" sz="2100" dirty="0"/>
              <a:t>Example:</a:t>
            </a:r>
          </a:p>
          <a:p>
            <a:pPr marL="933450" lvl="1" indent="-476250">
              <a:lnSpc>
                <a:spcPct val="90000"/>
              </a:lnSpc>
              <a:buFont typeface="Wingdings" pitchFamily="2" charset="2"/>
              <a:buAutoNum type="arabicPeriod"/>
            </a:pPr>
            <a:r>
              <a:rPr lang="en-US" sz="1900" i="1" dirty="0">
                <a:solidFill>
                  <a:srgbClr val="FFC000"/>
                </a:solidFill>
              </a:rPr>
              <a:t>You’re a college student </a:t>
            </a:r>
          </a:p>
          <a:p>
            <a:pPr marL="933450" lvl="1" indent="-476250">
              <a:lnSpc>
                <a:spcPct val="90000"/>
              </a:lnSpc>
              <a:buFont typeface="Wingdings" pitchFamily="2" charset="2"/>
              <a:buAutoNum type="arabicPeriod"/>
            </a:pPr>
            <a:r>
              <a:rPr lang="en-US" sz="1900" i="1" dirty="0">
                <a:solidFill>
                  <a:srgbClr val="FFC000"/>
                </a:solidFill>
              </a:rPr>
              <a:t>90% of college students want no cumulative final.</a:t>
            </a:r>
          </a:p>
          <a:p>
            <a:pPr marL="933450" lvl="1" indent="-476250">
              <a:lnSpc>
                <a:spcPct val="90000"/>
              </a:lnSpc>
              <a:buFont typeface="Wingdings" pitchFamily="2" charset="2"/>
              <a:buAutoNum type="arabicPeriod"/>
            </a:pPr>
            <a:r>
              <a:rPr lang="en-US" sz="1900" i="1" dirty="0">
                <a:solidFill>
                  <a:srgbClr val="FFC000"/>
                </a:solidFill>
              </a:rPr>
              <a:t>So you probably don’t want a cumulative final.</a:t>
            </a:r>
          </a:p>
          <a:p>
            <a:pPr marL="552450" indent="-552450">
              <a:lnSpc>
                <a:spcPct val="90000"/>
              </a:lnSpc>
            </a:pPr>
            <a:r>
              <a:rPr lang="en-US" sz="2100" dirty="0"/>
              <a:t>The more “broad” the conclusion the better.</a:t>
            </a:r>
          </a:p>
          <a:p>
            <a:pPr marL="552450" indent="-552450">
              <a:lnSpc>
                <a:spcPct val="90000"/>
              </a:lnSpc>
            </a:pPr>
            <a:r>
              <a:rPr lang="en-US" sz="2100" dirty="0"/>
              <a:t>The higher the original percentage, the better. </a:t>
            </a:r>
          </a:p>
          <a:p>
            <a:pPr marL="552450" indent="-552450">
              <a:lnSpc>
                <a:spcPct val="90000"/>
              </a:lnSpc>
            </a:pPr>
            <a:r>
              <a:rPr lang="en-US" sz="2100" dirty="0"/>
              <a:t>Usually, if the percentage is around 50%, we will call the argument </a:t>
            </a:r>
            <a:r>
              <a:rPr lang="en-US" sz="2100" dirty="0">
                <a:solidFill>
                  <a:srgbClr val="FFC000"/>
                </a:solidFill>
              </a:rPr>
              <a:t>unreliable</a:t>
            </a:r>
            <a:r>
              <a:rPr lang="en-US" sz="2100" dirty="0"/>
              <a:t>, even if it is more likely than not that the conclusion is true. </a:t>
            </a:r>
          </a:p>
          <a:p>
            <a:pPr marL="933450" lvl="1" indent="-476250">
              <a:lnSpc>
                <a:spcPct val="90000"/>
              </a:lnSpc>
            </a:pPr>
            <a:r>
              <a:rPr lang="en-US" sz="1900" dirty="0"/>
              <a:t>A “rule of thumb”: if it is would reasonable to bet on it, then it is reliable.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291">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1AFAE2-83F1-45B0-BC7F-1AFAB62513E6}" type="slidenum">
              <a:rPr lang="en-US"/>
              <a:pPr/>
              <a:t>19</a:t>
            </a:fld>
            <a:endParaRPr lang="en-US"/>
          </a:p>
        </p:txBody>
      </p:sp>
      <p:sp>
        <p:nvSpPr>
          <p:cNvPr id="80898" name="Rectangle 2"/>
          <p:cNvSpPr>
            <a:spLocks noGrp="1" noChangeArrowheads="1"/>
          </p:cNvSpPr>
          <p:nvPr>
            <p:ph type="title"/>
          </p:nvPr>
        </p:nvSpPr>
        <p:spPr/>
        <p:txBody>
          <a:bodyPr/>
          <a:lstStyle/>
          <a:p>
            <a:r>
              <a:rPr lang="en-US" dirty="0">
                <a:solidFill>
                  <a:schemeClr val="bg2">
                    <a:lumMod val="20000"/>
                    <a:lumOff val="80000"/>
                  </a:schemeClr>
                </a:solidFill>
              </a:rPr>
              <a:t>Reference Class</a:t>
            </a:r>
          </a:p>
        </p:txBody>
      </p:sp>
      <p:sp>
        <p:nvSpPr>
          <p:cNvPr id="80899" name="Rectangle 3"/>
          <p:cNvSpPr>
            <a:spLocks noGrp="1" noChangeArrowheads="1"/>
          </p:cNvSpPr>
          <p:nvPr>
            <p:ph type="body" idx="1"/>
          </p:nvPr>
        </p:nvSpPr>
        <p:spPr>
          <a:xfrm>
            <a:off x="1143000" y="1524000"/>
            <a:ext cx="8001000" cy="4724400"/>
          </a:xfrm>
        </p:spPr>
        <p:txBody>
          <a:bodyPr/>
          <a:lstStyle/>
          <a:p>
            <a:r>
              <a:rPr lang="en-US" sz="2500" dirty="0"/>
              <a:t>The reference class is the group to which statistics apply.</a:t>
            </a:r>
          </a:p>
          <a:p>
            <a:r>
              <a:rPr lang="en-US" sz="2500" dirty="0"/>
              <a:t>As a rule, the more specific the reference class is, the better the argument is.</a:t>
            </a:r>
          </a:p>
          <a:p>
            <a:r>
              <a:rPr lang="en-US" sz="2500" dirty="0"/>
              <a:t>A statistical argument can be used to support a conclusion about a group rather than an individual.</a:t>
            </a:r>
          </a:p>
          <a:p>
            <a:pPr lvl="1"/>
            <a:r>
              <a:rPr lang="en-US" sz="2100" dirty="0">
                <a:solidFill>
                  <a:srgbClr val="FFC000"/>
                </a:solidFill>
              </a:rPr>
              <a:t>90% of college students are in favor of not having a final exam.</a:t>
            </a:r>
          </a:p>
          <a:p>
            <a:pPr lvl="1"/>
            <a:r>
              <a:rPr lang="en-US" sz="2100" dirty="0">
                <a:solidFill>
                  <a:srgbClr val="FFC000"/>
                </a:solidFill>
              </a:rPr>
              <a:t>So, 90% of Ling 21 students are in favor of not having a final exam.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8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8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8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08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211740B-EC31-4D4E-9DC9-8F8E523EF930}" type="slidenum">
              <a:rPr lang="en-US"/>
              <a:pPr/>
              <a:t>2</a:t>
            </a:fld>
            <a:endParaRPr lang="en-US"/>
          </a:p>
        </p:txBody>
      </p:sp>
      <p:sp>
        <p:nvSpPr>
          <p:cNvPr id="5122" name="Rectangle 2"/>
          <p:cNvSpPr>
            <a:spLocks noGrp="1" noChangeArrowheads="1"/>
          </p:cNvSpPr>
          <p:nvPr>
            <p:ph type="title"/>
          </p:nvPr>
        </p:nvSpPr>
        <p:spPr/>
        <p:txBody>
          <a:bodyPr/>
          <a:lstStyle/>
          <a:p>
            <a:r>
              <a:rPr lang="en-US" dirty="0">
                <a:solidFill>
                  <a:schemeClr val="bg2">
                    <a:lumMod val="20000"/>
                    <a:lumOff val="80000"/>
                  </a:schemeClr>
                </a:solidFill>
              </a:rPr>
              <a:t>Introduction</a:t>
            </a:r>
          </a:p>
        </p:txBody>
      </p:sp>
      <p:sp>
        <p:nvSpPr>
          <p:cNvPr id="5123" name="Rectangle 3"/>
          <p:cNvSpPr>
            <a:spLocks noGrp="1" noChangeArrowheads="1"/>
          </p:cNvSpPr>
          <p:nvPr>
            <p:ph type="body" idx="1"/>
          </p:nvPr>
        </p:nvSpPr>
        <p:spPr>
          <a:xfrm>
            <a:off x="914400" y="1524000"/>
            <a:ext cx="8229600" cy="5334000"/>
          </a:xfrm>
        </p:spPr>
        <p:txBody>
          <a:bodyPr/>
          <a:lstStyle/>
          <a:p>
            <a:pPr>
              <a:lnSpc>
                <a:spcPct val="80000"/>
              </a:lnSpc>
            </a:pPr>
            <a:r>
              <a:rPr lang="en-US" sz="2400" u="sng" dirty="0"/>
              <a:t>Inductive Argument</a:t>
            </a:r>
            <a:r>
              <a:rPr lang="en-US" sz="2400" dirty="0"/>
              <a:t>: an argument in which the premises are intended to provide support, but not conclusive evidence, for the conclusion. </a:t>
            </a:r>
          </a:p>
          <a:p>
            <a:pPr>
              <a:lnSpc>
                <a:spcPct val="80000"/>
              </a:lnSpc>
            </a:pPr>
            <a:r>
              <a:rPr lang="en-US" sz="2400" u="sng" dirty="0"/>
              <a:t>Strong Inductive Argument</a:t>
            </a:r>
            <a:r>
              <a:rPr lang="en-US" sz="2400" dirty="0"/>
              <a:t>: an inductive argument in which the premises actually do make the conclusion more likely to be true (rather than false). </a:t>
            </a:r>
          </a:p>
          <a:p>
            <a:pPr lvl="1">
              <a:lnSpc>
                <a:spcPct val="80000"/>
              </a:lnSpc>
            </a:pPr>
            <a:r>
              <a:rPr lang="en-US" sz="2400" dirty="0"/>
              <a:t>Remember, strength comes in degrees. </a:t>
            </a:r>
          </a:p>
          <a:p>
            <a:pPr>
              <a:lnSpc>
                <a:spcPct val="80000"/>
              </a:lnSpc>
            </a:pPr>
            <a:r>
              <a:rPr lang="en-US" sz="2400" u="sng" dirty="0"/>
              <a:t>Cogent Inductive Argument</a:t>
            </a:r>
            <a:r>
              <a:rPr lang="en-US" sz="2400" dirty="0"/>
              <a:t>: a strong inductive argument with true premises. </a:t>
            </a:r>
          </a:p>
          <a:p>
            <a:pPr>
              <a:lnSpc>
                <a:spcPct val="80000"/>
              </a:lnSpc>
            </a:pPr>
            <a:r>
              <a:rPr lang="en-US" sz="2400" dirty="0"/>
              <a:t>How can you know if the argument is inductive? </a:t>
            </a:r>
          </a:p>
          <a:p>
            <a:pPr lvl="1">
              <a:lnSpc>
                <a:spcPct val="80000"/>
              </a:lnSpc>
            </a:pPr>
            <a:r>
              <a:rPr lang="en-US" sz="2400" dirty="0"/>
              <a:t>If the argument is invalid, the charitable thing to do is treat it as inductive. </a:t>
            </a:r>
          </a:p>
          <a:p>
            <a:pPr lvl="1">
              <a:lnSpc>
                <a:spcPct val="80000"/>
              </a:lnSpc>
            </a:pPr>
            <a:r>
              <a:rPr lang="en-US" sz="2400" dirty="0"/>
              <a:t>Indicator words</a:t>
            </a:r>
            <a:r>
              <a:rPr lang="en-US" sz="2400" dirty="0">
                <a:solidFill>
                  <a:srgbClr val="FFC000"/>
                </a:solidFill>
              </a:rPr>
              <a:t>: likely, probably, it’s plausible to suppose that</a:t>
            </a:r>
            <a:r>
              <a:rPr lang="en-US" sz="2400" dirty="0"/>
              <a:t>,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83CA1FD3-60AF-4DF8-B377-4DFFFE251380}" type="slidenum">
              <a:rPr lang="en-US"/>
              <a:pPr/>
              <a:t>20</a:t>
            </a:fld>
            <a:endParaRPr lang="en-US"/>
          </a:p>
        </p:txBody>
      </p:sp>
      <p:sp>
        <p:nvSpPr>
          <p:cNvPr id="13314" name="Rectangle 2"/>
          <p:cNvSpPr>
            <a:spLocks noGrp="1" noChangeArrowheads="1"/>
          </p:cNvSpPr>
          <p:nvPr>
            <p:ph type="title"/>
          </p:nvPr>
        </p:nvSpPr>
        <p:spPr/>
        <p:txBody>
          <a:bodyPr/>
          <a:lstStyle/>
          <a:p>
            <a:r>
              <a:rPr lang="en-US" dirty="0">
                <a:solidFill>
                  <a:schemeClr val="bg2">
                    <a:lumMod val="20000"/>
                    <a:lumOff val="80000"/>
                  </a:schemeClr>
                </a:solidFill>
              </a:rPr>
              <a:t>Reference Class</a:t>
            </a:r>
          </a:p>
        </p:txBody>
      </p:sp>
      <p:sp>
        <p:nvSpPr>
          <p:cNvPr id="13315" name="Rectangle 3"/>
          <p:cNvSpPr>
            <a:spLocks noGrp="1" noChangeArrowheads="1"/>
          </p:cNvSpPr>
          <p:nvPr>
            <p:ph type="body" idx="1"/>
          </p:nvPr>
        </p:nvSpPr>
        <p:spPr>
          <a:xfrm>
            <a:off x="1370013" y="1827213"/>
            <a:ext cx="7773987" cy="5030787"/>
          </a:xfrm>
        </p:spPr>
        <p:txBody>
          <a:bodyPr/>
          <a:lstStyle/>
          <a:p>
            <a:pPr marL="552450" indent="-552450">
              <a:lnSpc>
                <a:spcPct val="90000"/>
              </a:lnSpc>
            </a:pPr>
            <a:r>
              <a:rPr lang="en-US" sz="2500" dirty="0"/>
              <a:t>In a statistical argument, if you find out more information about the person in question, you “narrow” the group (class) the person is in. </a:t>
            </a:r>
          </a:p>
          <a:p>
            <a:pPr marL="552450" indent="-552450">
              <a:lnSpc>
                <a:spcPct val="90000"/>
              </a:lnSpc>
            </a:pPr>
            <a:r>
              <a:rPr lang="en-US" sz="2500" dirty="0"/>
              <a:t>Example: </a:t>
            </a:r>
          </a:p>
          <a:p>
            <a:pPr marL="933450" lvl="1" indent="-476250">
              <a:lnSpc>
                <a:spcPct val="90000"/>
              </a:lnSpc>
              <a:buFont typeface="Wingdings" pitchFamily="2" charset="2"/>
              <a:buAutoNum type="arabicPeriod"/>
            </a:pPr>
            <a:r>
              <a:rPr lang="en-US" sz="2100" i="1" dirty="0">
                <a:solidFill>
                  <a:srgbClr val="FFC000"/>
                </a:solidFill>
              </a:rPr>
              <a:t>You are a college student who likes essays. </a:t>
            </a:r>
          </a:p>
          <a:p>
            <a:pPr marL="933450" lvl="1" indent="-476250">
              <a:lnSpc>
                <a:spcPct val="90000"/>
              </a:lnSpc>
              <a:buFont typeface="Wingdings" pitchFamily="2" charset="2"/>
              <a:buAutoNum type="arabicPeriod"/>
            </a:pPr>
            <a:r>
              <a:rPr lang="en-US" sz="2100" i="1" dirty="0">
                <a:solidFill>
                  <a:srgbClr val="FFC000"/>
                </a:solidFill>
              </a:rPr>
              <a:t>85% of college students who like essays want cumulative fails.</a:t>
            </a:r>
          </a:p>
          <a:p>
            <a:pPr marL="933450" lvl="1" indent="-476250">
              <a:lnSpc>
                <a:spcPct val="90000"/>
              </a:lnSpc>
              <a:buFont typeface="Wingdings" pitchFamily="2" charset="2"/>
              <a:buAutoNum type="arabicPeriod"/>
            </a:pPr>
            <a:r>
              <a:rPr lang="en-US" sz="2100" i="1" dirty="0">
                <a:solidFill>
                  <a:srgbClr val="FFC000"/>
                </a:solidFill>
              </a:rPr>
              <a:t>Thus you probably want a cumulative final. </a:t>
            </a:r>
          </a:p>
          <a:p>
            <a:pPr marL="552450" indent="-552450">
              <a:lnSpc>
                <a:spcPct val="90000"/>
              </a:lnSpc>
            </a:pPr>
            <a:r>
              <a:rPr lang="en-US" sz="2500" dirty="0"/>
              <a:t>This additional information weakened our justification for believing that you don’t want a final. </a:t>
            </a:r>
          </a:p>
          <a:p>
            <a:pPr marL="552450" indent="-552450">
              <a:lnSpc>
                <a:spcPct val="90000"/>
              </a:lnSpc>
            </a:pPr>
            <a:endParaRPr lang="en-US" sz="2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974FE-0F0A-4F69-B309-9364A4A4294D}" type="slidenum">
              <a:rPr lang="en-US"/>
              <a:pPr/>
              <a:t>21</a:t>
            </a:fld>
            <a:endParaRPr lang="en-US"/>
          </a:p>
        </p:txBody>
      </p:sp>
      <p:sp>
        <p:nvSpPr>
          <p:cNvPr id="82946"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82947" name="Rectangle 3"/>
          <p:cNvSpPr>
            <a:spLocks noGrp="1" noChangeArrowheads="1"/>
          </p:cNvSpPr>
          <p:nvPr>
            <p:ph type="body" idx="1"/>
          </p:nvPr>
        </p:nvSpPr>
        <p:spPr/>
        <p:txBody>
          <a:bodyPr/>
          <a:lstStyle/>
          <a:p>
            <a:r>
              <a:rPr lang="en-US" dirty="0" smtClean="0"/>
              <a:t>Pages301-302</a:t>
            </a:r>
            <a:r>
              <a:rPr lang="en-US" dirty="0"/>
              <a:t>, Exercise 11.4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C99ED656-C456-4C2D-AB78-ACC8C5A04194}" type="slidenum">
              <a:rPr lang="en-US"/>
              <a:pPr/>
              <a:t>22</a:t>
            </a:fld>
            <a:endParaRPr lang="en-US"/>
          </a:p>
        </p:txBody>
      </p:sp>
      <p:sp>
        <p:nvSpPr>
          <p:cNvPr id="15362" name="Rectangle 2"/>
          <p:cNvSpPr>
            <a:spLocks noGrp="1" noChangeArrowheads="1"/>
          </p:cNvSpPr>
          <p:nvPr>
            <p:ph type="title"/>
          </p:nvPr>
        </p:nvSpPr>
        <p:spPr/>
        <p:txBody>
          <a:bodyPr/>
          <a:lstStyle/>
          <a:p>
            <a:r>
              <a:rPr lang="en-US" dirty="0">
                <a:solidFill>
                  <a:schemeClr val="bg2">
                    <a:lumMod val="20000"/>
                    <a:lumOff val="80000"/>
                  </a:schemeClr>
                </a:solidFill>
              </a:rPr>
              <a:t>Argument by Analogy</a:t>
            </a:r>
          </a:p>
        </p:txBody>
      </p:sp>
      <p:sp>
        <p:nvSpPr>
          <p:cNvPr id="15363" name="Rectangle 3"/>
          <p:cNvSpPr>
            <a:spLocks noGrp="1" noChangeArrowheads="1"/>
          </p:cNvSpPr>
          <p:nvPr>
            <p:ph type="body" idx="1"/>
          </p:nvPr>
        </p:nvSpPr>
        <p:spPr>
          <a:xfrm>
            <a:off x="1370013" y="1600200"/>
            <a:ext cx="7773987" cy="5257800"/>
          </a:xfrm>
        </p:spPr>
        <p:txBody>
          <a:bodyPr/>
          <a:lstStyle/>
          <a:p>
            <a:pPr marL="552450" indent="-552450">
              <a:lnSpc>
                <a:spcPct val="80000"/>
              </a:lnSpc>
            </a:pPr>
            <a:r>
              <a:rPr lang="en-US" sz="2500" b="1" i="1" u="sng" dirty="0"/>
              <a:t>Analogy</a:t>
            </a:r>
            <a:r>
              <a:rPr lang="en-US" sz="2500" dirty="0"/>
              <a:t>: comparison of things based on similarities. </a:t>
            </a:r>
          </a:p>
          <a:p>
            <a:pPr marL="552450" indent="-552450">
              <a:lnSpc>
                <a:spcPct val="80000"/>
              </a:lnSpc>
            </a:pPr>
            <a:r>
              <a:rPr lang="en-US" sz="2500" b="1" i="1" dirty="0"/>
              <a:t>Argument from analogy</a:t>
            </a:r>
            <a:r>
              <a:rPr lang="en-US" sz="2500" dirty="0"/>
              <a:t>: an argument that suggests that the presence of certain similarities is evidence for further similarities. </a:t>
            </a:r>
          </a:p>
          <a:p>
            <a:pPr marL="552450" indent="-552450">
              <a:lnSpc>
                <a:spcPct val="80000"/>
              </a:lnSpc>
            </a:pPr>
            <a:r>
              <a:rPr lang="en-US" sz="2500" dirty="0"/>
              <a:t>Common Form:</a:t>
            </a:r>
          </a:p>
          <a:p>
            <a:pPr marL="933450" lvl="1" indent="-476250">
              <a:lnSpc>
                <a:spcPct val="80000"/>
              </a:lnSpc>
              <a:buFont typeface="Wingdings" pitchFamily="2" charset="2"/>
              <a:buAutoNum type="arabicPeriod"/>
            </a:pPr>
            <a:r>
              <a:rPr lang="en-US" sz="2100" dirty="0"/>
              <a:t>A and B have characteristic X</a:t>
            </a:r>
          </a:p>
          <a:p>
            <a:pPr marL="933450" lvl="1" indent="-476250">
              <a:lnSpc>
                <a:spcPct val="80000"/>
              </a:lnSpc>
              <a:buFont typeface="Wingdings" pitchFamily="2" charset="2"/>
              <a:buAutoNum type="arabicPeriod"/>
            </a:pPr>
            <a:r>
              <a:rPr lang="en-US" sz="2100" dirty="0"/>
              <a:t>A has characteristic Y</a:t>
            </a:r>
          </a:p>
          <a:p>
            <a:pPr marL="933450" lvl="1" indent="-476250">
              <a:lnSpc>
                <a:spcPct val="80000"/>
              </a:lnSpc>
              <a:buFont typeface="Wingdings" pitchFamily="2" charset="2"/>
              <a:buAutoNum type="arabicPeriod"/>
            </a:pPr>
            <a:r>
              <a:rPr lang="en-US" sz="2100" dirty="0"/>
              <a:t>So B probably has characteristic Y too. </a:t>
            </a:r>
          </a:p>
          <a:p>
            <a:pPr marL="552450" indent="-552450">
              <a:lnSpc>
                <a:spcPct val="80000"/>
              </a:lnSpc>
            </a:pPr>
            <a:r>
              <a:rPr lang="en-US" sz="2500" dirty="0"/>
              <a:t>Example: </a:t>
            </a:r>
          </a:p>
          <a:p>
            <a:pPr marL="933450" lvl="1" indent="-476250">
              <a:lnSpc>
                <a:spcPct val="80000"/>
              </a:lnSpc>
              <a:buFont typeface="Wingdings" pitchFamily="2" charset="2"/>
              <a:buAutoNum type="arabicPeriod"/>
            </a:pPr>
            <a:r>
              <a:rPr lang="en-US" sz="2100" i="1" dirty="0">
                <a:solidFill>
                  <a:srgbClr val="FFC000"/>
                </a:solidFill>
              </a:rPr>
              <a:t>Tiffany and Heather are both tall and play basketball.</a:t>
            </a:r>
          </a:p>
          <a:p>
            <a:pPr marL="933450" lvl="1" indent="-476250">
              <a:lnSpc>
                <a:spcPct val="80000"/>
              </a:lnSpc>
              <a:buFont typeface="Wingdings" pitchFamily="2" charset="2"/>
              <a:buAutoNum type="arabicPeriod"/>
            </a:pPr>
            <a:r>
              <a:rPr lang="en-US" sz="2100" i="1" dirty="0">
                <a:solidFill>
                  <a:srgbClr val="FFC000"/>
                </a:solidFill>
              </a:rPr>
              <a:t>Tiffany also plays volleyball.</a:t>
            </a:r>
          </a:p>
          <a:p>
            <a:pPr marL="933450" lvl="1" indent="-476250">
              <a:lnSpc>
                <a:spcPct val="80000"/>
              </a:lnSpc>
              <a:buFont typeface="Wingdings" pitchFamily="2" charset="2"/>
              <a:buAutoNum type="arabicPeriod"/>
            </a:pPr>
            <a:r>
              <a:rPr lang="en-US" sz="2100" i="1" dirty="0">
                <a:solidFill>
                  <a:srgbClr val="FFC000"/>
                </a:solidFill>
              </a:rPr>
              <a:t>So, Heather probably plays volleyball too.</a:t>
            </a:r>
          </a:p>
          <a:p>
            <a:pPr marL="552450" indent="-552450">
              <a:lnSpc>
                <a:spcPct val="80000"/>
              </a:lnSpc>
            </a:pPr>
            <a:endParaRPr lang="en-US" sz="2500" i="1"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D5C757-64A8-4D10-9584-A2B9010FC94A}" type="slidenum">
              <a:rPr lang="en-US"/>
              <a:pPr/>
              <a:t>23</a:t>
            </a:fld>
            <a:endParaRPr lang="en-US"/>
          </a:p>
        </p:txBody>
      </p:sp>
      <p:sp>
        <p:nvSpPr>
          <p:cNvPr id="83970"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83971" name="Rectangle 3"/>
          <p:cNvSpPr>
            <a:spLocks noGrp="1" noChangeArrowheads="1"/>
          </p:cNvSpPr>
          <p:nvPr>
            <p:ph type="body" idx="1"/>
          </p:nvPr>
        </p:nvSpPr>
        <p:spPr>
          <a:xfrm>
            <a:off x="1066800" y="1600200"/>
            <a:ext cx="7848600" cy="4341813"/>
          </a:xfrm>
        </p:spPr>
        <p:txBody>
          <a:bodyPr/>
          <a:lstStyle/>
          <a:p>
            <a:r>
              <a:rPr lang="en-US"/>
              <a:t>Most arguments from analogy are inductive arguments, so they are neither valid nor invalid.</a:t>
            </a:r>
          </a:p>
          <a:p>
            <a:r>
              <a:rPr lang="en-US"/>
              <a:t>Unlike deductive arguments, there are no clear-cut ways to tell if inductive arguments are strong or weak.</a:t>
            </a:r>
          </a:p>
          <a:p>
            <a:r>
              <a:rPr lang="en-US"/>
              <a:t>But there are good questions to ask to help determine if an argument from analogy is strong or weak.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E4DFA21-EF63-473D-A639-1F878B6CC14C}" type="slidenum">
              <a:rPr lang="en-US"/>
              <a:pPr/>
              <a:t>24</a:t>
            </a:fld>
            <a:endParaRPr lang="en-US"/>
          </a:p>
        </p:txBody>
      </p:sp>
      <p:sp>
        <p:nvSpPr>
          <p:cNvPr id="84994"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84995" name="Rectangle 3"/>
          <p:cNvSpPr>
            <a:spLocks noGrp="1" noChangeArrowheads="1"/>
          </p:cNvSpPr>
          <p:nvPr>
            <p:ph type="body" idx="1"/>
          </p:nvPr>
        </p:nvSpPr>
        <p:spPr/>
        <p:txBody>
          <a:bodyPr/>
          <a:lstStyle/>
          <a:p>
            <a:pPr lvl="1"/>
            <a:r>
              <a:rPr lang="en-US" dirty="0">
                <a:solidFill>
                  <a:srgbClr val="FFC000"/>
                </a:solidFill>
              </a:rPr>
              <a:t>Squirrels and rats are rodents of similar size and appearance.</a:t>
            </a:r>
          </a:p>
          <a:p>
            <a:pPr lvl="1"/>
            <a:r>
              <a:rPr lang="en-US" dirty="0">
                <a:solidFill>
                  <a:srgbClr val="FFC000"/>
                </a:solidFill>
              </a:rPr>
              <a:t>Rats cause problems in the city, and squirrels cause problems in the suburbs.</a:t>
            </a:r>
          </a:p>
          <a:p>
            <a:pPr lvl="1"/>
            <a:r>
              <a:rPr lang="en-US" dirty="0">
                <a:solidFill>
                  <a:srgbClr val="FFC000"/>
                </a:solidFill>
              </a:rPr>
              <a:t>Rats should be exterminated.</a:t>
            </a:r>
          </a:p>
          <a:p>
            <a:pPr lvl="1"/>
            <a:r>
              <a:rPr lang="en-US" dirty="0">
                <a:solidFill>
                  <a:srgbClr val="FFC000"/>
                </a:solidFill>
              </a:rPr>
              <a:t>So, squirrels should be exterminated.</a:t>
            </a:r>
          </a:p>
          <a:p>
            <a:pPr lvl="1"/>
            <a:r>
              <a:rPr lang="en-US" dirty="0"/>
              <a:t>Is this a good argument?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49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49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1CFC93-1418-4CB9-B701-595CF2B47ADA}" type="slidenum">
              <a:rPr lang="en-US"/>
              <a:pPr/>
              <a:t>25</a:t>
            </a:fld>
            <a:endParaRPr lang="en-US"/>
          </a:p>
        </p:txBody>
      </p:sp>
      <p:sp>
        <p:nvSpPr>
          <p:cNvPr id="87042"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87043" name="Rectangle 3"/>
          <p:cNvSpPr>
            <a:spLocks noGrp="1" noChangeArrowheads="1"/>
          </p:cNvSpPr>
          <p:nvPr>
            <p:ph type="body" idx="1"/>
          </p:nvPr>
        </p:nvSpPr>
        <p:spPr/>
        <p:txBody>
          <a:bodyPr/>
          <a:lstStyle/>
          <a:p>
            <a:r>
              <a:rPr lang="en-US" dirty="0">
                <a:solidFill>
                  <a:srgbClr val="FFC000"/>
                </a:solidFill>
              </a:rPr>
              <a:t>Tiffany, Heather, Amber and </a:t>
            </a:r>
            <a:r>
              <a:rPr lang="en-US" dirty="0" err="1">
                <a:solidFill>
                  <a:srgbClr val="FFC000"/>
                </a:solidFill>
              </a:rPr>
              <a:t>Krissy</a:t>
            </a:r>
            <a:r>
              <a:rPr lang="en-US" dirty="0">
                <a:solidFill>
                  <a:srgbClr val="FFC000"/>
                </a:solidFill>
              </a:rPr>
              <a:t> are all tall and play basketball.</a:t>
            </a:r>
          </a:p>
          <a:p>
            <a:r>
              <a:rPr lang="en-US" dirty="0">
                <a:solidFill>
                  <a:srgbClr val="FFC000"/>
                </a:solidFill>
              </a:rPr>
              <a:t>Tiffany, Amber and </a:t>
            </a:r>
            <a:r>
              <a:rPr lang="en-US" dirty="0" err="1">
                <a:solidFill>
                  <a:srgbClr val="FFC000"/>
                </a:solidFill>
              </a:rPr>
              <a:t>Krissy</a:t>
            </a:r>
            <a:r>
              <a:rPr lang="en-US" dirty="0">
                <a:solidFill>
                  <a:srgbClr val="FFC000"/>
                </a:solidFill>
              </a:rPr>
              <a:t> also play volleyball.</a:t>
            </a:r>
          </a:p>
          <a:p>
            <a:r>
              <a:rPr lang="en-US" dirty="0">
                <a:solidFill>
                  <a:srgbClr val="FFC000"/>
                </a:solidFill>
              </a:rPr>
              <a:t>So, Heather must also play volleyball.</a:t>
            </a:r>
          </a:p>
          <a:p>
            <a:r>
              <a:rPr lang="en-US" dirty="0"/>
              <a:t>Sample size strengthens an argument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F44437-7008-4115-8538-D1A8DE194303}" type="slidenum">
              <a:rPr lang="en-US"/>
              <a:pPr/>
              <a:t>26</a:t>
            </a:fld>
            <a:endParaRPr lang="en-US"/>
          </a:p>
        </p:txBody>
      </p:sp>
      <p:sp>
        <p:nvSpPr>
          <p:cNvPr id="88066"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88067" name="Rectangle 3"/>
          <p:cNvSpPr>
            <a:spLocks noGrp="1" noChangeArrowheads="1"/>
          </p:cNvSpPr>
          <p:nvPr>
            <p:ph type="body" idx="1"/>
          </p:nvPr>
        </p:nvSpPr>
        <p:spPr>
          <a:xfrm>
            <a:off x="1143000" y="1600200"/>
            <a:ext cx="8001000" cy="4341813"/>
          </a:xfrm>
        </p:spPr>
        <p:txBody>
          <a:bodyPr/>
          <a:lstStyle/>
          <a:p>
            <a:pPr>
              <a:lnSpc>
                <a:spcPct val="90000"/>
              </a:lnSpc>
            </a:pPr>
            <a:r>
              <a:rPr lang="en-US" sz="2500" dirty="0">
                <a:solidFill>
                  <a:srgbClr val="FFC000"/>
                </a:solidFill>
              </a:rPr>
              <a:t>Jason’s German car was a lemon and so was Fred’s, Joe’s, Roy’s and Bob’s.</a:t>
            </a:r>
          </a:p>
          <a:p>
            <a:pPr>
              <a:lnSpc>
                <a:spcPct val="90000"/>
              </a:lnSpc>
            </a:pPr>
            <a:r>
              <a:rPr lang="en-US" sz="2500" dirty="0">
                <a:solidFill>
                  <a:srgbClr val="FFC000"/>
                </a:solidFill>
              </a:rPr>
              <a:t>So Dirk’s German car is probably a lemon, too.</a:t>
            </a:r>
          </a:p>
          <a:p>
            <a:pPr>
              <a:lnSpc>
                <a:spcPct val="90000"/>
              </a:lnSpc>
            </a:pPr>
            <a:r>
              <a:rPr lang="en-US" sz="2500" dirty="0"/>
              <a:t>If they all owned Volkswagen the argument is very weak.</a:t>
            </a:r>
          </a:p>
          <a:p>
            <a:pPr>
              <a:lnSpc>
                <a:spcPct val="90000"/>
              </a:lnSpc>
            </a:pPr>
            <a:r>
              <a:rPr lang="en-US" sz="2500" dirty="0"/>
              <a:t>If one owned a Volkswagen, one a BMW, one a Benz and one a Porsche, the argument would be stronger.</a:t>
            </a:r>
          </a:p>
          <a:p>
            <a:pPr>
              <a:lnSpc>
                <a:spcPct val="90000"/>
              </a:lnSpc>
            </a:pPr>
            <a:r>
              <a:rPr lang="en-US" sz="2500" dirty="0"/>
              <a:t>With increased sample size, diversity becomes a mark of strength.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80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80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80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AF76C1D-29BF-4011-92E5-94BFE5A9D091}" type="slidenum">
              <a:rPr lang="en-US"/>
              <a:pPr/>
              <a:t>27</a:t>
            </a:fld>
            <a:endParaRPr lang="en-US"/>
          </a:p>
        </p:txBody>
      </p:sp>
      <p:sp>
        <p:nvSpPr>
          <p:cNvPr id="89090"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89091" name="Rectangle 3"/>
          <p:cNvSpPr>
            <a:spLocks noGrp="1" noChangeArrowheads="1"/>
          </p:cNvSpPr>
          <p:nvPr>
            <p:ph type="body" idx="1"/>
          </p:nvPr>
        </p:nvSpPr>
        <p:spPr>
          <a:xfrm>
            <a:off x="1143000" y="1600200"/>
            <a:ext cx="8001000" cy="4572000"/>
          </a:xfrm>
        </p:spPr>
        <p:txBody>
          <a:bodyPr/>
          <a:lstStyle/>
          <a:p>
            <a:r>
              <a:rPr lang="en-US" sz="2500" dirty="0"/>
              <a:t>Finally, consider the specificity of the conclusion relative to the premises</a:t>
            </a:r>
          </a:p>
          <a:p>
            <a:r>
              <a:rPr lang="en-US" sz="2500" dirty="0"/>
              <a:t>The broader and less specific the conclusion is, the stronger the argument is. </a:t>
            </a:r>
          </a:p>
          <a:p>
            <a:pPr lvl="1"/>
            <a:r>
              <a:rPr lang="en-US" sz="2100" dirty="0">
                <a:solidFill>
                  <a:srgbClr val="FFC000"/>
                </a:solidFill>
              </a:rPr>
              <a:t>Tiffany, Heather, Amber and </a:t>
            </a:r>
            <a:r>
              <a:rPr lang="en-US" sz="2100" dirty="0" err="1">
                <a:solidFill>
                  <a:srgbClr val="FFC000"/>
                </a:solidFill>
              </a:rPr>
              <a:t>Krissy</a:t>
            </a:r>
            <a:r>
              <a:rPr lang="en-US" sz="2100" dirty="0">
                <a:solidFill>
                  <a:srgbClr val="FFC000"/>
                </a:solidFill>
              </a:rPr>
              <a:t> are all tall and play basketball.</a:t>
            </a:r>
          </a:p>
          <a:p>
            <a:pPr lvl="1"/>
            <a:r>
              <a:rPr lang="en-US" sz="2100" dirty="0">
                <a:solidFill>
                  <a:srgbClr val="FFC000"/>
                </a:solidFill>
              </a:rPr>
              <a:t>Tiffany, Amber and </a:t>
            </a:r>
            <a:r>
              <a:rPr lang="en-US" sz="2100" dirty="0" err="1">
                <a:solidFill>
                  <a:srgbClr val="FFC000"/>
                </a:solidFill>
              </a:rPr>
              <a:t>Krissy</a:t>
            </a:r>
            <a:r>
              <a:rPr lang="en-US" sz="2100" dirty="0">
                <a:solidFill>
                  <a:srgbClr val="FFC000"/>
                </a:solidFill>
              </a:rPr>
              <a:t> also play volleyball.</a:t>
            </a:r>
          </a:p>
          <a:p>
            <a:pPr lvl="1"/>
            <a:r>
              <a:rPr lang="en-US" sz="2100" dirty="0">
                <a:solidFill>
                  <a:srgbClr val="FFC000"/>
                </a:solidFill>
              </a:rPr>
              <a:t>So, Heather may have played a game of  volleyball at some time.</a:t>
            </a:r>
          </a:p>
          <a:p>
            <a:r>
              <a:rPr lang="en-US" sz="2500" dirty="0"/>
              <a:t>This argument is stronger than the previous one about Heather.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909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909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909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909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90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BFF8E6E-5031-4ABA-9D90-69021A8AC818}" type="slidenum">
              <a:rPr lang="en-US"/>
              <a:pPr/>
              <a:t>28</a:t>
            </a:fld>
            <a:endParaRPr lang="en-US"/>
          </a:p>
        </p:txBody>
      </p:sp>
      <p:sp>
        <p:nvSpPr>
          <p:cNvPr id="29698" name="Rectangle 2"/>
          <p:cNvSpPr>
            <a:spLocks noGrp="1" noChangeArrowheads="1"/>
          </p:cNvSpPr>
          <p:nvPr>
            <p:ph type="title"/>
          </p:nvPr>
        </p:nvSpPr>
        <p:spPr/>
        <p:txBody>
          <a:bodyPr/>
          <a:lstStyle/>
          <a:p>
            <a:r>
              <a:rPr lang="en-US" sz="3200" dirty="0">
                <a:solidFill>
                  <a:schemeClr val="bg2">
                    <a:lumMod val="20000"/>
                    <a:lumOff val="80000"/>
                  </a:schemeClr>
                </a:solidFill>
              </a:rPr>
              <a:t>Evaluating Arguments from Analogy</a:t>
            </a:r>
          </a:p>
        </p:txBody>
      </p:sp>
      <p:sp>
        <p:nvSpPr>
          <p:cNvPr id="29699" name="Rectangle 3"/>
          <p:cNvSpPr>
            <a:spLocks noGrp="1" noChangeArrowheads="1"/>
          </p:cNvSpPr>
          <p:nvPr>
            <p:ph type="body" idx="1"/>
          </p:nvPr>
        </p:nvSpPr>
        <p:spPr>
          <a:xfrm>
            <a:off x="1370013" y="1600200"/>
            <a:ext cx="7773987" cy="5105400"/>
          </a:xfrm>
        </p:spPr>
        <p:txBody>
          <a:bodyPr/>
          <a:lstStyle/>
          <a:p>
            <a:pPr>
              <a:lnSpc>
                <a:spcPct val="80000"/>
              </a:lnSpc>
            </a:pPr>
            <a:r>
              <a:rPr lang="en-US" sz="1600" b="1"/>
              <a:t>Are the premises true? </a:t>
            </a:r>
          </a:p>
          <a:p>
            <a:pPr>
              <a:lnSpc>
                <a:spcPct val="80000"/>
              </a:lnSpc>
            </a:pPr>
            <a:r>
              <a:rPr lang="en-US" sz="1600" b="1"/>
              <a:t>Are the similarities relevant? </a:t>
            </a:r>
          </a:p>
          <a:p>
            <a:pPr lvl="1">
              <a:lnSpc>
                <a:spcPct val="80000"/>
              </a:lnSpc>
            </a:pPr>
            <a:r>
              <a:rPr lang="en-US" sz="1400"/>
              <a:t>Since being tall is helpful in volleyball, the fact that both Tiffany and Heather are tall is relevant to the previous conclusion. </a:t>
            </a:r>
          </a:p>
          <a:p>
            <a:pPr>
              <a:lnSpc>
                <a:spcPct val="80000"/>
              </a:lnSpc>
            </a:pPr>
            <a:r>
              <a:rPr lang="en-US" sz="1600" b="1"/>
              <a:t>The more relevant similarities there are, the better. </a:t>
            </a:r>
          </a:p>
          <a:p>
            <a:pPr lvl="1">
              <a:lnSpc>
                <a:spcPct val="80000"/>
              </a:lnSpc>
            </a:pPr>
            <a:r>
              <a:rPr lang="en-US" sz="1400"/>
              <a:t>If we also learn that they both get scholarships if they play more than one sport, our conclusion is more supported. </a:t>
            </a:r>
          </a:p>
          <a:p>
            <a:pPr>
              <a:lnSpc>
                <a:spcPct val="80000"/>
              </a:lnSpc>
            </a:pPr>
            <a:r>
              <a:rPr lang="en-US" sz="1600" b="1"/>
              <a:t>Are there relevant dis-similarities? </a:t>
            </a:r>
          </a:p>
          <a:p>
            <a:pPr lvl="1">
              <a:lnSpc>
                <a:spcPct val="80000"/>
              </a:lnSpc>
            </a:pPr>
            <a:r>
              <a:rPr lang="en-US" sz="1400"/>
              <a:t>Irrelevant dis-similarities: hair color</a:t>
            </a:r>
          </a:p>
          <a:p>
            <a:pPr lvl="1">
              <a:lnSpc>
                <a:spcPct val="80000"/>
              </a:lnSpc>
            </a:pPr>
            <a:r>
              <a:rPr lang="en-US" sz="1400"/>
              <a:t>Relevant dis-similarity: job status</a:t>
            </a:r>
          </a:p>
          <a:p>
            <a:pPr>
              <a:lnSpc>
                <a:spcPct val="80000"/>
              </a:lnSpc>
            </a:pPr>
            <a:r>
              <a:rPr lang="en-US" sz="1600" b="1"/>
              <a:t>The more examples which are also similar, the better.</a:t>
            </a:r>
          </a:p>
          <a:p>
            <a:pPr lvl="1">
              <a:lnSpc>
                <a:spcPct val="80000"/>
              </a:lnSpc>
            </a:pPr>
            <a:r>
              <a:rPr lang="en-US" sz="1400"/>
              <a:t>If Amber and Krissy are also tall and play both basketball and volleyball our conclusion is even further supported. </a:t>
            </a:r>
          </a:p>
          <a:p>
            <a:pPr>
              <a:lnSpc>
                <a:spcPct val="80000"/>
              </a:lnSpc>
            </a:pPr>
            <a:r>
              <a:rPr lang="en-US" sz="1600" b="1"/>
              <a:t>The more diversity in the examples, the better.</a:t>
            </a:r>
          </a:p>
          <a:p>
            <a:pPr lvl="1">
              <a:lnSpc>
                <a:spcPct val="80000"/>
              </a:lnSpc>
            </a:pPr>
            <a:r>
              <a:rPr lang="en-US" sz="1400"/>
              <a:t>If Tiffany, Amber and Krissy are different in many ways, except for the fact that they are all tall and play basketball and volleyball, it seems more likely that their being tall and playing basketball is relevant to their playing volleyball. Thus, Heather’s being tall and playing basketball is better evidence that she also plays volleyball. </a:t>
            </a:r>
          </a:p>
          <a:p>
            <a:pPr>
              <a:lnSpc>
                <a:spcPct val="80000"/>
              </a:lnSpc>
            </a:pPr>
            <a:r>
              <a:rPr lang="en-US" sz="1600" b="1"/>
              <a:t>Is the conclusion too specific?</a:t>
            </a:r>
          </a:p>
          <a:p>
            <a:pPr lvl="1">
              <a:lnSpc>
                <a:spcPct val="80000"/>
              </a:lnSpc>
            </a:pPr>
            <a:r>
              <a:rPr lang="en-US" sz="1400"/>
              <a:t>“Heather probably plays volleyball” is better supported than “Heather must play volleyball.”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96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69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699">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699">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699">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699">
                                            <p:txEl>
                                              <p:pRg st="12" end="12"/>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6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A9DBF04-1826-405B-B346-CC022B4126E0}" type="slidenum">
              <a:rPr lang="en-US"/>
              <a:pPr/>
              <a:t>29</a:t>
            </a:fld>
            <a:endParaRPr lang="en-US"/>
          </a:p>
        </p:txBody>
      </p:sp>
      <p:sp>
        <p:nvSpPr>
          <p:cNvPr id="30722" name="Rectangle 2"/>
          <p:cNvSpPr>
            <a:spLocks noGrp="1" noChangeArrowheads="1"/>
          </p:cNvSpPr>
          <p:nvPr>
            <p:ph type="title"/>
          </p:nvPr>
        </p:nvSpPr>
        <p:spPr/>
        <p:txBody>
          <a:bodyPr/>
          <a:lstStyle/>
          <a:p>
            <a:r>
              <a:rPr lang="en-US" dirty="0">
                <a:solidFill>
                  <a:schemeClr val="bg2">
                    <a:lumMod val="20000"/>
                    <a:lumOff val="80000"/>
                  </a:schemeClr>
                </a:solidFill>
              </a:rPr>
              <a:t>Arguing by Analogy</a:t>
            </a:r>
          </a:p>
        </p:txBody>
      </p:sp>
      <p:sp>
        <p:nvSpPr>
          <p:cNvPr id="30723" name="Rectangle 3"/>
          <p:cNvSpPr>
            <a:spLocks noGrp="1" noChangeArrowheads="1"/>
          </p:cNvSpPr>
          <p:nvPr>
            <p:ph type="body" idx="1"/>
          </p:nvPr>
        </p:nvSpPr>
        <p:spPr/>
        <p:txBody>
          <a:bodyPr/>
          <a:lstStyle/>
          <a:p>
            <a:pPr>
              <a:buFont typeface="Wingdings" pitchFamily="2" charset="2"/>
              <a:buNone/>
            </a:pPr>
            <a:r>
              <a:rPr lang="en-US" dirty="0"/>
              <a:t>	Employ the same questions and evaluation as you construct your own arguments from analogy. </a:t>
            </a:r>
          </a:p>
          <a:p>
            <a:r>
              <a:rPr lang="en-US" dirty="0"/>
              <a:t>Don’t be too specific.</a:t>
            </a:r>
          </a:p>
          <a:p>
            <a:r>
              <a:rPr lang="en-US" dirty="0"/>
              <a:t>Use relevant similarities.</a:t>
            </a:r>
          </a:p>
          <a:p>
            <a:r>
              <a:rPr lang="en-US" dirty="0"/>
              <a:t>Use many similarities.</a:t>
            </a:r>
          </a:p>
          <a:p>
            <a:r>
              <a:rPr lang="en-US" dirty="0"/>
              <a:t>Use a diverse and large group.</a:t>
            </a:r>
          </a:p>
          <a:p>
            <a:r>
              <a:rPr lang="en-US" dirty="0"/>
              <a:t>Use true premises.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1C090BD-FB98-46E5-A45B-3805DA4FB558}" type="slidenum">
              <a:rPr lang="en-US"/>
              <a:pPr/>
              <a:t>3</a:t>
            </a:fld>
            <a:endParaRPr lang="en-US"/>
          </a:p>
        </p:txBody>
      </p:sp>
      <p:sp>
        <p:nvSpPr>
          <p:cNvPr id="6146" name="Rectangle 2"/>
          <p:cNvSpPr>
            <a:spLocks noGrp="1" noChangeArrowheads="1"/>
          </p:cNvSpPr>
          <p:nvPr>
            <p:ph type="title"/>
          </p:nvPr>
        </p:nvSpPr>
        <p:spPr/>
        <p:txBody>
          <a:bodyPr/>
          <a:lstStyle/>
          <a:p>
            <a:r>
              <a:rPr lang="en-US" dirty="0">
                <a:solidFill>
                  <a:schemeClr val="bg2">
                    <a:lumMod val="20000"/>
                    <a:lumOff val="80000"/>
                  </a:schemeClr>
                </a:solidFill>
              </a:rPr>
              <a:t>Inductive Generalizations</a:t>
            </a:r>
          </a:p>
        </p:txBody>
      </p:sp>
      <p:sp>
        <p:nvSpPr>
          <p:cNvPr id="6147" name="Rectangle 3"/>
          <p:cNvSpPr>
            <a:spLocks noGrp="1" noChangeArrowheads="1"/>
          </p:cNvSpPr>
          <p:nvPr>
            <p:ph type="body" idx="1"/>
          </p:nvPr>
        </p:nvSpPr>
        <p:spPr>
          <a:xfrm>
            <a:off x="1370013" y="1827213"/>
            <a:ext cx="7773987" cy="5030787"/>
          </a:xfrm>
        </p:spPr>
        <p:txBody>
          <a:bodyPr/>
          <a:lstStyle/>
          <a:p>
            <a:pPr>
              <a:lnSpc>
                <a:spcPct val="90000"/>
              </a:lnSpc>
            </a:pPr>
            <a:r>
              <a:rPr lang="en-US" sz="2500" u="sng" dirty="0"/>
              <a:t>Generalization</a:t>
            </a:r>
            <a:r>
              <a:rPr lang="en-US" sz="2500" dirty="0"/>
              <a:t>: statement made about all or most members of a group. </a:t>
            </a:r>
          </a:p>
          <a:p>
            <a:pPr>
              <a:lnSpc>
                <a:spcPct val="90000"/>
              </a:lnSpc>
            </a:pPr>
            <a:r>
              <a:rPr lang="en-US" sz="2500" u="sng" dirty="0"/>
              <a:t>Inductive generalization</a:t>
            </a:r>
            <a:r>
              <a:rPr lang="en-US" sz="2500" dirty="0"/>
              <a:t>: inductive argument that relies on characteristics of a </a:t>
            </a:r>
            <a:r>
              <a:rPr lang="en-US" sz="2500" i="1" dirty="0"/>
              <a:t>sample population </a:t>
            </a:r>
            <a:r>
              <a:rPr lang="en-US" sz="2500" dirty="0"/>
              <a:t>(</a:t>
            </a:r>
            <a:r>
              <a:rPr lang="en-US" sz="2500" i="1" dirty="0"/>
              <a:t>i.e.,</a:t>
            </a:r>
            <a:r>
              <a:rPr lang="en-US" sz="2500" dirty="0"/>
              <a:t> a portion of the population) to make a claim about the </a:t>
            </a:r>
            <a:r>
              <a:rPr lang="en-US" sz="2500" i="1" dirty="0"/>
              <a:t>population as a whole</a:t>
            </a:r>
            <a:r>
              <a:rPr lang="en-US" sz="2500" dirty="0"/>
              <a:t>. </a:t>
            </a:r>
          </a:p>
          <a:p>
            <a:pPr lvl="1">
              <a:lnSpc>
                <a:spcPct val="90000"/>
              </a:lnSpc>
            </a:pPr>
            <a:r>
              <a:rPr lang="en-US" sz="2100" i="1" dirty="0"/>
              <a:t>i.e.,</a:t>
            </a:r>
            <a:r>
              <a:rPr lang="en-US" sz="2100" dirty="0"/>
              <a:t> an inductive argument with a generalization as a conclusion. </a:t>
            </a:r>
          </a:p>
          <a:p>
            <a:pPr>
              <a:lnSpc>
                <a:spcPct val="90000"/>
              </a:lnSpc>
            </a:pPr>
            <a:r>
              <a:rPr lang="en-US" sz="2500" dirty="0"/>
              <a:t>Example: </a:t>
            </a:r>
            <a:r>
              <a:rPr lang="en-US" sz="2500" dirty="0">
                <a:solidFill>
                  <a:srgbClr val="FFC000"/>
                </a:solidFill>
              </a:rPr>
              <a:t>All the bass Hank caught in the Susquehanna have been less than 1lb. So, most of the bass in the Susquehanna are less than 1lb.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DCD1EDC-935B-49DB-8138-004143A6EE92}" type="slidenum">
              <a:rPr lang="en-US"/>
              <a:pPr/>
              <a:t>30</a:t>
            </a:fld>
            <a:endParaRPr lang="en-US"/>
          </a:p>
        </p:txBody>
      </p:sp>
      <p:sp>
        <p:nvSpPr>
          <p:cNvPr id="90114"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90115" name="Rectangle 3"/>
          <p:cNvSpPr>
            <a:spLocks noGrp="1" noChangeArrowheads="1"/>
          </p:cNvSpPr>
          <p:nvPr>
            <p:ph type="body" idx="1"/>
          </p:nvPr>
        </p:nvSpPr>
        <p:spPr/>
        <p:txBody>
          <a:bodyPr/>
          <a:lstStyle/>
          <a:p>
            <a:r>
              <a:rPr lang="en-US" dirty="0"/>
              <a:t>Page </a:t>
            </a:r>
            <a:r>
              <a:rPr lang="en-US" dirty="0" smtClean="0"/>
              <a:t>308-09</a:t>
            </a:r>
            <a:r>
              <a:rPr lang="en-US" dirty="0"/>
              <a:t>, Exercise 11.6</a:t>
            </a:r>
          </a:p>
          <a:p>
            <a:r>
              <a:rPr lang="en-US" dirty="0"/>
              <a:t>Page </a:t>
            </a:r>
            <a:r>
              <a:rPr lang="en-US" dirty="0" smtClean="0"/>
              <a:t>309-11</a:t>
            </a:r>
            <a:r>
              <a:rPr lang="en-US" dirty="0"/>
              <a:t>, </a:t>
            </a:r>
            <a:r>
              <a:rPr lang="en-US" dirty="0" smtClean="0"/>
              <a:t>Exercise </a:t>
            </a:r>
            <a:r>
              <a:rPr lang="en-US" dirty="0"/>
              <a:t>11.8</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90600" y="228600"/>
            <a:ext cx="7924800" cy="1219200"/>
          </a:xfrm>
        </p:spPr>
        <p:txBody>
          <a:bodyPr/>
          <a:lstStyle/>
          <a:p>
            <a:r>
              <a:rPr lang="en-US" dirty="0" smtClean="0"/>
              <a:t>I</a:t>
            </a:r>
            <a:br>
              <a:rPr lang="en-US" dirty="0" smtClean="0"/>
            </a:br>
            <a:r>
              <a:rPr lang="en-US" dirty="0" smtClean="0">
                <a:solidFill>
                  <a:schemeClr val="bg2">
                    <a:lumMod val="40000"/>
                    <a:lumOff val="60000"/>
                  </a:schemeClr>
                </a:solidFill>
              </a:rPr>
              <a:t>So far in this Chapter, we have looked at Inductive Reasoning and …</a:t>
            </a:r>
            <a:endParaRPr lang="en-US" dirty="0">
              <a:solidFill>
                <a:schemeClr val="bg2">
                  <a:lumMod val="40000"/>
                  <a:lumOff val="60000"/>
                </a:schemeClr>
              </a:solidFill>
            </a:endParaRPr>
          </a:p>
        </p:txBody>
      </p:sp>
      <p:sp>
        <p:nvSpPr>
          <p:cNvPr id="10" name="Content Placeholder 9"/>
          <p:cNvSpPr>
            <a:spLocks noGrp="1"/>
          </p:cNvSpPr>
          <p:nvPr>
            <p:ph idx="1"/>
          </p:nvPr>
        </p:nvSpPr>
        <p:spPr>
          <a:xfrm>
            <a:off x="1219200" y="1905000"/>
            <a:ext cx="7464425" cy="4267200"/>
          </a:xfrm>
        </p:spPr>
        <p:txBody>
          <a:bodyPr/>
          <a:lstStyle/>
          <a:p>
            <a:r>
              <a:rPr lang="en-US" dirty="0" smtClean="0"/>
              <a:t>Opinion polls</a:t>
            </a:r>
          </a:p>
          <a:p>
            <a:r>
              <a:rPr lang="en-US" dirty="0" smtClean="0"/>
              <a:t>Statistical arguments</a:t>
            </a:r>
          </a:p>
          <a:p>
            <a:r>
              <a:rPr lang="en-US" dirty="0" smtClean="0"/>
              <a:t>Reference class</a:t>
            </a:r>
          </a:p>
          <a:p>
            <a:r>
              <a:rPr lang="en-US" dirty="0" smtClean="0"/>
              <a:t>Arguments from analogy</a:t>
            </a:r>
          </a:p>
          <a:p>
            <a:pPr>
              <a:buNone/>
            </a:pPr>
            <a:endParaRPr lang="en-US" dirty="0" smtClean="0"/>
          </a:p>
          <a:p>
            <a:pPr>
              <a:buNone/>
            </a:pPr>
            <a:r>
              <a:rPr lang="en-US" sz="3600" dirty="0" smtClean="0">
                <a:solidFill>
                  <a:schemeClr val="bg2">
                    <a:lumMod val="40000"/>
                    <a:lumOff val="60000"/>
                  </a:schemeClr>
                </a:solidFill>
              </a:rPr>
              <a:t>Today we will look at</a:t>
            </a:r>
          </a:p>
          <a:p>
            <a:r>
              <a:rPr lang="en-US" dirty="0" smtClean="0"/>
              <a:t>Causal arguments</a:t>
            </a:r>
            <a:endParaRPr lang="en-US" dirty="0"/>
          </a:p>
        </p:txBody>
      </p:sp>
      <p:sp>
        <p:nvSpPr>
          <p:cNvPr id="7" name="Footer Placeholder 6"/>
          <p:cNvSpPr>
            <a:spLocks noGrp="1"/>
          </p:cNvSpPr>
          <p:nvPr>
            <p:ph type="ftr" sz="quarter" idx="11"/>
          </p:nvPr>
        </p:nvSpPr>
        <p:spPr/>
        <p:txBody>
          <a:bodyPr/>
          <a:lstStyle/>
          <a:p>
            <a:r>
              <a:rPr lang="en-US" smtClean="0"/>
              <a:t>Lecture Notes © 2008 McGraw Hill Higher Education</a:t>
            </a:r>
            <a:endParaRPr lang="en-US"/>
          </a:p>
        </p:txBody>
      </p:sp>
      <p:sp>
        <p:nvSpPr>
          <p:cNvPr id="8" name="Slide Number Placeholder 7"/>
          <p:cNvSpPr>
            <a:spLocks noGrp="1"/>
          </p:cNvSpPr>
          <p:nvPr>
            <p:ph type="sldNum" sz="quarter" idx="12"/>
          </p:nvPr>
        </p:nvSpPr>
        <p:spPr/>
        <p:txBody>
          <a:bodyPr/>
          <a:lstStyle/>
          <a:p>
            <a:fld id="{2A3FD71C-F1CE-48AA-9D26-994F5129CA2D}" type="slidenum">
              <a:rPr lang="en-US" smtClean="0"/>
              <a:pPr/>
              <a:t>31</a:t>
            </a:fld>
            <a:endParaRPr lang="en-US"/>
          </a:p>
        </p:txBody>
      </p:sp>
      <p:cxnSp>
        <p:nvCxnSpPr>
          <p:cNvPr id="11" name="Straight Connector 10"/>
          <p:cNvCxnSpPr/>
          <p:nvPr/>
        </p:nvCxnSpPr>
        <p:spPr bwMode="auto">
          <a:xfrm>
            <a:off x="1447800" y="4267200"/>
            <a:ext cx="70866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FA921D-883F-493E-BF00-424178695AB3}" type="slidenum">
              <a:rPr lang="en-US"/>
              <a:pPr/>
              <a:t>32</a:t>
            </a:fld>
            <a:endParaRPr lang="en-US"/>
          </a:p>
        </p:txBody>
      </p:sp>
      <p:sp>
        <p:nvSpPr>
          <p:cNvPr id="31746" name="Rectangle 2"/>
          <p:cNvSpPr>
            <a:spLocks noGrp="1" noChangeArrowheads="1"/>
          </p:cNvSpPr>
          <p:nvPr>
            <p:ph type="title"/>
          </p:nvPr>
        </p:nvSpPr>
        <p:spPr/>
        <p:txBody>
          <a:bodyPr/>
          <a:lstStyle/>
          <a:p>
            <a:r>
              <a:rPr lang="en-US" dirty="0">
                <a:solidFill>
                  <a:schemeClr val="bg2">
                    <a:lumMod val="20000"/>
                    <a:lumOff val="80000"/>
                  </a:schemeClr>
                </a:solidFill>
              </a:rPr>
              <a:t>Induction and Causal Arguments</a:t>
            </a:r>
          </a:p>
        </p:txBody>
      </p:sp>
      <p:sp>
        <p:nvSpPr>
          <p:cNvPr id="31747" name="Rectangle 3"/>
          <p:cNvSpPr>
            <a:spLocks noGrp="1" noChangeArrowheads="1"/>
          </p:cNvSpPr>
          <p:nvPr>
            <p:ph type="body" idx="1"/>
          </p:nvPr>
        </p:nvSpPr>
        <p:spPr>
          <a:xfrm>
            <a:off x="1066800" y="1827213"/>
            <a:ext cx="8077200" cy="5030787"/>
          </a:xfrm>
        </p:spPr>
        <p:txBody>
          <a:bodyPr/>
          <a:lstStyle/>
          <a:p>
            <a:pPr>
              <a:lnSpc>
                <a:spcPct val="90000"/>
              </a:lnSpc>
            </a:pPr>
            <a:r>
              <a:rPr lang="en-US" sz="2100" dirty="0"/>
              <a:t>Causes precede and are constantly conjoined with their effects. </a:t>
            </a:r>
          </a:p>
          <a:p>
            <a:pPr lvl="1">
              <a:lnSpc>
                <a:spcPct val="90000"/>
              </a:lnSpc>
            </a:pPr>
            <a:r>
              <a:rPr lang="en-US" sz="1900" dirty="0" smtClean="0"/>
              <a:t>Cause and effect on </a:t>
            </a:r>
            <a:r>
              <a:rPr lang="en-US" sz="1900" dirty="0"/>
              <a:t>a billiard </a:t>
            </a:r>
            <a:r>
              <a:rPr lang="en-US" sz="1900" dirty="0" smtClean="0"/>
              <a:t>table</a:t>
            </a:r>
            <a:endParaRPr lang="en-US" sz="1900" dirty="0"/>
          </a:p>
          <a:p>
            <a:pPr lvl="1">
              <a:lnSpc>
                <a:spcPct val="90000"/>
              </a:lnSpc>
            </a:pPr>
            <a:r>
              <a:rPr lang="en-US" sz="1900" dirty="0" smtClean="0"/>
              <a:t>To </a:t>
            </a:r>
            <a:r>
              <a:rPr lang="en-US" sz="1900" dirty="0"/>
              <a:t>argue that they are causally connected, </a:t>
            </a:r>
            <a:r>
              <a:rPr lang="en-US" sz="1900" dirty="0" smtClean="0"/>
              <a:t>we </a:t>
            </a:r>
            <a:r>
              <a:rPr lang="en-US" sz="1900" dirty="0"/>
              <a:t>would cite the fact that the cue ball’s striking of the other balls always precedes and is constantly conjoined with the movement of the other balls. </a:t>
            </a:r>
          </a:p>
          <a:p>
            <a:pPr>
              <a:lnSpc>
                <a:spcPct val="90000"/>
              </a:lnSpc>
            </a:pPr>
            <a:r>
              <a:rPr lang="en-US" sz="2100" dirty="0"/>
              <a:t>But </a:t>
            </a:r>
            <a:r>
              <a:rPr lang="en-US" sz="2100" dirty="0" smtClean="0"/>
              <a:t>(chapter 6) </a:t>
            </a:r>
            <a:r>
              <a:rPr lang="en-US" sz="2100" dirty="0"/>
              <a:t>two things being constantly conjoined isn’t enough to conclude a causal connection. Additionally, one thing preceding another is not enough to conclude a causal connection. </a:t>
            </a:r>
          </a:p>
          <a:p>
            <a:pPr>
              <a:lnSpc>
                <a:spcPct val="90000"/>
              </a:lnSpc>
            </a:pPr>
            <a:r>
              <a:rPr lang="en-US" sz="2100" dirty="0"/>
              <a:t>So how can we argue and conclude that two things are causally connected?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FDDD021-DCEE-4701-B7B7-D759083BCC1B}" type="slidenum">
              <a:rPr lang="en-US"/>
              <a:pPr/>
              <a:t>33</a:t>
            </a:fld>
            <a:endParaRPr lang="en-US"/>
          </a:p>
        </p:txBody>
      </p:sp>
      <p:sp>
        <p:nvSpPr>
          <p:cNvPr id="32770" name="Rectangle 2"/>
          <p:cNvSpPr>
            <a:spLocks noGrp="1" noChangeArrowheads="1"/>
          </p:cNvSpPr>
          <p:nvPr>
            <p:ph type="title"/>
          </p:nvPr>
        </p:nvSpPr>
        <p:spPr/>
        <p:txBody>
          <a:bodyPr/>
          <a:lstStyle/>
          <a:p>
            <a:r>
              <a:rPr lang="en-US" dirty="0">
                <a:solidFill>
                  <a:schemeClr val="bg2">
                    <a:lumMod val="20000"/>
                    <a:lumOff val="80000"/>
                  </a:schemeClr>
                </a:solidFill>
              </a:rPr>
              <a:t>Two kinds of causal arguments</a:t>
            </a:r>
          </a:p>
        </p:txBody>
      </p:sp>
      <p:sp>
        <p:nvSpPr>
          <p:cNvPr id="32771" name="Rectangle 3"/>
          <p:cNvSpPr>
            <a:spLocks noGrp="1" noChangeArrowheads="1"/>
          </p:cNvSpPr>
          <p:nvPr>
            <p:ph type="body" idx="1"/>
          </p:nvPr>
        </p:nvSpPr>
        <p:spPr>
          <a:xfrm>
            <a:off x="1066800" y="1827213"/>
            <a:ext cx="8077200" cy="5030787"/>
          </a:xfrm>
        </p:spPr>
        <p:txBody>
          <a:bodyPr/>
          <a:lstStyle/>
          <a:p>
            <a:pPr>
              <a:lnSpc>
                <a:spcPct val="90000"/>
              </a:lnSpc>
            </a:pPr>
            <a:r>
              <a:rPr lang="en-US" sz="2100" dirty="0"/>
              <a:t>Arguments about a single instance:</a:t>
            </a:r>
          </a:p>
          <a:p>
            <a:pPr lvl="1">
              <a:lnSpc>
                <a:spcPct val="90000"/>
              </a:lnSpc>
            </a:pPr>
            <a:r>
              <a:rPr lang="en-US" sz="1900" i="1" dirty="0"/>
              <a:t>Example: </a:t>
            </a:r>
            <a:r>
              <a:rPr lang="en-US" sz="1900" i="1" dirty="0">
                <a:solidFill>
                  <a:srgbClr val="FFC000"/>
                </a:solidFill>
              </a:rPr>
              <a:t>My car wouldn’t start but I haven’t replaced the battery in six years. It must have been the battery.</a:t>
            </a:r>
            <a:r>
              <a:rPr lang="en-US" sz="1900" dirty="0">
                <a:solidFill>
                  <a:srgbClr val="FFC000"/>
                </a:solidFill>
              </a:rPr>
              <a:t> </a:t>
            </a:r>
          </a:p>
          <a:p>
            <a:pPr lvl="1">
              <a:lnSpc>
                <a:spcPct val="90000"/>
              </a:lnSpc>
            </a:pPr>
            <a:r>
              <a:rPr lang="en-US" sz="1900" dirty="0"/>
              <a:t>This is just an argument about the cause of one event. </a:t>
            </a:r>
          </a:p>
          <a:p>
            <a:pPr>
              <a:lnSpc>
                <a:spcPct val="90000"/>
              </a:lnSpc>
            </a:pPr>
            <a:r>
              <a:rPr lang="en-US" sz="2100" dirty="0"/>
              <a:t>Arguments about a general relationship. </a:t>
            </a:r>
          </a:p>
          <a:p>
            <a:pPr lvl="1">
              <a:lnSpc>
                <a:spcPct val="90000"/>
              </a:lnSpc>
            </a:pPr>
            <a:r>
              <a:rPr lang="en-US" sz="1900" i="1" dirty="0"/>
              <a:t>Example: </a:t>
            </a:r>
            <a:r>
              <a:rPr lang="en-US" sz="1900" i="1" dirty="0">
                <a:solidFill>
                  <a:srgbClr val="FFC000"/>
                </a:solidFill>
              </a:rPr>
              <a:t>There is a high correlation between smoking and lung cancer. Smoking must cause lung cancer. </a:t>
            </a:r>
          </a:p>
          <a:p>
            <a:pPr lvl="1">
              <a:lnSpc>
                <a:spcPct val="90000"/>
              </a:lnSpc>
            </a:pPr>
            <a:r>
              <a:rPr lang="en-US" sz="1900" dirty="0"/>
              <a:t>This is suggesting a causal relationship between smoking and lung cancer (not about a specific person’s lung cancer). </a:t>
            </a:r>
          </a:p>
          <a:p>
            <a:pPr>
              <a:lnSpc>
                <a:spcPct val="90000"/>
              </a:lnSpc>
            </a:pPr>
            <a:r>
              <a:rPr lang="en-US" sz="2100" dirty="0"/>
              <a:t>Notice that it isn’t saying that everyone who smokes gets lung cancer. The generous interpretation reads it as: smoking makes one more likely to get lung cancer.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7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7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567D8D8-2236-4ADA-866E-594073B86EBE}" type="slidenum">
              <a:rPr lang="en-US"/>
              <a:pPr/>
              <a:t>34</a:t>
            </a:fld>
            <a:endParaRPr lang="en-US"/>
          </a:p>
        </p:txBody>
      </p:sp>
      <p:sp>
        <p:nvSpPr>
          <p:cNvPr id="91138" name="Rectangle 2"/>
          <p:cNvSpPr>
            <a:spLocks noGrp="1" noChangeArrowheads="1"/>
          </p:cNvSpPr>
          <p:nvPr>
            <p:ph type="title"/>
          </p:nvPr>
        </p:nvSpPr>
        <p:spPr/>
        <p:txBody>
          <a:bodyPr/>
          <a:lstStyle/>
          <a:p>
            <a:r>
              <a:rPr lang="en-US" dirty="0">
                <a:solidFill>
                  <a:schemeClr val="bg2">
                    <a:lumMod val="20000"/>
                    <a:lumOff val="80000"/>
                  </a:schemeClr>
                </a:solidFill>
              </a:rPr>
              <a:t>Two kinds of causal arguments</a:t>
            </a:r>
          </a:p>
        </p:txBody>
      </p:sp>
      <p:sp>
        <p:nvSpPr>
          <p:cNvPr id="91139" name="Rectangle 3"/>
          <p:cNvSpPr>
            <a:spLocks noGrp="1" noChangeArrowheads="1"/>
          </p:cNvSpPr>
          <p:nvPr>
            <p:ph type="body" idx="1"/>
          </p:nvPr>
        </p:nvSpPr>
        <p:spPr/>
        <p:txBody>
          <a:bodyPr/>
          <a:lstStyle/>
          <a:p>
            <a:r>
              <a:rPr lang="en-US" dirty="0"/>
              <a:t>These arguments are inductive.</a:t>
            </a:r>
          </a:p>
          <a:p>
            <a:r>
              <a:rPr lang="en-US" dirty="0"/>
              <a:t>The premises provide evidence (strong evidence) for the conclusion.</a:t>
            </a:r>
          </a:p>
          <a:p>
            <a:r>
              <a:rPr lang="en-US" dirty="0"/>
              <a:t>The conclusion does not follow with strict necessity from the premises.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1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B15982E-EA74-41D3-A39D-D2284A6F93D6}" type="slidenum">
              <a:rPr lang="en-US"/>
              <a:pPr/>
              <a:t>35</a:t>
            </a:fld>
            <a:endParaRPr lang="en-US"/>
          </a:p>
        </p:txBody>
      </p:sp>
      <p:sp>
        <p:nvSpPr>
          <p:cNvPr id="33794" name="Rectangle 2"/>
          <p:cNvSpPr>
            <a:spLocks noGrp="1" noChangeArrowheads="1"/>
          </p:cNvSpPr>
          <p:nvPr>
            <p:ph type="title"/>
          </p:nvPr>
        </p:nvSpPr>
        <p:spPr/>
        <p:txBody>
          <a:bodyPr/>
          <a:lstStyle/>
          <a:p>
            <a:r>
              <a:rPr lang="en-US" dirty="0">
                <a:solidFill>
                  <a:schemeClr val="bg2">
                    <a:lumMod val="20000"/>
                    <a:lumOff val="80000"/>
                  </a:schemeClr>
                </a:solidFill>
              </a:rPr>
              <a:t>The dangers of correlation</a:t>
            </a:r>
          </a:p>
        </p:txBody>
      </p:sp>
      <p:sp>
        <p:nvSpPr>
          <p:cNvPr id="33795" name="Rectangle 3"/>
          <p:cNvSpPr>
            <a:spLocks noGrp="1" noChangeArrowheads="1"/>
          </p:cNvSpPr>
          <p:nvPr>
            <p:ph type="body" idx="1"/>
          </p:nvPr>
        </p:nvSpPr>
        <p:spPr>
          <a:xfrm>
            <a:off x="1370013" y="1827213"/>
            <a:ext cx="7773987" cy="5030787"/>
          </a:xfrm>
        </p:spPr>
        <p:txBody>
          <a:bodyPr/>
          <a:lstStyle/>
          <a:p>
            <a:pPr>
              <a:lnSpc>
                <a:spcPct val="80000"/>
              </a:lnSpc>
            </a:pPr>
            <a:r>
              <a:rPr lang="en-US" sz="2100" dirty="0" smtClean="0"/>
              <a:t>We can </a:t>
            </a:r>
            <a:r>
              <a:rPr lang="en-US" sz="2100" dirty="0"/>
              <a:t>never PROVE (beyond doubt) that there is a causal relation between two </a:t>
            </a:r>
            <a:r>
              <a:rPr lang="en-US" sz="2100" dirty="0" smtClean="0"/>
              <a:t>things:</a:t>
            </a:r>
            <a:endParaRPr lang="en-US" sz="2100" dirty="0"/>
          </a:p>
          <a:p>
            <a:pPr lvl="1">
              <a:lnSpc>
                <a:spcPct val="80000"/>
              </a:lnSpc>
            </a:pPr>
            <a:r>
              <a:rPr lang="en-US" sz="1900" dirty="0"/>
              <a:t>The best we can do is observe correlation. </a:t>
            </a:r>
          </a:p>
          <a:p>
            <a:pPr lvl="1">
              <a:lnSpc>
                <a:spcPct val="80000"/>
              </a:lnSpc>
            </a:pPr>
            <a:r>
              <a:rPr lang="en-US" sz="1900" dirty="0" smtClean="0"/>
              <a:t>Correlation </a:t>
            </a:r>
            <a:r>
              <a:rPr lang="en-US" sz="1900" dirty="0"/>
              <a:t>is the best we can do when it comes to arguments for causation. </a:t>
            </a:r>
          </a:p>
          <a:p>
            <a:pPr>
              <a:lnSpc>
                <a:spcPct val="80000"/>
              </a:lnSpc>
            </a:pPr>
            <a:r>
              <a:rPr lang="en-US" sz="2100" dirty="0"/>
              <a:t>But </a:t>
            </a:r>
            <a:r>
              <a:rPr lang="en-US" sz="2100" dirty="0" smtClean="0"/>
              <a:t>BEWARE!</a:t>
            </a:r>
            <a:endParaRPr lang="en-US" sz="2100" dirty="0"/>
          </a:p>
          <a:p>
            <a:pPr>
              <a:lnSpc>
                <a:spcPct val="80000"/>
              </a:lnSpc>
            </a:pPr>
            <a:r>
              <a:rPr lang="en-US" sz="2100" dirty="0"/>
              <a:t>We have a tendency to </a:t>
            </a:r>
            <a:r>
              <a:rPr lang="en-US" sz="2100" dirty="0" smtClean="0"/>
              <a:t>view </a:t>
            </a:r>
            <a:r>
              <a:rPr lang="en-US" sz="2100" dirty="0"/>
              <a:t>things </a:t>
            </a:r>
            <a:r>
              <a:rPr lang="en-US" sz="2100" dirty="0" smtClean="0"/>
              <a:t>that correlate as </a:t>
            </a:r>
            <a:r>
              <a:rPr lang="en-US" sz="2100" dirty="0"/>
              <a:t>causally related.</a:t>
            </a:r>
          </a:p>
          <a:p>
            <a:pPr lvl="1">
              <a:lnSpc>
                <a:spcPct val="80000"/>
              </a:lnSpc>
            </a:pPr>
            <a:r>
              <a:rPr lang="en-US" sz="1900" dirty="0" smtClean="0"/>
              <a:t>E.g., superstitions, </a:t>
            </a:r>
            <a:r>
              <a:rPr lang="en-US" sz="1900" dirty="0"/>
              <a:t>belief about bad luck, etc.</a:t>
            </a:r>
          </a:p>
          <a:p>
            <a:pPr lvl="1">
              <a:lnSpc>
                <a:spcPct val="80000"/>
              </a:lnSpc>
            </a:pPr>
            <a:r>
              <a:rPr lang="en-US" sz="1900" dirty="0"/>
              <a:t>But assuming they are connected when trying to prove they are, begs the question. </a:t>
            </a:r>
          </a:p>
          <a:p>
            <a:pPr>
              <a:lnSpc>
                <a:spcPct val="80000"/>
              </a:lnSpc>
            </a:pPr>
            <a:r>
              <a:rPr lang="en-US" sz="2100" dirty="0"/>
              <a:t>To really establish a “link,” we must be careful to eliminate bias and expectation. </a:t>
            </a:r>
          </a:p>
          <a:p>
            <a:pPr lvl="1">
              <a:lnSpc>
                <a:spcPct val="80000"/>
              </a:lnSpc>
            </a:pPr>
            <a:r>
              <a:rPr lang="en-US" sz="1900" dirty="0"/>
              <a:t>This is why, to eliminate the “placebo effect” medical scientists do “double blind” studies.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79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40000"/>
                    <a:lumOff val="60000"/>
                  </a:schemeClr>
                </a:solidFill>
              </a:rPr>
              <a:t>Positive, negative &amp; neutral correlation</a:t>
            </a:r>
            <a:endParaRPr lang="en-US" dirty="0">
              <a:solidFill>
                <a:schemeClr val="bg2">
                  <a:lumMod val="40000"/>
                  <a:lumOff val="60000"/>
                </a:schemeClr>
              </a:solidFill>
            </a:endParaRPr>
          </a:p>
        </p:txBody>
      </p:sp>
      <p:sp>
        <p:nvSpPr>
          <p:cNvPr id="3" name="Content Placeholder 2"/>
          <p:cNvSpPr>
            <a:spLocks noGrp="1"/>
          </p:cNvSpPr>
          <p:nvPr>
            <p:ph idx="1"/>
          </p:nvPr>
        </p:nvSpPr>
        <p:spPr/>
        <p:txBody>
          <a:bodyPr/>
          <a:lstStyle/>
          <a:p>
            <a:pPr>
              <a:lnSpc>
                <a:spcPct val="80000"/>
              </a:lnSpc>
            </a:pPr>
            <a:r>
              <a:rPr lang="en-US" sz="2400" u="sng" dirty="0" smtClean="0"/>
              <a:t>Positive Correlation</a:t>
            </a:r>
            <a:r>
              <a:rPr lang="en-US" sz="2400" dirty="0" smtClean="0"/>
              <a:t>: if A is found together with B more than 50%of the time B is found, then A is positively correlated with B.</a:t>
            </a:r>
          </a:p>
          <a:p>
            <a:pPr lvl="1">
              <a:lnSpc>
                <a:spcPct val="80000"/>
              </a:lnSpc>
            </a:pPr>
            <a:r>
              <a:rPr lang="en-US" sz="2400" dirty="0" smtClean="0"/>
              <a:t>The higher the percentage, the more likely A has a causal connection to B.</a:t>
            </a:r>
          </a:p>
          <a:p>
            <a:pPr>
              <a:lnSpc>
                <a:spcPct val="80000"/>
              </a:lnSpc>
            </a:pPr>
            <a:r>
              <a:rPr lang="en-US" sz="2400" u="sng" dirty="0" smtClean="0"/>
              <a:t>Negative Correlation</a:t>
            </a:r>
            <a:r>
              <a:rPr lang="en-US" sz="2400" dirty="0" smtClean="0"/>
              <a:t>: if A is found together with B less than 50% of the time, then A is negatively correlated with B. </a:t>
            </a:r>
          </a:p>
          <a:p>
            <a:pPr marL="742950" lvl="2" indent="-342900">
              <a:lnSpc>
                <a:spcPct val="80000"/>
              </a:lnSpc>
            </a:pPr>
            <a:r>
              <a:rPr lang="en-US" sz="2400" dirty="0" smtClean="0"/>
              <a:t>The lower the percentage, the more likely that A prevents B.</a:t>
            </a:r>
          </a:p>
          <a:p>
            <a:pPr>
              <a:lnSpc>
                <a:spcPct val="80000"/>
              </a:lnSpc>
            </a:pPr>
            <a:r>
              <a:rPr lang="en-US" sz="2400" dirty="0" smtClean="0"/>
              <a:t>Neutral Correlation: If two things are found together to exactly the same extent that they are found apart, there is no correlation.</a:t>
            </a:r>
          </a:p>
        </p:txBody>
      </p:sp>
      <p:sp>
        <p:nvSpPr>
          <p:cNvPr id="4" name="Footer Placeholder 3"/>
          <p:cNvSpPr>
            <a:spLocks noGrp="1"/>
          </p:cNvSpPr>
          <p:nvPr>
            <p:ph type="ftr" sz="quarter" idx="11"/>
          </p:nvPr>
        </p:nvSpPr>
        <p:spPr/>
        <p:txBody>
          <a:bodyPr/>
          <a:lstStyle/>
          <a:p>
            <a:r>
              <a:rPr lang="en-US" smtClean="0"/>
              <a:t>Lecture Notes © 2008 McGraw Hill Higher Education</a:t>
            </a:r>
            <a:endParaRPr lang="en-US"/>
          </a:p>
        </p:txBody>
      </p:sp>
      <p:sp>
        <p:nvSpPr>
          <p:cNvPr id="5" name="Slide Number Placeholder 4"/>
          <p:cNvSpPr>
            <a:spLocks noGrp="1"/>
          </p:cNvSpPr>
          <p:nvPr>
            <p:ph type="sldNum" sz="quarter" idx="12"/>
          </p:nvPr>
        </p:nvSpPr>
        <p:spPr/>
        <p:txBody>
          <a:bodyPr/>
          <a:lstStyle/>
          <a:p>
            <a:fld id="{C22C67E8-8F55-4977-BEF2-A5C7544D6E02}" type="slidenum">
              <a:rPr lang="en-US" smtClean="0"/>
              <a:pPr/>
              <a:t>36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9CD1455-6118-407F-B97D-A5C50A6E44C9}" type="slidenum">
              <a:rPr lang="en-US"/>
              <a:pPr/>
              <a:t>37</a:t>
            </a:fld>
            <a:endParaRPr lang="en-US"/>
          </a:p>
        </p:txBody>
      </p:sp>
      <p:sp>
        <p:nvSpPr>
          <p:cNvPr id="34818" name="Rectangle 2"/>
          <p:cNvSpPr>
            <a:spLocks noGrp="1" noChangeArrowheads="1"/>
          </p:cNvSpPr>
          <p:nvPr>
            <p:ph type="title"/>
          </p:nvPr>
        </p:nvSpPr>
        <p:spPr/>
        <p:txBody>
          <a:bodyPr/>
          <a:lstStyle/>
          <a:p>
            <a:r>
              <a:rPr lang="en-US" dirty="0">
                <a:solidFill>
                  <a:schemeClr val="bg2">
                    <a:lumMod val="20000"/>
                    <a:lumOff val="80000"/>
                  </a:schemeClr>
                </a:solidFill>
              </a:rPr>
              <a:t>Correlation and Cause</a:t>
            </a:r>
          </a:p>
        </p:txBody>
      </p:sp>
      <p:sp>
        <p:nvSpPr>
          <p:cNvPr id="34819" name="Rectangle 3"/>
          <p:cNvSpPr>
            <a:spLocks noGrp="1" noChangeArrowheads="1"/>
          </p:cNvSpPr>
          <p:nvPr>
            <p:ph type="body" idx="1"/>
          </p:nvPr>
        </p:nvSpPr>
        <p:spPr>
          <a:xfrm>
            <a:off x="914400" y="1600200"/>
            <a:ext cx="8229600" cy="5257800"/>
          </a:xfrm>
        </p:spPr>
        <p:txBody>
          <a:bodyPr/>
          <a:lstStyle/>
          <a:p>
            <a:pPr>
              <a:lnSpc>
                <a:spcPct val="80000"/>
              </a:lnSpc>
            </a:pPr>
            <a:r>
              <a:rPr lang="en-US" sz="1900" dirty="0"/>
              <a:t>Even large amounts of correlation are not enough to establish a causal connection.</a:t>
            </a:r>
          </a:p>
          <a:p>
            <a:pPr lvl="1">
              <a:lnSpc>
                <a:spcPct val="80000"/>
              </a:lnSpc>
            </a:pPr>
            <a:r>
              <a:rPr lang="en-US" sz="1700" dirty="0"/>
              <a:t>Example: big-feet and competence in math (</a:t>
            </a:r>
            <a:r>
              <a:rPr lang="en-US" sz="1700" dirty="0" smtClean="0"/>
              <a:t>p.318-19)</a:t>
            </a:r>
            <a:endParaRPr lang="en-US" sz="1700" dirty="0"/>
          </a:p>
          <a:p>
            <a:pPr lvl="1">
              <a:lnSpc>
                <a:spcPct val="80000"/>
              </a:lnSpc>
            </a:pPr>
            <a:r>
              <a:rPr lang="en-US" sz="1700" dirty="0"/>
              <a:t>News reporters have this problem all the time. </a:t>
            </a:r>
          </a:p>
          <a:p>
            <a:pPr>
              <a:lnSpc>
                <a:spcPct val="80000"/>
              </a:lnSpc>
            </a:pPr>
            <a:r>
              <a:rPr lang="en-US" sz="1900" dirty="0"/>
              <a:t>When arguing from correlation, you need to make sure that there aren’t any other factors that might account for the correlation.</a:t>
            </a:r>
          </a:p>
          <a:p>
            <a:pPr lvl="1">
              <a:lnSpc>
                <a:spcPct val="80000"/>
              </a:lnSpc>
            </a:pPr>
            <a:r>
              <a:rPr lang="en-US" sz="1700" dirty="0"/>
              <a:t>Example: Vitamin C study &amp; proper rest (p.329)</a:t>
            </a:r>
          </a:p>
          <a:p>
            <a:pPr>
              <a:lnSpc>
                <a:spcPct val="80000"/>
              </a:lnSpc>
            </a:pPr>
            <a:endParaRPr lang="en-US" sz="1700" dirty="0"/>
          </a:p>
          <a:p>
            <a:pPr>
              <a:lnSpc>
                <a:spcPct val="80000"/>
              </a:lnSpc>
            </a:pPr>
            <a:r>
              <a:rPr lang="en-US" sz="1900" dirty="0"/>
              <a:t>But all in all, correlation is most often due to coincidence…</a:t>
            </a:r>
          </a:p>
          <a:p>
            <a:pPr lvl="1">
              <a:lnSpc>
                <a:spcPct val="80000"/>
              </a:lnSpc>
            </a:pPr>
            <a:r>
              <a:rPr lang="en-US" sz="1700" dirty="0"/>
              <a:t>Even if x is correlated with y, it could be due to the fact that they are both the causal result of some other thing z</a:t>
            </a:r>
          </a:p>
          <a:p>
            <a:pPr>
              <a:lnSpc>
                <a:spcPct val="80000"/>
              </a:lnSpc>
            </a:pPr>
            <a:r>
              <a:rPr lang="en-US" sz="1900" dirty="0"/>
              <a:t>…so it is wise to always be suspicious.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8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819">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F2A3467-DB64-4E2D-968D-24201AEB639D}" type="slidenum">
              <a:rPr lang="en-US"/>
              <a:pPr/>
              <a:t>38</a:t>
            </a:fld>
            <a:endParaRPr lang="en-US"/>
          </a:p>
        </p:txBody>
      </p:sp>
      <p:sp>
        <p:nvSpPr>
          <p:cNvPr id="92162"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92163" name="Rectangle 3"/>
          <p:cNvSpPr>
            <a:spLocks noGrp="1" noChangeArrowheads="1"/>
          </p:cNvSpPr>
          <p:nvPr>
            <p:ph type="body" idx="1"/>
          </p:nvPr>
        </p:nvSpPr>
        <p:spPr/>
        <p:txBody>
          <a:bodyPr/>
          <a:lstStyle/>
          <a:p>
            <a:r>
              <a:rPr lang="en-US" dirty="0"/>
              <a:t>Pages </a:t>
            </a:r>
            <a:r>
              <a:rPr lang="en-US" dirty="0" smtClean="0"/>
              <a:t>319-20</a:t>
            </a:r>
            <a:r>
              <a:rPr lang="en-US" dirty="0"/>
              <a:t>, Exercise 11.10</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B280161-6196-40FC-B74C-0FCAE29C2126}" type="slidenum">
              <a:rPr lang="en-US"/>
              <a:pPr/>
              <a:t>39</a:t>
            </a:fld>
            <a:endParaRPr lang="en-US"/>
          </a:p>
        </p:txBody>
      </p:sp>
      <p:sp>
        <p:nvSpPr>
          <p:cNvPr id="35842" name="Rectangle 2"/>
          <p:cNvSpPr>
            <a:spLocks noGrp="1" noChangeArrowheads="1"/>
          </p:cNvSpPr>
          <p:nvPr>
            <p:ph type="title"/>
          </p:nvPr>
        </p:nvSpPr>
        <p:spPr/>
        <p:txBody>
          <a:bodyPr/>
          <a:lstStyle/>
          <a:p>
            <a:r>
              <a:rPr lang="en-US" dirty="0">
                <a:solidFill>
                  <a:schemeClr val="bg2">
                    <a:lumMod val="20000"/>
                    <a:lumOff val="80000"/>
                  </a:schemeClr>
                </a:solidFill>
              </a:rPr>
              <a:t>Probability</a:t>
            </a:r>
          </a:p>
        </p:txBody>
      </p:sp>
      <p:sp>
        <p:nvSpPr>
          <p:cNvPr id="35843" name="Rectangle 3"/>
          <p:cNvSpPr>
            <a:spLocks noGrp="1" noChangeArrowheads="1"/>
          </p:cNvSpPr>
          <p:nvPr>
            <p:ph type="body" idx="1"/>
          </p:nvPr>
        </p:nvSpPr>
        <p:spPr>
          <a:xfrm>
            <a:off x="1370013" y="1827213"/>
            <a:ext cx="7773987" cy="5030787"/>
          </a:xfrm>
        </p:spPr>
        <p:txBody>
          <a:bodyPr/>
          <a:lstStyle/>
          <a:p>
            <a:pPr>
              <a:lnSpc>
                <a:spcPct val="80000"/>
              </a:lnSpc>
            </a:pPr>
            <a:r>
              <a:rPr lang="en-US" sz="2100" u="sng" dirty="0"/>
              <a:t>Epistemic Probability</a:t>
            </a:r>
            <a:r>
              <a:rPr lang="en-US" sz="2100" dirty="0"/>
              <a:t> expresses how likely we think something is, given what we believe. </a:t>
            </a:r>
          </a:p>
          <a:p>
            <a:pPr lvl="1">
              <a:lnSpc>
                <a:spcPct val="80000"/>
              </a:lnSpc>
            </a:pPr>
            <a:r>
              <a:rPr lang="en-US" sz="1900" dirty="0"/>
              <a:t>“There is a pretty high probability that I’ll go to the beach sometime this summer.”</a:t>
            </a:r>
          </a:p>
          <a:p>
            <a:pPr>
              <a:lnSpc>
                <a:spcPct val="80000"/>
              </a:lnSpc>
            </a:pPr>
            <a:r>
              <a:rPr lang="en-US" sz="2100" u="sng" dirty="0"/>
              <a:t>Relative Frequency Probability</a:t>
            </a:r>
            <a:r>
              <a:rPr lang="en-US" sz="2100" dirty="0"/>
              <a:t> takes information about a group as a whole and applies it to individual cases.</a:t>
            </a:r>
          </a:p>
          <a:p>
            <a:pPr lvl="1">
              <a:lnSpc>
                <a:spcPct val="80000"/>
              </a:lnSpc>
            </a:pPr>
            <a:r>
              <a:rPr lang="en-US" sz="1900" dirty="0"/>
              <a:t>“There is a 90% chance that the operation will be successful.”</a:t>
            </a:r>
          </a:p>
          <a:p>
            <a:pPr lvl="1">
              <a:lnSpc>
                <a:spcPct val="80000"/>
              </a:lnSpc>
            </a:pPr>
            <a:r>
              <a:rPr lang="en-US" sz="1900" dirty="0"/>
              <a:t>This is derived from the fact that, for 90% of the people on which the operation was performed, the operation was successful. </a:t>
            </a:r>
          </a:p>
          <a:p>
            <a:pPr>
              <a:lnSpc>
                <a:spcPct val="80000"/>
              </a:lnSpc>
            </a:pPr>
            <a:r>
              <a:rPr lang="en-US" sz="2100" i="1" u="sng" dirty="0"/>
              <a:t>A priori</a:t>
            </a:r>
            <a:r>
              <a:rPr lang="en-US" sz="2100" dirty="0"/>
              <a:t> probability are statements that can be calculated </a:t>
            </a:r>
            <a:r>
              <a:rPr lang="en-US" sz="2100" u="sng" dirty="0"/>
              <a:t>prior to</a:t>
            </a:r>
            <a:r>
              <a:rPr lang="en-US" sz="2100" dirty="0"/>
              <a:t> sensory observations. </a:t>
            </a:r>
          </a:p>
          <a:p>
            <a:pPr lvl="1">
              <a:lnSpc>
                <a:spcPct val="80000"/>
              </a:lnSpc>
            </a:pPr>
            <a:r>
              <a:rPr lang="en-US" sz="1900" dirty="0"/>
              <a:t>“There is a 50% chance of getting tails on this coin toss.” </a:t>
            </a:r>
          </a:p>
          <a:p>
            <a:pPr lvl="1">
              <a:lnSpc>
                <a:spcPct val="80000"/>
              </a:lnSpc>
            </a:pPr>
            <a:r>
              <a:rPr lang="en-US" sz="1900" dirty="0"/>
              <a:t>The nature of the coin determines the “objective” probability of getting tails.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58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84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84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84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8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4038D2D-3D70-43F9-B151-5FFF23C76DFA}" type="slidenum">
              <a:rPr lang="en-US"/>
              <a:pPr/>
              <a:t>4</a:t>
            </a:fld>
            <a:endParaRPr lang="en-US"/>
          </a:p>
        </p:txBody>
      </p:sp>
      <p:sp>
        <p:nvSpPr>
          <p:cNvPr id="7170" name="Rectangle 2"/>
          <p:cNvSpPr>
            <a:spLocks noGrp="1" noChangeArrowheads="1"/>
          </p:cNvSpPr>
          <p:nvPr>
            <p:ph type="title"/>
          </p:nvPr>
        </p:nvSpPr>
        <p:spPr>
          <a:xfrm>
            <a:off x="1143000" y="301625"/>
            <a:ext cx="7540625" cy="1143000"/>
          </a:xfrm>
        </p:spPr>
        <p:txBody>
          <a:bodyPr/>
          <a:lstStyle/>
          <a:p>
            <a:r>
              <a:rPr lang="en-US" sz="3200" dirty="0">
                <a:solidFill>
                  <a:schemeClr val="bg2">
                    <a:lumMod val="20000"/>
                    <a:lumOff val="80000"/>
                  </a:schemeClr>
                </a:solidFill>
              </a:rPr>
              <a:t>Making Inductive Generalizations stronger by making conclusions weaker.</a:t>
            </a:r>
          </a:p>
        </p:txBody>
      </p:sp>
      <p:sp>
        <p:nvSpPr>
          <p:cNvPr id="7171" name="Rectangle 3"/>
          <p:cNvSpPr>
            <a:spLocks noGrp="1" noChangeArrowheads="1"/>
          </p:cNvSpPr>
          <p:nvPr>
            <p:ph type="body" idx="1"/>
          </p:nvPr>
        </p:nvSpPr>
        <p:spPr>
          <a:xfrm>
            <a:off x="1370013" y="1827213"/>
            <a:ext cx="7773987" cy="5030787"/>
          </a:xfrm>
        </p:spPr>
        <p:txBody>
          <a:bodyPr/>
          <a:lstStyle/>
          <a:p>
            <a:r>
              <a:rPr lang="en-US" sz="2500" dirty="0"/>
              <a:t>Notice… </a:t>
            </a:r>
          </a:p>
          <a:p>
            <a:pPr lvl="1"/>
            <a:r>
              <a:rPr lang="en-US" sz="2100" dirty="0">
                <a:solidFill>
                  <a:srgbClr val="FFC000"/>
                </a:solidFill>
              </a:rPr>
              <a:t>All the bass Hank caught in the Susquehanna have been less than 1lb. So, </a:t>
            </a:r>
            <a:r>
              <a:rPr lang="en-US" sz="2100" u="sng" dirty="0">
                <a:solidFill>
                  <a:srgbClr val="FFC000"/>
                </a:solidFill>
              </a:rPr>
              <a:t>all of</a:t>
            </a:r>
            <a:r>
              <a:rPr lang="en-US" sz="2100" dirty="0">
                <a:solidFill>
                  <a:srgbClr val="FFC000"/>
                </a:solidFill>
              </a:rPr>
              <a:t> the bass in the Susquehanna are less than 1lb. </a:t>
            </a:r>
          </a:p>
          <a:p>
            <a:r>
              <a:rPr lang="en-US" sz="2500" dirty="0"/>
              <a:t>..is a pretty weak argument. Even if Hank fishes often, the Susquehanna is a big river and his catches are not enough to justify such a “sweeping conclusion.” </a:t>
            </a:r>
          </a:p>
          <a:p>
            <a:r>
              <a:rPr lang="en-US" sz="2500" dirty="0"/>
              <a:t>However, if we changed the conclusion to </a:t>
            </a:r>
            <a:r>
              <a:rPr lang="en-US" sz="2500" dirty="0">
                <a:solidFill>
                  <a:srgbClr val="FFC000"/>
                </a:solidFill>
              </a:rPr>
              <a:t>“</a:t>
            </a:r>
            <a:r>
              <a:rPr lang="en-US" sz="2500" u="sng" dirty="0">
                <a:solidFill>
                  <a:srgbClr val="FFC000"/>
                </a:solidFill>
              </a:rPr>
              <a:t>most of</a:t>
            </a:r>
            <a:r>
              <a:rPr lang="en-US" sz="2500" dirty="0">
                <a:solidFill>
                  <a:srgbClr val="FFC000"/>
                </a:solidFill>
              </a:rPr>
              <a:t> the bass are…” </a:t>
            </a:r>
            <a:r>
              <a:rPr lang="en-US" sz="2500" dirty="0"/>
              <a:t>or, better yet, </a:t>
            </a:r>
            <a:r>
              <a:rPr lang="en-US" sz="2500" dirty="0">
                <a:solidFill>
                  <a:srgbClr val="FFC000"/>
                </a:solidFill>
              </a:rPr>
              <a:t>“</a:t>
            </a:r>
            <a:r>
              <a:rPr lang="en-US" sz="2500" u="sng" dirty="0">
                <a:solidFill>
                  <a:srgbClr val="FFC000"/>
                </a:solidFill>
              </a:rPr>
              <a:t>many of</a:t>
            </a:r>
            <a:r>
              <a:rPr lang="en-US" sz="2500" dirty="0">
                <a:solidFill>
                  <a:srgbClr val="FFC000"/>
                </a:solidFill>
              </a:rPr>
              <a:t> the bass are…” </a:t>
            </a:r>
            <a:r>
              <a:rPr lang="en-US" sz="2500" dirty="0"/>
              <a:t>the argument would be much stronger.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4846C92-4370-4CD5-A36D-EA0465158BAB}" type="slidenum">
              <a:rPr lang="en-US"/>
              <a:pPr/>
              <a:t>40</a:t>
            </a:fld>
            <a:endParaRPr lang="en-US"/>
          </a:p>
        </p:txBody>
      </p:sp>
      <p:sp>
        <p:nvSpPr>
          <p:cNvPr id="39938" name="Rectangle 2"/>
          <p:cNvSpPr>
            <a:spLocks noGrp="1" noChangeArrowheads="1"/>
          </p:cNvSpPr>
          <p:nvPr>
            <p:ph type="title"/>
          </p:nvPr>
        </p:nvSpPr>
        <p:spPr/>
        <p:txBody>
          <a:bodyPr/>
          <a:lstStyle/>
          <a:p>
            <a:r>
              <a:rPr lang="en-US" dirty="0">
                <a:solidFill>
                  <a:schemeClr val="bg2">
                    <a:lumMod val="20000"/>
                    <a:lumOff val="80000"/>
                  </a:schemeClr>
                </a:solidFill>
              </a:rPr>
              <a:t>Some Clues:</a:t>
            </a:r>
          </a:p>
        </p:txBody>
      </p:sp>
      <p:sp>
        <p:nvSpPr>
          <p:cNvPr id="39939" name="Rectangle 3"/>
          <p:cNvSpPr>
            <a:spLocks noGrp="1" noChangeArrowheads="1"/>
          </p:cNvSpPr>
          <p:nvPr>
            <p:ph type="body" idx="1"/>
          </p:nvPr>
        </p:nvSpPr>
        <p:spPr/>
        <p:txBody>
          <a:bodyPr/>
          <a:lstStyle/>
          <a:p>
            <a:pPr>
              <a:lnSpc>
                <a:spcPct val="80000"/>
              </a:lnSpc>
            </a:pPr>
            <a:endParaRPr lang="en-US" sz="2500" dirty="0"/>
          </a:p>
          <a:p>
            <a:pPr>
              <a:lnSpc>
                <a:spcPct val="80000"/>
              </a:lnSpc>
            </a:pPr>
            <a:r>
              <a:rPr lang="en-US" sz="2500" dirty="0"/>
              <a:t>If you need to know about the structure of the bet itself to know the odds, then it is probably </a:t>
            </a:r>
            <a:r>
              <a:rPr lang="en-US" sz="2500" i="1" dirty="0"/>
              <a:t>a priori.</a:t>
            </a:r>
          </a:p>
          <a:p>
            <a:pPr>
              <a:lnSpc>
                <a:spcPct val="80000"/>
              </a:lnSpc>
            </a:pPr>
            <a:r>
              <a:rPr lang="en-US" sz="2500" dirty="0"/>
              <a:t>If you need to know about the specific person/thing involved to know how likely it is, then it is epistemic.</a:t>
            </a:r>
          </a:p>
          <a:p>
            <a:pPr>
              <a:lnSpc>
                <a:spcPct val="80000"/>
              </a:lnSpc>
            </a:pPr>
            <a:r>
              <a:rPr lang="en-US" sz="2500" dirty="0"/>
              <a:t>If you need to know about the percentages of the population in question, then it is frequency. </a:t>
            </a:r>
          </a:p>
          <a:p>
            <a:pPr lvl="1">
              <a:lnSpc>
                <a:spcPct val="80000"/>
              </a:lnSpc>
            </a:pPr>
            <a:r>
              <a:rPr lang="en-US" sz="2100" dirty="0"/>
              <a:t>If it says, “a random person/thing” then it probably is frequency. </a:t>
            </a:r>
          </a:p>
          <a:p>
            <a:pPr>
              <a:lnSpc>
                <a:spcPct val="80000"/>
              </a:lnSpc>
            </a:pPr>
            <a:endParaRPr lang="en-US" sz="25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3A53C9C-16C5-41DA-90BD-196323B4C26A}" type="slidenum">
              <a:rPr lang="en-US"/>
              <a:pPr/>
              <a:t>41</a:t>
            </a:fld>
            <a:endParaRPr lang="en-US"/>
          </a:p>
        </p:txBody>
      </p:sp>
      <p:sp>
        <p:nvSpPr>
          <p:cNvPr id="93186"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93187" name="Rectangle 3"/>
          <p:cNvSpPr>
            <a:spLocks noGrp="1" noChangeArrowheads="1"/>
          </p:cNvSpPr>
          <p:nvPr>
            <p:ph type="body" idx="1"/>
          </p:nvPr>
        </p:nvSpPr>
        <p:spPr/>
        <p:txBody>
          <a:bodyPr/>
          <a:lstStyle/>
          <a:p>
            <a:r>
              <a:rPr lang="en-US" dirty="0"/>
              <a:t>Pages </a:t>
            </a:r>
            <a:r>
              <a:rPr lang="en-US" dirty="0" smtClean="0"/>
              <a:t>321-22</a:t>
            </a:r>
            <a:r>
              <a:rPr lang="en-US" dirty="0"/>
              <a:t>, Exercise 11.11</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E4DCEB-C821-42B7-9323-1F4BBB9DB428}" type="slidenum">
              <a:rPr lang="en-US"/>
              <a:pPr/>
              <a:t>42</a:t>
            </a:fld>
            <a:endParaRPr lang="en-US"/>
          </a:p>
        </p:txBody>
      </p:sp>
      <p:sp>
        <p:nvSpPr>
          <p:cNvPr id="36866" name="Rectangle 2"/>
          <p:cNvSpPr>
            <a:spLocks noGrp="1" noChangeArrowheads="1"/>
          </p:cNvSpPr>
          <p:nvPr>
            <p:ph type="title"/>
          </p:nvPr>
        </p:nvSpPr>
        <p:spPr/>
        <p:txBody>
          <a:bodyPr/>
          <a:lstStyle/>
          <a:p>
            <a:r>
              <a:rPr lang="en-US" dirty="0">
                <a:solidFill>
                  <a:schemeClr val="bg2">
                    <a:lumMod val="20000"/>
                    <a:lumOff val="80000"/>
                  </a:schemeClr>
                </a:solidFill>
              </a:rPr>
              <a:t>More on </a:t>
            </a:r>
            <a:r>
              <a:rPr lang="en-US" i="1" dirty="0">
                <a:solidFill>
                  <a:schemeClr val="bg2">
                    <a:lumMod val="20000"/>
                    <a:lumOff val="80000"/>
                  </a:schemeClr>
                </a:solidFill>
              </a:rPr>
              <a:t>a priori</a:t>
            </a:r>
            <a:r>
              <a:rPr lang="en-US" dirty="0">
                <a:solidFill>
                  <a:schemeClr val="bg2">
                    <a:lumMod val="20000"/>
                    <a:lumOff val="80000"/>
                  </a:schemeClr>
                </a:solidFill>
              </a:rPr>
              <a:t> probability</a:t>
            </a:r>
          </a:p>
        </p:txBody>
      </p:sp>
      <p:sp>
        <p:nvSpPr>
          <p:cNvPr id="36867" name="Rectangle 3"/>
          <p:cNvSpPr>
            <a:spLocks noGrp="1" noChangeArrowheads="1"/>
          </p:cNvSpPr>
          <p:nvPr>
            <p:ph type="body" idx="1"/>
          </p:nvPr>
        </p:nvSpPr>
        <p:spPr>
          <a:xfrm>
            <a:off x="1370013" y="1827213"/>
            <a:ext cx="7773987" cy="5030787"/>
          </a:xfrm>
        </p:spPr>
        <p:txBody>
          <a:bodyPr/>
          <a:lstStyle/>
          <a:p>
            <a:r>
              <a:rPr lang="en-US" sz="2400" dirty="0"/>
              <a:t>How to figure </a:t>
            </a:r>
            <a:r>
              <a:rPr lang="en-US" sz="2400" i="1" dirty="0"/>
              <a:t>a priori</a:t>
            </a:r>
            <a:r>
              <a:rPr lang="en-US" sz="2400" dirty="0"/>
              <a:t> probability</a:t>
            </a:r>
          </a:p>
          <a:p>
            <a:r>
              <a:rPr lang="en-US" sz="2400" dirty="0"/>
              <a:t>The probably of either A or B is </a:t>
            </a:r>
            <a:r>
              <a:rPr lang="en-US" sz="2400" dirty="0">
                <a:solidFill>
                  <a:srgbClr val="FFFF00"/>
                </a:solidFill>
              </a:rPr>
              <a:t>“Pr(A) + Pr(B)”</a:t>
            </a:r>
          </a:p>
          <a:p>
            <a:pPr lvl="1"/>
            <a:r>
              <a:rPr lang="en-US" sz="2400" dirty="0"/>
              <a:t>Probability of drawing either a King or a 7 is a standard deck: 1/13+1/13 [</a:t>
            </a:r>
            <a:r>
              <a:rPr lang="en-US" sz="2400" dirty="0" err="1"/>
              <a:t>i.e</a:t>
            </a:r>
            <a:r>
              <a:rPr lang="en-US" sz="2400" dirty="0"/>
              <a:t>, 2/13 (15.4%)]</a:t>
            </a:r>
          </a:p>
          <a:p>
            <a:r>
              <a:rPr lang="en-US" sz="2400" dirty="0"/>
              <a:t>The probably of getting both A and B is </a:t>
            </a:r>
            <a:r>
              <a:rPr lang="en-US" sz="2400" dirty="0">
                <a:solidFill>
                  <a:srgbClr val="FFFF00"/>
                </a:solidFill>
              </a:rPr>
              <a:t>“Pr(A) x Pr(B)”</a:t>
            </a:r>
          </a:p>
          <a:p>
            <a:pPr lvl="1"/>
            <a:r>
              <a:rPr lang="en-US" sz="2400" dirty="0"/>
              <a:t>Probably of drawing a K and then a 7 (or a 7 and then a K) is 1/13x1/13 [i.e., 1/169 (.59%)]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86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5210730-F524-4A40-9933-006B64D11FE2}" type="slidenum">
              <a:rPr lang="en-US"/>
              <a:pPr/>
              <a:t>43</a:t>
            </a:fld>
            <a:endParaRPr lang="en-US"/>
          </a:p>
        </p:txBody>
      </p:sp>
      <p:sp>
        <p:nvSpPr>
          <p:cNvPr id="40962" name="Rectangle 2"/>
          <p:cNvSpPr>
            <a:spLocks noGrp="1" noChangeArrowheads="1"/>
          </p:cNvSpPr>
          <p:nvPr>
            <p:ph type="title"/>
          </p:nvPr>
        </p:nvSpPr>
        <p:spPr/>
        <p:txBody>
          <a:bodyPr/>
          <a:lstStyle/>
          <a:p>
            <a:r>
              <a:rPr lang="en-US" sz="3100" dirty="0">
                <a:solidFill>
                  <a:schemeClr val="bg2">
                    <a:lumMod val="20000"/>
                    <a:lumOff val="80000"/>
                  </a:schemeClr>
                </a:solidFill>
              </a:rPr>
              <a:t>Gambler’s fallacy:</a:t>
            </a:r>
          </a:p>
        </p:txBody>
      </p:sp>
      <p:sp>
        <p:nvSpPr>
          <p:cNvPr id="40963" name="Rectangle 3"/>
          <p:cNvSpPr>
            <a:spLocks noGrp="1" noChangeArrowheads="1"/>
          </p:cNvSpPr>
          <p:nvPr>
            <p:ph type="body" idx="1"/>
          </p:nvPr>
        </p:nvSpPr>
        <p:spPr>
          <a:xfrm>
            <a:off x="1066800" y="1600200"/>
            <a:ext cx="7924800" cy="4724400"/>
          </a:xfrm>
        </p:spPr>
        <p:txBody>
          <a:bodyPr/>
          <a:lstStyle/>
          <a:p>
            <a:pPr>
              <a:lnSpc>
                <a:spcPct val="90000"/>
              </a:lnSpc>
            </a:pPr>
            <a:r>
              <a:rPr lang="en-US" sz="2400" dirty="0"/>
              <a:t>Thinking that previous chance occurrences affect future ones.</a:t>
            </a:r>
          </a:p>
          <a:p>
            <a:pPr lvl="1">
              <a:lnSpc>
                <a:spcPct val="90000"/>
              </a:lnSpc>
            </a:pPr>
            <a:r>
              <a:rPr lang="en-US" sz="2400" dirty="0"/>
              <a:t>The probably of a roulette wheel coming up black is always 47.37%, even if it just came up black 28 times in a row. </a:t>
            </a:r>
          </a:p>
          <a:p>
            <a:pPr lvl="1">
              <a:lnSpc>
                <a:spcPct val="90000"/>
              </a:lnSpc>
            </a:pPr>
            <a:r>
              <a:rPr lang="en-US" sz="2400" dirty="0"/>
              <a:t>Granted, if you haven’t </a:t>
            </a:r>
            <a:r>
              <a:rPr lang="en-US" sz="2400" dirty="0" smtClean="0"/>
              <a:t>started </a:t>
            </a:r>
            <a:r>
              <a:rPr lang="en-US" sz="2400" dirty="0"/>
              <a:t>spinning the wheel yet, the probably of it hitting black 29 times in a row is low. </a:t>
            </a:r>
            <a:endParaRPr lang="en-US" sz="2400" dirty="0" smtClean="0"/>
          </a:p>
          <a:p>
            <a:pPr lvl="1">
              <a:lnSpc>
                <a:spcPct val="90000"/>
              </a:lnSpc>
            </a:pPr>
            <a:r>
              <a:rPr lang="en-US" sz="2400" dirty="0" smtClean="0"/>
              <a:t>But</a:t>
            </a:r>
            <a:r>
              <a:rPr lang="en-US" sz="2400" dirty="0"/>
              <a:t>, if you have already hit black 28 times, the probably of getting 29 in a row now is the same as the probably of hitting it once (because one more is all you need for 29): 47.37%. </a:t>
            </a:r>
          </a:p>
          <a:p>
            <a:pPr>
              <a:lnSpc>
                <a:spcPct val="90000"/>
              </a:lnSpc>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0CC6BD0-BEA0-4106-A185-3DAB69146906}" type="slidenum">
              <a:rPr lang="en-US"/>
              <a:pPr/>
              <a:t>44</a:t>
            </a:fld>
            <a:endParaRPr lang="en-US"/>
          </a:p>
        </p:txBody>
      </p:sp>
      <p:sp>
        <p:nvSpPr>
          <p:cNvPr id="37890" name="Rectangle 2"/>
          <p:cNvSpPr>
            <a:spLocks noGrp="1" noChangeArrowheads="1"/>
          </p:cNvSpPr>
          <p:nvPr>
            <p:ph type="title"/>
          </p:nvPr>
        </p:nvSpPr>
        <p:spPr/>
        <p:txBody>
          <a:bodyPr/>
          <a:lstStyle/>
          <a:p>
            <a:r>
              <a:rPr lang="en-US" dirty="0">
                <a:solidFill>
                  <a:schemeClr val="bg2">
                    <a:lumMod val="20000"/>
                    <a:lumOff val="80000"/>
                  </a:schemeClr>
                </a:solidFill>
              </a:rPr>
              <a:t>Bet values</a:t>
            </a:r>
          </a:p>
        </p:txBody>
      </p:sp>
      <p:sp>
        <p:nvSpPr>
          <p:cNvPr id="37891" name="Rectangle 3"/>
          <p:cNvSpPr>
            <a:spLocks noGrp="1" noChangeArrowheads="1"/>
          </p:cNvSpPr>
          <p:nvPr>
            <p:ph type="body" idx="1"/>
          </p:nvPr>
        </p:nvSpPr>
        <p:spPr>
          <a:xfrm>
            <a:off x="1370013" y="1827213"/>
            <a:ext cx="7773987" cy="5030787"/>
          </a:xfrm>
        </p:spPr>
        <p:txBody>
          <a:bodyPr/>
          <a:lstStyle/>
          <a:p>
            <a:pPr>
              <a:lnSpc>
                <a:spcPct val="90000"/>
              </a:lnSpc>
            </a:pPr>
            <a:r>
              <a:rPr lang="en-US" sz="2100" u="sng"/>
              <a:t>Expected Value</a:t>
            </a:r>
            <a:r>
              <a:rPr lang="en-US" sz="2100"/>
              <a:t>: The payoff or loss you can expect from a bet.</a:t>
            </a:r>
          </a:p>
          <a:p>
            <a:pPr>
              <a:lnSpc>
                <a:spcPct val="90000"/>
              </a:lnSpc>
            </a:pPr>
            <a:r>
              <a:rPr lang="en-US" sz="2100"/>
              <a:t>How to figure expected value: take the payoff and multiple it by your odds. </a:t>
            </a:r>
          </a:p>
          <a:p>
            <a:pPr lvl="1">
              <a:lnSpc>
                <a:spcPct val="90000"/>
              </a:lnSpc>
            </a:pPr>
            <a:r>
              <a:rPr lang="en-US" sz="1900"/>
              <a:t>The expected value of a 1/100 chance at $100 is $1. </a:t>
            </a:r>
          </a:p>
          <a:p>
            <a:pPr lvl="2">
              <a:lnSpc>
                <a:spcPct val="90000"/>
              </a:lnSpc>
            </a:pPr>
            <a:r>
              <a:rPr lang="en-US" sz="1800"/>
              <a:t>1/100x$100=$1</a:t>
            </a:r>
          </a:p>
          <a:p>
            <a:pPr>
              <a:lnSpc>
                <a:spcPct val="90000"/>
              </a:lnSpc>
            </a:pPr>
            <a:r>
              <a:rPr lang="en-US" sz="2100"/>
              <a:t>If there are multiple payoff, you average them: </a:t>
            </a:r>
          </a:p>
          <a:p>
            <a:pPr lvl="1">
              <a:lnSpc>
                <a:spcPct val="90000"/>
              </a:lnSpc>
            </a:pPr>
            <a:r>
              <a:rPr lang="en-US" sz="1900"/>
              <a:t>1/3</a:t>
            </a:r>
            <a:r>
              <a:rPr lang="en-US" sz="1900" baseline="30000"/>
              <a:t>rd</a:t>
            </a:r>
            <a:r>
              <a:rPr lang="en-US" sz="1900"/>
              <a:t> chance at 0, 1/3 chance at $50, 1/3 chance at $100. Expected value $50. </a:t>
            </a:r>
          </a:p>
          <a:p>
            <a:pPr lvl="1">
              <a:lnSpc>
                <a:spcPct val="90000"/>
              </a:lnSpc>
            </a:pPr>
            <a:r>
              <a:rPr lang="en-US" sz="1900"/>
              <a:t>(0+50+100)/3=$50</a:t>
            </a:r>
          </a:p>
          <a:p>
            <a:pPr>
              <a:lnSpc>
                <a:spcPct val="90000"/>
              </a:lnSpc>
            </a:pPr>
            <a:r>
              <a:rPr lang="en-US" sz="2100"/>
              <a:t> Deal or no deal?: </a:t>
            </a:r>
          </a:p>
          <a:p>
            <a:pPr lvl="1">
              <a:lnSpc>
                <a:spcPct val="90000"/>
              </a:lnSpc>
            </a:pPr>
            <a:r>
              <a:rPr lang="en-US" sz="1900"/>
              <a:t>The “banker” always offers less than expected value (the average of the amounts left), until the end when he wants them to take the deal.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49002F7-50E8-4BD9-B600-728313F3CC8E}" type="slidenum">
              <a:rPr lang="en-US"/>
              <a:pPr/>
              <a:t>45</a:t>
            </a:fld>
            <a:endParaRPr lang="en-US"/>
          </a:p>
        </p:txBody>
      </p:sp>
      <p:sp>
        <p:nvSpPr>
          <p:cNvPr id="38914" name="Rectangle 2"/>
          <p:cNvSpPr>
            <a:spLocks noGrp="1" noChangeArrowheads="1"/>
          </p:cNvSpPr>
          <p:nvPr>
            <p:ph type="title"/>
          </p:nvPr>
        </p:nvSpPr>
        <p:spPr/>
        <p:txBody>
          <a:bodyPr/>
          <a:lstStyle/>
          <a:p>
            <a:r>
              <a:rPr lang="en-US" dirty="0">
                <a:solidFill>
                  <a:schemeClr val="bg2">
                    <a:lumMod val="20000"/>
                    <a:lumOff val="80000"/>
                  </a:schemeClr>
                </a:solidFill>
              </a:rPr>
              <a:t>Relative Value</a:t>
            </a:r>
          </a:p>
        </p:txBody>
      </p:sp>
      <p:sp>
        <p:nvSpPr>
          <p:cNvPr id="38915" name="Rectangle 3"/>
          <p:cNvSpPr>
            <a:spLocks noGrp="1" noChangeArrowheads="1"/>
          </p:cNvSpPr>
          <p:nvPr>
            <p:ph type="body" idx="1"/>
          </p:nvPr>
        </p:nvSpPr>
        <p:spPr>
          <a:xfrm>
            <a:off x="1370013" y="1827213"/>
            <a:ext cx="7773987" cy="5030787"/>
          </a:xfrm>
        </p:spPr>
        <p:txBody>
          <a:bodyPr/>
          <a:lstStyle/>
          <a:p>
            <a:pPr>
              <a:lnSpc>
                <a:spcPct val="80000"/>
              </a:lnSpc>
            </a:pPr>
            <a:r>
              <a:rPr lang="en-US" sz="1900"/>
              <a:t>Of course, there are other reasons to take bets other than payoffs. </a:t>
            </a:r>
          </a:p>
          <a:p>
            <a:pPr>
              <a:lnSpc>
                <a:spcPct val="80000"/>
              </a:lnSpc>
            </a:pPr>
            <a:r>
              <a:rPr lang="en-US" sz="1900"/>
              <a:t>Your own needs, preferences and resources can affect the “value” of a bet as well. </a:t>
            </a:r>
          </a:p>
          <a:p>
            <a:pPr>
              <a:lnSpc>
                <a:spcPct val="80000"/>
              </a:lnSpc>
            </a:pPr>
            <a:r>
              <a:rPr lang="en-US" sz="1900"/>
              <a:t>The value a bet has, given such considerations, is the “</a:t>
            </a:r>
            <a:r>
              <a:rPr lang="en-US" sz="1900" u="sng"/>
              <a:t>relative value</a:t>
            </a:r>
            <a:r>
              <a:rPr lang="en-US" sz="1900"/>
              <a:t>.” </a:t>
            </a:r>
          </a:p>
          <a:p>
            <a:pPr lvl="1">
              <a:lnSpc>
                <a:spcPct val="80000"/>
              </a:lnSpc>
            </a:pPr>
            <a:r>
              <a:rPr lang="en-US" sz="1700"/>
              <a:t>Example: The relative value of betting $100 for a long shot at a billion is high for a millionaire (he can afford it), but low for a homeless person (who wouldn’t want to risk money he can use to eat on a long shot at a billion). </a:t>
            </a:r>
          </a:p>
          <a:p>
            <a:pPr>
              <a:lnSpc>
                <a:spcPct val="80000"/>
              </a:lnSpc>
            </a:pPr>
            <a:r>
              <a:rPr lang="en-US" sz="1900" u="sng"/>
              <a:t>Diminishing marginal value</a:t>
            </a:r>
            <a:r>
              <a:rPr lang="en-US" sz="1900"/>
              <a:t>: as quantity of bets increase, the relative value of the bets tends to decrease. </a:t>
            </a:r>
          </a:p>
          <a:p>
            <a:pPr lvl="1">
              <a:lnSpc>
                <a:spcPct val="80000"/>
              </a:lnSpc>
            </a:pPr>
            <a:r>
              <a:rPr lang="en-US" sz="1700"/>
              <a:t>If you are really hungry, you are willing to buy a piece of pizza for $10 (if that is all that is available). It’s relative value is really high.  But after you eat it, and your hunger subsides somewhat, its relative value drops and you are less willing to pay so much. Buy enough pizza, and you won’t be willing to pay much at all. Buy too much (and eat it) and you won’t take it for free.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DFE3EEF-1A71-4E79-8858-37933FDF9D0D}" type="slidenum">
              <a:rPr lang="en-US"/>
              <a:pPr/>
              <a:t>46</a:t>
            </a:fld>
            <a:endParaRPr lang="en-US"/>
          </a:p>
        </p:txBody>
      </p:sp>
      <p:sp>
        <p:nvSpPr>
          <p:cNvPr id="94210"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94211" name="Rectangle 3"/>
          <p:cNvSpPr>
            <a:spLocks noGrp="1" noChangeArrowheads="1"/>
          </p:cNvSpPr>
          <p:nvPr>
            <p:ph type="body" idx="1"/>
          </p:nvPr>
        </p:nvSpPr>
        <p:spPr/>
        <p:txBody>
          <a:bodyPr/>
          <a:lstStyle/>
          <a:p>
            <a:r>
              <a:rPr lang="en-US"/>
              <a:t>Page </a:t>
            </a:r>
            <a:r>
              <a:rPr lang="en-US" smtClean="0"/>
              <a:t>326</a:t>
            </a:r>
            <a:r>
              <a:rPr lang="en-US"/>
              <a:t>, Exercise 11.12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B2BA81-FB0A-4E7F-BFB3-7577D89923D6}" type="slidenum">
              <a:rPr lang="en-US"/>
              <a:pPr/>
              <a:t>5</a:t>
            </a:fld>
            <a:endParaRPr lang="en-US" dirty="0"/>
          </a:p>
        </p:txBody>
      </p:sp>
      <p:sp>
        <p:nvSpPr>
          <p:cNvPr id="70658" name="Rectangle 2"/>
          <p:cNvSpPr>
            <a:spLocks noGrp="1" noChangeArrowheads="1"/>
          </p:cNvSpPr>
          <p:nvPr>
            <p:ph type="title"/>
          </p:nvPr>
        </p:nvSpPr>
        <p:spPr/>
        <p:txBody>
          <a:bodyPr/>
          <a:lstStyle/>
          <a:p>
            <a:r>
              <a:rPr lang="en-US" dirty="0">
                <a:solidFill>
                  <a:schemeClr val="bg2">
                    <a:lumMod val="20000"/>
                    <a:lumOff val="80000"/>
                  </a:schemeClr>
                </a:solidFill>
              </a:rPr>
              <a:t>Practice</a:t>
            </a:r>
          </a:p>
        </p:txBody>
      </p:sp>
      <p:sp>
        <p:nvSpPr>
          <p:cNvPr id="70659" name="Rectangle 3"/>
          <p:cNvSpPr>
            <a:spLocks noGrp="1" noChangeArrowheads="1"/>
          </p:cNvSpPr>
          <p:nvPr>
            <p:ph type="body" idx="1"/>
          </p:nvPr>
        </p:nvSpPr>
        <p:spPr/>
        <p:txBody>
          <a:bodyPr/>
          <a:lstStyle/>
          <a:p>
            <a:r>
              <a:rPr lang="en-US" dirty="0"/>
              <a:t>Page </a:t>
            </a:r>
            <a:r>
              <a:rPr lang="en-US" dirty="0" smtClean="0"/>
              <a:t>288</a:t>
            </a:r>
            <a:r>
              <a:rPr lang="en-US" dirty="0"/>
              <a:t>, Exercise 11.1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F445845-5290-4923-A529-0C9ABAA7F514}" type="slidenum">
              <a:rPr lang="en-US"/>
              <a:pPr/>
              <a:t>6</a:t>
            </a:fld>
            <a:endParaRPr lang="en-US"/>
          </a:p>
        </p:txBody>
      </p:sp>
      <p:sp>
        <p:nvSpPr>
          <p:cNvPr id="8194" name="Rectangle 2"/>
          <p:cNvSpPr>
            <a:spLocks noGrp="1" noChangeArrowheads="1"/>
          </p:cNvSpPr>
          <p:nvPr>
            <p:ph type="title"/>
          </p:nvPr>
        </p:nvSpPr>
        <p:spPr/>
        <p:txBody>
          <a:bodyPr/>
          <a:lstStyle/>
          <a:p>
            <a:r>
              <a:rPr lang="en-US" sz="3200" dirty="0">
                <a:solidFill>
                  <a:schemeClr val="bg2">
                    <a:lumMod val="20000"/>
                    <a:lumOff val="80000"/>
                  </a:schemeClr>
                </a:solidFill>
              </a:rPr>
              <a:t>Evaluating Inductive Generalizations</a:t>
            </a:r>
          </a:p>
        </p:txBody>
      </p:sp>
      <p:sp>
        <p:nvSpPr>
          <p:cNvPr id="8195" name="Rectangle 3"/>
          <p:cNvSpPr>
            <a:spLocks noGrp="1" noChangeArrowheads="1"/>
          </p:cNvSpPr>
          <p:nvPr>
            <p:ph type="body" idx="1"/>
          </p:nvPr>
        </p:nvSpPr>
        <p:spPr>
          <a:xfrm>
            <a:off x="1370013" y="1827213"/>
            <a:ext cx="7773987" cy="4954587"/>
          </a:xfrm>
        </p:spPr>
        <p:txBody>
          <a:bodyPr/>
          <a:lstStyle/>
          <a:p>
            <a:pPr>
              <a:lnSpc>
                <a:spcPct val="90000"/>
              </a:lnSpc>
              <a:buFont typeface="Wingdings" pitchFamily="2" charset="2"/>
              <a:buNone/>
            </a:pPr>
            <a:r>
              <a:rPr lang="en-US" sz="2500" dirty="0"/>
              <a:t>	Three questions to ask:</a:t>
            </a:r>
          </a:p>
          <a:p>
            <a:pPr>
              <a:lnSpc>
                <a:spcPct val="90000"/>
              </a:lnSpc>
            </a:pPr>
            <a:r>
              <a:rPr lang="en-US" sz="2500" dirty="0">
                <a:solidFill>
                  <a:schemeClr val="bg2">
                    <a:lumMod val="20000"/>
                    <a:lumOff val="80000"/>
                  </a:schemeClr>
                </a:solidFill>
              </a:rPr>
              <a:t>Are the premises true?  </a:t>
            </a:r>
            <a:r>
              <a:rPr lang="en-US" sz="2500" dirty="0"/>
              <a:t>Use the skills you learned in chapter 8 to determine whether you are justified in accepting the premises.</a:t>
            </a:r>
          </a:p>
          <a:p>
            <a:pPr>
              <a:lnSpc>
                <a:spcPct val="90000"/>
              </a:lnSpc>
            </a:pPr>
            <a:r>
              <a:rPr lang="en-US" sz="2500" dirty="0">
                <a:solidFill>
                  <a:schemeClr val="bg2">
                    <a:lumMod val="20000"/>
                    <a:lumOff val="80000"/>
                  </a:schemeClr>
                </a:solidFill>
              </a:rPr>
              <a:t>Is the sample large enough?  </a:t>
            </a:r>
            <a:r>
              <a:rPr lang="en-US" sz="2500" dirty="0"/>
              <a:t>In general, the larger the population you are generalizing about, the larger your “sample population” will need to be. </a:t>
            </a:r>
          </a:p>
          <a:p>
            <a:pPr>
              <a:lnSpc>
                <a:spcPct val="90000"/>
              </a:lnSpc>
            </a:pPr>
            <a:r>
              <a:rPr lang="en-US" sz="2500" dirty="0">
                <a:solidFill>
                  <a:schemeClr val="bg2">
                    <a:lumMod val="20000"/>
                    <a:lumOff val="80000"/>
                  </a:schemeClr>
                </a:solidFill>
              </a:rPr>
              <a:t>Is the sample representative?</a:t>
            </a:r>
            <a:r>
              <a:rPr lang="en-US" sz="2500" dirty="0"/>
              <a:t> Only if the sample shares all the relevant “percentages” with the population as a whole. </a:t>
            </a:r>
          </a:p>
          <a:p>
            <a:pPr lvl="1">
              <a:lnSpc>
                <a:spcPct val="90000"/>
              </a:lnSpc>
            </a:pPr>
            <a:r>
              <a:rPr lang="en-US" sz="2100" dirty="0"/>
              <a:t>Maybe Hank only fished with lures that were attractive to smaller fish.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t>l </a:t>
            </a:r>
            <a:endParaRPr lang="en-US" dirty="0"/>
          </a:p>
        </p:txBody>
      </p:sp>
      <p:sp>
        <p:nvSpPr>
          <p:cNvPr id="6" name="Slide Number Placeholder 5"/>
          <p:cNvSpPr>
            <a:spLocks noGrp="1"/>
          </p:cNvSpPr>
          <p:nvPr>
            <p:ph type="sldNum" sz="quarter" idx="12"/>
          </p:nvPr>
        </p:nvSpPr>
        <p:spPr/>
        <p:txBody>
          <a:bodyPr/>
          <a:lstStyle/>
          <a:p>
            <a:fld id="{A6C48A12-EC61-46E6-A936-F38637B8686D}" type="slidenum">
              <a:rPr lang="en-US"/>
              <a:pPr/>
              <a:t>7</a:t>
            </a:fld>
            <a:endParaRPr lang="en-US"/>
          </a:p>
        </p:txBody>
      </p:sp>
      <p:sp>
        <p:nvSpPr>
          <p:cNvPr id="71682" name="Rectangle 2"/>
          <p:cNvSpPr>
            <a:spLocks noGrp="1" noChangeArrowheads="1"/>
          </p:cNvSpPr>
          <p:nvPr>
            <p:ph type="title"/>
          </p:nvPr>
        </p:nvSpPr>
        <p:spPr/>
        <p:txBody>
          <a:bodyPr/>
          <a:lstStyle/>
          <a:p>
            <a:r>
              <a:rPr lang="en-US" dirty="0">
                <a:solidFill>
                  <a:schemeClr val="bg2">
                    <a:lumMod val="20000"/>
                    <a:lumOff val="80000"/>
                  </a:schemeClr>
                </a:solidFill>
              </a:rPr>
              <a:t>Are the premises true?</a:t>
            </a:r>
          </a:p>
        </p:txBody>
      </p:sp>
      <p:sp>
        <p:nvSpPr>
          <p:cNvPr id="71683" name="Rectangle 3"/>
          <p:cNvSpPr>
            <a:spLocks noGrp="1" noChangeArrowheads="1"/>
          </p:cNvSpPr>
          <p:nvPr>
            <p:ph type="body" idx="1"/>
          </p:nvPr>
        </p:nvSpPr>
        <p:spPr>
          <a:xfrm>
            <a:off x="1370013" y="1827213"/>
            <a:ext cx="7545387" cy="4114800"/>
          </a:xfrm>
        </p:spPr>
        <p:txBody>
          <a:bodyPr/>
          <a:lstStyle/>
          <a:p>
            <a:pPr>
              <a:lnSpc>
                <a:spcPct val="90000"/>
              </a:lnSpc>
            </a:pPr>
            <a:r>
              <a:rPr lang="en-US" dirty="0"/>
              <a:t>A </a:t>
            </a:r>
            <a:r>
              <a:rPr lang="en-US" i="1" dirty="0"/>
              <a:t>deductive argument</a:t>
            </a:r>
            <a:r>
              <a:rPr lang="en-US" dirty="0"/>
              <a:t> that is valid and has all true premises leading to a true conclusion is called a sound argument</a:t>
            </a:r>
          </a:p>
          <a:p>
            <a:pPr>
              <a:lnSpc>
                <a:spcPct val="90000"/>
              </a:lnSpc>
            </a:pPr>
            <a:r>
              <a:rPr lang="en-US" dirty="0"/>
              <a:t>A </a:t>
            </a:r>
            <a:r>
              <a:rPr lang="en-US" i="1" dirty="0"/>
              <a:t>deductive argument</a:t>
            </a:r>
            <a:r>
              <a:rPr lang="en-US" dirty="0"/>
              <a:t> can have good – that is, valid – argumentation and still be unsound if the premises are not all true. </a:t>
            </a:r>
          </a:p>
          <a:p>
            <a:pPr>
              <a:lnSpc>
                <a:spcPct val="90000"/>
              </a:lnSpc>
            </a:pPr>
            <a:r>
              <a:rPr lang="en-US" dirty="0"/>
              <a:t>So, likewise an </a:t>
            </a:r>
            <a:r>
              <a:rPr lang="en-US" i="1" dirty="0"/>
              <a:t>inductive argument</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6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6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460616-15E0-4249-91C5-CC81E8560320}" type="slidenum">
              <a:rPr lang="en-US"/>
              <a:pPr/>
              <a:t>8</a:t>
            </a:fld>
            <a:endParaRPr lang="en-US"/>
          </a:p>
        </p:txBody>
      </p:sp>
      <p:sp>
        <p:nvSpPr>
          <p:cNvPr id="72706" name="Rectangle 2"/>
          <p:cNvSpPr>
            <a:spLocks noGrp="1" noChangeArrowheads="1"/>
          </p:cNvSpPr>
          <p:nvPr>
            <p:ph type="title"/>
          </p:nvPr>
        </p:nvSpPr>
        <p:spPr>
          <a:xfrm>
            <a:off x="1370013" y="301625"/>
            <a:ext cx="7313612" cy="841375"/>
          </a:xfrm>
        </p:spPr>
        <p:txBody>
          <a:bodyPr/>
          <a:lstStyle/>
          <a:p>
            <a:r>
              <a:rPr lang="en-US" dirty="0">
                <a:solidFill>
                  <a:schemeClr val="bg2">
                    <a:lumMod val="20000"/>
                    <a:lumOff val="80000"/>
                  </a:schemeClr>
                </a:solidFill>
              </a:rPr>
              <a:t>Are the premises true?</a:t>
            </a:r>
          </a:p>
        </p:txBody>
      </p:sp>
      <p:sp>
        <p:nvSpPr>
          <p:cNvPr id="72707" name="Rectangle 3"/>
          <p:cNvSpPr>
            <a:spLocks noGrp="1" noChangeArrowheads="1"/>
          </p:cNvSpPr>
          <p:nvPr>
            <p:ph type="body" idx="1"/>
          </p:nvPr>
        </p:nvSpPr>
        <p:spPr>
          <a:xfrm>
            <a:off x="1370013" y="1827213"/>
            <a:ext cx="7545387" cy="4114800"/>
          </a:xfrm>
        </p:spPr>
        <p:txBody>
          <a:bodyPr/>
          <a:lstStyle/>
          <a:p>
            <a:r>
              <a:rPr lang="en-US"/>
              <a:t>Premises of an </a:t>
            </a:r>
            <a:r>
              <a:rPr lang="en-US" i="1"/>
              <a:t>inductive generalization</a:t>
            </a:r>
            <a:r>
              <a:rPr lang="en-US"/>
              <a:t> can provide strong support for its conclusion</a:t>
            </a:r>
          </a:p>
          <a:p>
            <a:r>
              <a:rPr lang="en-US"/>
              <a:t>But if the premises are not all true, it is not a </a:t>
            </a:r>
            <a:r>
              <a:rPr lang="en-US" i="1"/>
              <a:t>cogent inductive argument</a:t>
            </a:r>
            <a:r>
              <a:rPr lang="en-US"/>
              <a:t>.</a:t>
            </a:r>
          </a:p>
          <a:p>
            <a:r>
              <a:rPr lang="en-US"/>
              <a:t>A </a:t>
            </a:r>
            <a:r>
              <a:rPr lang="en-US" i="1"/>
              <a:t>cogent argument</a:t>
            </a:r>
            <a:r>
              <a:rPr lang="en-US"/>
              <a:t> has </a:t>
            </a:r>
            <a:r>
              <a:rPr lang="en-US" i="1"/>
              <a:t>all true premises</a:t>
            </a:r>
            <a:r>
              <a:rPr lang="en-US"/>
              <a:t> and </a:t>
            </a:r>
            <a:r>
              <a:rPr lang="en-US" i="1"/>
              <a:t>supplies strong support</a:t>
            </a:r>
            <a:r>
              <a:rPr lang="en-US"/>
              <a:t> for its conclusions.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34D572E-A843-4550-9C48-F74BD760539F}" type="slidenum">
              <a:rPr lang="en-US"/>
              <a:pPr/>
              <a:t>9</a:t>
            </a:fld>
            <a:endParaRPr lang="en-US"/>
          </a:p>
        </p:txBody>
      </p:sp>
      <p:sp>
        <p:nvSpPr>
          <p:cNvPr id="73730" name="Rectangle 2"/>
          <p:cNvSpPr>
            <a:spLocks noGrp="1" noChangeArrowheads="1"/>
          </p:cNvSpPr>
          <p:nvPr>
            <p:ph type="title"/>
          </p:nvPr>
        </p:nvSpPr>
        <p:spPr/>
        <p:txBody>
          <a:bodyPr/>
          <a:lstStyle/>
          <a:p>
            <a:r>
              <a:rPr lang="en-US" dirty="0">
                <a:solidFill>
                  <a:schemeClr val="bg2">
                    <a:lumMod val="20000"/>
                    <a:lumOff val="80000"/>
                  </a:schemeClr>
                </a:solidFill>
              </a:rPr>
              <a:t>Are the premises true?</a:t>
            </a:r>
          </a:p>
        </p:txBody>
      </p:sp>
      <p:sp>
        <p:nvSpPr>
          <p:cNvPr id="73731" name="Rectangle 3"/>
          <p:cNvSpPr>
            <a:spLocks noGrp="1" noChangeArrowheads="1"/>
          </p:cNvSpPr>
          <p:nvPr>
            <p:ph type="body" idx="1"/>
          </p:nvPr>
        </p:nvSpPr>
        <p:spPr>
          <a:xfrm>
            <a:off x="1370013" y="1827213"/>
            <a:ext cx="7621587" cy="4114800"/>
          </a:xfrm>
        </p:spPr>
        <p:txBody>
          <a:bodyPr/>
          <a:lstStyle/>
          <a:p>
            <a:r>
              <a:rPr lang="en-US" dirty="0"/>
              <a:t>One or more false premises makes an inductive argument </a:t>
            </a:r>
            <a:r>
              <a:rPr lang="en-US" dirty="0" err="1"/>
              <a:t>uncogent</a:t>
            </a:r>
            <a:r>
              <a:rPr lang="en-US" dirty="0"/>
              <a:t>, even if its argumentation, its support for the conclusion, is strong.</a:t>
            </a:r>
          </a:p>
          <a:p>
            <a:pPr lvl="1"/>
            <a:r>
              <a:rPr lang="en-US" dirty="0">
                <a:solidFill>
                  <a:srgbClr val="FFC000"/>
                </a:solidFill>
              </a:rPr>
              <a:t>Most </a:t>
            </a:r>
            <a:r>
              <a:rPr lang="en-US" dirty="0" smtClean="0">
                <a:solidFill>
                  <a:srgbClr val="FFC000"/>
                </a:solidFill>
              </a:rPr>
              <a:t>CEOs </a:t>
            </a:r>
            <a:r>
              <a:rPr lang="en-US" dirty="0">
                <a:solidFill>
                  <a:srgbClr val="FFC000"/>
                </a:solidFill>
              </a:rPr>
              <a:t>of Fortune 500 companies are women. </a:t>
            </a:r>
          </a:p>
          <a:p>
            <a:pPr lvl="1"/>
            <a:r>
              <a:rPr lang="en-US" dirty="0">
                <a:solidFill>
                  <a:srgbClr val="FFC000"/>
                </a:solidFill>
              </a:rPr>
              <a:t>So, the CEOs of most big businesses are probably women.</a:t>
            </a:r>
          </a:p>
          <a:p>
            <a:pPr lvl="1"/>
            <a:r>
              <a:rPr lang="en-US" dirty="0"/>
              <a:t>Weak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uiExpand="1" build="p"/>
    </p:bld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598</TotalTime>
  <Words>3444</Words>
  <Application>Microsoft Office PowerPoint</Application>
  <PresentationFormat>On-screen Show (4:3)</PresentationFormat>
  <Paragraphs>366</Paragraphs>
  <Slides>46</Slides>
  <Notes>45</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Eclipse</vt:lpstr>
      <vt:lpstr>Critical Thinking</vt:lpstr>
      <vt:lpstr>Introduction</vt:lpstr>
      <vt:lpstr>Inductive Generalizations</vt:lpstr>
      <vt:lpstr>Making Inductive Generalizations stronger by making conclusions weaker.</vt:lpstr>
      <vt:lpstr>Practice</vt:lpstr>
      <vt:lpstr>Evaluating Inductive Generalizations</vt:lpstr>
      <vt:lpstr>Are the premises true?</vt:lpstr>
      <vt:lpstr>Are the premises true?</vt:lpstr>
      <vt:lpstr>Are the premises true?</vt:lpstr>
      <vt:lpstr>Is the sample large enough?</vt:lpstr>
      <vt:lpstr>Is the sample large enough?</vt:lpstr>
      <vt:lpstr>Is the sample representative?</vt:lpstr>
      <vt:lpstr>Practice</vt:lpstr>
      <vt:lpstr>Opinion Polls and Inductive Generalizations</vt:lpstr>
      <vt:lpstr>Opinion Polls and Inductive Generalizations</vt:lpstr>
      <vt:lpstr>Terminology Recap</vt:lpstr>
      <vt:lpstr>Practice</vt:lpstr>
      <vt:lpstr>Statistical Arguments</vt:lpstr>
      <vt:lpstr>Reference Class</vt:lpstr>
      <vt:lpstr>Reference Class</vt:lpstr>
      <vt:lpstr>Practice</vt:lpstr>
      <vt:lpstr>Argument by Analogy</vt:lpstr>
      <vt:lpstr>Evaluating Arguments from Analogy</vt:lpstr>
      <vt:lpstr>Evaluating Arguments from Analogy</vt:lpstr>
      <vt:lpstr>Evaluating Arguments from Analogy</vt:lpstr>
      <vt:lpstr>Evaluating Arguments from Analogy</vt:lpstr>
      <vt:lpstr>Evaluating Arguments from Analogy</vt:lpstr>
      <vt:lpstr>Evaluating Arguments from Analogy</vt:lpstr>
      <vt:lpstr>Arguing by Analogy</vt:lpstr>
      <vt:lpstr>Practice</vt:lpstr>
      <vt:lpstr>I So far in this Chapter, we have looked at Inductive Reasoning and …</vt:lpstr>
      <vt:lpstr>Induction and Causal Arguments</vt:lpstr>
      <vt:lpstr>Two kinds of causal arguments</vt:lpstr>
      <vt:lpstr>Two kinds of causal arguments</vt:lpstr>
      <vt:lpstr>The dangers of correlation</vt:lpstr>
      <vt:lpstr>Positive, negative &amp; neutral correlation</vt:lpstr>
      <vt:lpstr>Correlation and Cause</vt:lpstr>
      <vt:lpstr>Practice</vt:lpstr>
      <vt:lpstr>Probability</vt:lpstr>
      <vt:lpstr>Some Clues:</vt:lpstr>
      <vt:lpstr>Practice</vt:lpstr>
      <vt:lpstr>More on a priori probability</vt:lpstr>
      <vt:lpstr>Gambler’s fallacy:</vt:lpstr>
      <vt:lpstr>Bet values</vt:lpstr>
      <vt:lpstr>Relative Value</vt:lpstr>
      <vt:lpstr>Practice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dc:creator>
  <cp:lastModifiedBy>Thom</cp:lastModifiedBy>
  <cp:revision>29</cp:revision>
  <cp:lastPrinted>1601-01-01T00:00:00Z</cp:lastPrinted>
  <dcterms:created xsi:type="dcterms:W3CDTF">1601-01-01T00:00:00Z</dcterms:created>
  <dcterms:modified xsi:type="dcterms:W3CDTF">2013-04-24T15:30:11Z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