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740" r:id="rId3"/>
  </p:sldMasterIdLst>
  <p:handoutMasterIdLst>
    <p:handoutMasterId r:id="rId33"/>
  </p:handoutMasterIdLst>
  <p:sldIdLst>
    <p:sldId id="256" r:id="rId4"/>
    <p:sldId id="275" r:id="rId5"/>
    <p:sldId id="257" r:id="rId6"/>
    <p:sldId id="258" r:id="rId7"/>
    <p:sldId id="259" r:id="rId8"/>
    <p:sldId id="260" r:id="rId9"/>
    <p:sldId id="277" r:id="rId10"/>
    <p:sldId id="288" r:id="rId11"/>
    <p:sldId id="280" r:id="rId12"/>
    <p:sldId id="279" r:id="rId13"/>
    <p:sldId id="289" r:id="rId14"/>
    <p:sldId id="272" r:id="rId15"/>
    <p:sldId id="276" r:id="rId16"/>
    <p:sldId id="286" r:id="rId17"/>
    <p:sldId id="290" r:id="rId18"/>
    <p:sldId id="287" r:id="rId19"/>
    <p:sldId id="261" r:id="rId20"/>
    <p:sldId id="281" r:id="rId21"/>
    <p:sldId id="282" r:id="rId22"/>
    <p:sldId id="262" r:id="rId23"/>
    <p:sldId id="266" r:id="rId24"/>
    <p:sldId id="265" r:id="rId25"/>
    <p:sldId id="274" r:id="rId26"/>
    <p:sldId id="267" r:id="rId27"/>
    <p:sldId id="269" r:id="rId28"/>
    <p:sldId id="268" r:id="rId29"/>
    <p:sldId id="270" r:id="rId30"/>
    <p:sldId id="278" r:id="rId31"/>
    <p:sldId id="271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3AE7B"/>
    <a:srgbClr val="003399"/>
    <a:srgbClr val="FF0000"/>
    <a:srgbClr val="FAF40C"/>
    <a:srgbClr val="FFFF00"/>
    <a:srgbClr val="00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5758D0-B84C-48F0-88F0-2944F83A147B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68A9A3-3545-4305-BA08-7DA092BF1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2011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8CB7-D71B-4866-82E7-A8EE7ED0A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7CB0-E3F2-45B7-8D25-EB991148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2515-ECE3-4E2A-BBDC-2E9E83CA7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476A-BBB0-4BBB-8F65-782AF3B69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05BA-AEDC-4C1A-955E-82380C636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F27C1-D9B7-4A84-84ED-546A763E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7ED5-3600-4014-B782-0BCFAF5E5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4AFEF-3C7B-4C45-9CCF-30C714C9E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B3FC-7BED-437F-A00D-58A3AD2C5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A998-C3EA-4F51-A798-AE9574DF9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6D0E-9652-4E88-92FA-1A7B36E1F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C3A8-F8D3-403F-A786-B4983C541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7AA8-CF81-4DF4-88CA-F5FECAAE6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2011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BAD4-EA06-4ACD-8910-B26AD9FCE4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739EA-48D8-42DC-B621-4B2D2EBE1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A5D6-3D61-4D13-9774-E63DA4C771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8B44-F1D9-48A1-A327-0E01E25ACB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9DF7-3734-40BA-A187-947F9CF62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011B6-94D9-453C-AA61-607F88AE8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B66D-FAEC-4E31-8B7A-48991F3699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66C4-CB06-45D8-8057-B30EC3BF5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21D9-A7C1-4C4C-92A1-1716F240F7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BC8F-97C6-4789-915B-4B4CABEFB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EF64-D0A6-4C98-9704-D8D662A6C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9B94-61FA-4A70-B905-6AED5CFC4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EE9C-0149-440A-9113-7A8AA226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EE2C5-68A2-464C-8966-5D1383B8C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E152-20CC-4CB6-8E30-DDD4EE377F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2010 R. P. Vitale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3284-39D6-44B3-9FAE-D2D86A048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6200" y="6504801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© </a:t>
            </a:r>
            <a:r>
              <a:rPr lang="en-US" sz="1000" dirty="0" smtClean="0">
                <a:solidFill>
                  <a:schemeClr val="accent2"/>
                </a:solidFill>
              </a:rPr>
              <a:t>2014 </a:t>
            </a:r>
            <a:r>
              <a:rPr lang="en-US" sz="1000" dirty="0" smtClean="0">
                <a:solidFill>
                  <a:schemeClr val="accent2"/>
                </a:solidFill>
              </a:rPr>
              <a:t>R.P. Vitale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6D8A-AAF7-4F51-99FC-0F4CE1741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504801"/>
            <a:ext cx="142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2012 R.P. Vitale</a:t>
            </a:r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C3AE7B">
                <a:alpha val="10000"/>
              </a:srgbClr>
            </a:gs>
            <a:gs pos="100000">
              <a:srgbClr val="E6D78A">
                <a:alpha val="15000"/>
              </a:srgbClr>
            </a:gs>
            <a:gs pos="16000">
              <a:srgbClr val="C7AC4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81750"/>
            <a:ext cx="266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© 2008, 2009 R. P. Vitale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CD2DC6-258D-4857-A04D-C2142C3B7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8" descr="COBWebLogo"/>
          <p:cNvPicPr>
            <a:picLocks noChangeAspect="1" noChangeArrowheads="1"/>
          </p:cNvPicPr>
          <p:nvPr userDrawn="1"/>
        </p:nvPicPr>
        <p:blipFill>
          <a:blip r:embed="rId34" cstate="print"/>
          <a:stretch>
            <a:fillRect/>
          </a:stretch>
        </p:blipFill>
        <p:spPr bwMode="auto">
          <a:xfrm>
            <a:off x="0" y="-1"/>
            <a:ext cx="914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5" r:id="rId3"/>
    <p:sldLayoutId id="2147483696" r:id="rId4"/>
    <p:sldLayoutId id="2147483697" r:id="rId5"/>
    <p:sldLayoutId id="2147483704" r:id="rId6"/>
    <p:sldLayoutId id="2147483725" r:id="rId7"/>
    <p:sldLayoutId id="2147483724" r:id="rId8"/>
    <p:sldLayoutId id="2147483726" r:id="rId9"/>
    <p:sldLayoutId id="2147483723" r:id="rId10"/>
    <p:sldLayoutId id="2147483722" r:id="rId11"/>
    <p:sldLayoutId id="2147483710" r:id="rId12"/>
    <p:sldLayoutId id="2147483705" r:id="rId13"/>
    <p:sldLayoutId id="2147483711" r:id="rId14"/>
    <p:sldLayoutId id="2147483699" r:id="rId15"/>
    <p:sldLayoutId id="2147483712" r:id="rId16"/>
    <p:sldLayoutId id="2147483706" r:id="rId17"/>
    <p:sldLayoutId id="2147483713" r:id="rId18"/>
    <p:sldLayoutId id="2147483714" r:id="rId19"/>
    <p:sldLayoutId id="2147483715" r:id="rId20"/>
    <p:sldLayoutId id="2147483716" r:id="rId21"/>
    <p:sldLayoutId id="2147483700" r:id="rId22"/>
    <p:sldLayoutId id="2147483719" r:id="rId23"/>
    <p:sldLayoutId id="2147483717" r:id="rId24"/>
    <p:sldLayoutId id="2147483707" r:id="rId25"/>
    <p:sldLayoutId id="2147483720" r:id="rId26"/>
    <p:sldLayoutId id="2147483701" r:id="rId27"/>
    <p:sldLayoutId id="2147483708" r:id="rId28"/>
    <p:sldLayoutId id="2147483709" r:id="rId29"/>
    <p:sldLayoutId id="2147483702" r:id="rId30"/>
    <p:sldLayoutId id="2147483721" r:id="rId31"/>
    <p:sldLayoutId id="2147483718" r:id="rId3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A1FF"/>
            </a:gs>
            <a:gs pos="100000">
              <a:srgbClr val="E5F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1233488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8" descr="SHP_Stairstep_Logo"/>
          <p:cNvPicPr>
            <a:picLocks noChangeAspect="1" noChangeArrowheads="1"/>
          </p:cNvPicPr>
          <p:nvPr userDrawn="1"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>
            <a:off x="38100" y="38100"/>
            <a:ext cx="1143000" cy="1295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29" name="Picture 9" descr="logo_vert_webglobal"/>
          <p:cNvPicPr preferRelativeResize="0"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400" y="6202363"/>
            <a:ext cx="1143000" cy="6302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1262063" y="0"/>
            <a:ext cx="0" cy="6858000"/>
          </a:xfrm>
          <a:prstGeom prst="line">
            <a:avLst/>
          </a:prstGeom>
          <a:noFill/>
          <a:ln w="476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rgbClr val="CCEC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81750"/>
            <a:ext cx="266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2008, 2009 R. P. Vitale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67DE3A-AFA8-4524-843C-DC13C751B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8" descr="COBWeb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cob.sjsu.edu\bt\UserProfiles\vitale_r\My%20Documents\My%20Videos\Don%20McMillan-%20Life%20After%20Death%20by%20PowerPoint%20-%20YouTube.mp4" TargetMode="External"/><Relationship Id="rId4" Type="http://schemas.openxmlformats.org/officeDocument/2006/relationships/hyperlink" Target="http://www.youtube.com/watch?v=lpvgfmEU2Ck&amp;sns=emrr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38300" y="2727325"/>
            <a:ext cx="5867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  <a:latin typeface="Tahoma" pitchFamily="34" charset="0"/>
              </a:rPr>
              <a:t>Making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209800" y="15240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99"/>
                </a:solidFill>
                <a:uFill>
                  <a:solidFill>
                    <a:srgbClr val="FAF40C"/>
                  </a:solidFill>
                </a:uFill>
                <a:latin typeface="Tahoma" pitchFamily="34" charset="0"/>
              </a:rPr>
              <a:t>Making Presentations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438400" y="2971800"/>
            <a:ext cx="51054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AF40C"/>
              </a:buClr>
              <a:buFontTx/>
              <a:buChar char="•"/>
            </a:pPr>
            <a:r>
              <a:rPr lang="en-US" sz="2800" b="1">
                <a:solidFill>
                  <a:srgbClr val="000099"/>
                </a:solidFill>
                <a:latin typeface="Tahoma" pitchFamily="34" charset="0"/>
              </a:rPr>
              <a:t>Preparing a Presentation</a:t>
            </a:r>
          </a:p>
          <a:p>
            <a:pPr>
              <a:spcBef>
                <a:spcPct val="50000"/>
              </a:spcBef>
              <a:buClr>
                <a:srgbClr val="FAF40C"/>
              </a:buClr>
              <a:buFontTx/>
              <a:buChar char="•"/>
            </a:pPr>
            <a:r>
              <a:rPr lang="en-US" sz="2800" b="1">
                <a:solidFill>
                  <a:srgbClr val="000099"/>
                </a:solidFill>
                <a:latin typeface="Tahoma" pitchFamily="34" charset="0"/>
              </a:rPr>
              <a:t>Preparing Yourself</a:t>
            </a:r>
          </a:p>
          <a:p>
            <a:pPr>
              <a:spcBef>
                <a:spcPct val="50000"/>
              </a:spcBef>
              <a:buClr>
                <a:srgbClr val="FAF40C"/>
              </a:buClr>
              <a:buFontTx/>
              <a:buChar char="•"/>
            </a:pPr>
            <a:r>
              <a:rPr lang="en-US" sz="2800" b="1">
                <a:solidFill>
                  <a:srgbClr val="000099"/>
                </a:solidFill>
                <a:latin typeface="Tahoma" pitchFamily="34" charset="0"/>
              </a:rPr>
              <a:t>Delivering a 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854166"/>
            <a:ext cx="7391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39725">
              <a:spcBef>
                <a:spcPts val="300"/>
              </a:spcBef>
              <a:buClr>
                <a:srgbClr val="C3AE7B"/>
              </a:buClr>
              <a:buSzPct val="137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Tell a Story</a:t>
            </a:r>
          </a:p>
          <a:p>
            <a:pPr marL="457200" indent="-339725">
              <a:spcBef>
                <a:spcPts val="300"/>
              </a:spcBef>
              <a:buClr>
                <a:srgbClr val="C3AE7B"/>
              </a:buClr>
              <a:buSzPct val="137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just </a:t>
            </a: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information!</a:t>
            </a:r>
            <a:endParaRPr lang="en-US" sz="32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indent="-339725">
              <a:spcBef>
                <a:spcPts val="300"/>
              </a:spcBef>
              <a:buClr>
                <a:srgbClr val="C3AE7B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people relate to</a:t>
            </a:r>
          </a:p>
          <a:p>
            <a:pPr marL="914400" lvl="1" indent="-339725">
              <a:spcBef>
                <a:spcPts val="300"/>
              </a:spcBef>
              <a:buClr>
                <a:srgbClr val="C3AE7B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what is easy</a:t>
            </a:r>
          </a:p>
          <a:p>
            <a:pPr marL="914400" lvl="1" indent="-339725">
              <a:spcBef>
                <a:spcPts val="300"/>
              </a:spcBef>
              <a:buClr>
                <a:srgbClr val="C3AE7B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Tell </a:t>
            </a: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story about </a:t>
            </a:r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data</a:t>
            </a:r>
            <a:endParaRPr lang="en-US" sz="32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Organize your Talk</a:t>
            </a:r>
            <a:endParaRPr lang="en-US" sz="36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38200" y="2819400"/>
            <a:ext cx="75438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>
              <a:spcBef>
                <a:spcPct val="50000"/>
              </a:spcBef>
              <a:buClr>
                <a:srgbClr val="B09550"/>
              </a:buClr>
              <a:buFontTx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Avoid 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Focus on Unnecessary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details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  <a:p>
            <a:pPr marL="287338" indent="-287338">
              <a:spcBef>
                <a:spcPct val="50000"/>
              </a:spcBef>
              <a:buClr>
                <a:srgbClr val="B09550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Minimize number of lines &amp; bullets</a:t>
            </a:r>
          </a:p>
          <a:p>
            <a:pPr marL="287338" indent="-287338">
              <a:spcBef>
                <a:spcPct val="50000"/>
              </a:spcBef>
              <a:buClr>
                <a:srgbClr val="B09550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Don’t lose audience in your visual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aids – avoid unnecessary visual distractions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Clr>
                <a:srgbClr val="FAF40C"/>
              </a:buClr>
              <a:buFontTx/>
              <a:buChar char="•"/>
            </a:pP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44469"/>
            <a:ext cx="7176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ahoma" pitchFamily="34" charset="0"/>
              </a:rPr>
              <a:t>Communicate, Don’t Inundate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1981200"/>
            <a:ext cx="35814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AF40C"/>
              </a:buClr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Style?</a:t>
            </a:r>
          </a:p>
          <a:p>
            <a:pPr marL="287338" indent="-287338"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Note Cards?</a:t>
            </a:r>
          </a:p>
          <a:p>
            <a:pPr marL="287338" indent="-287338"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Memorized?</a:t>
            </a:r>
          </a:p>
          <a:p>
            <a:pPr marL="287338" indent="-287338"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Written/Read?</a:t>
            </a:r>
          </a:p>
          <a:p>
            <a:pPr marL="287338" indent="-287338"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Podium?</a:t>
            </a:r>
          </a:p>
          <a:p>
            <a:pPr>
              <a:spcBef>
                <a:spcPct val="50000"/>
              </a:spcBef>
              <a:buClr>
                <a:srgbClr val="FAF40C"/>
              </a:buClr>
            </a:pP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81200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Visual Rhetoric</a:t>
            </a:r>
            <a:endParaRPr lang="en-US" sz="3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564" y="2590800"/>
            <a:ext cx="66915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4813" indent="-404813">
              <a:buClr>
                <a:srgbClr val="C3AE7B"/>
              </a:buClr>
              <a:buSzPct val="131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 of communication process</a:t>
            </a:r>
          </a:p>
          <a:p>
            <a:pPr marL="404813" indent="-404813">
              <a:buClr>
                <a:srgbClr val="C3AE7B"/>
              </a:buClr>
              <a:buSzPct val="131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Impressions – interpret the world</a:t>
            </a:r>
          </a:p>
          <a:p>
            <a:pPr marL="404813" indent="-404813">
              <a:buClr>
                <a:srgbClr val="C3AE7B"/>
              </a:buClr>
              <a:buSzPct val="131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Persuaded by</a:t>
            </a:r>
          </a:p>
          <a:p>
            <a:pPr marL="796925" lvl="1" indent="-339725">
              <a:buClr>
                <a:srgbClr val="C3AE7B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Color</a:t>
            </a:r>
          </a:p>
          <a:p>
            <a:pPr marL="796925" lvl="1" indent="-339725">
              <a:buClr>
                <a:srgbClr val="C3AE7B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</a:t>
            </a:r>
          </a:p>
          <a:p>
            <a:pPr marL="796925" lvl="1" indent="-339725">
              <a:buClr>
                <a:srgbClr val="C3AE7B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Fonts </a:t>
            </a:r>
          </a:p>
          <a:p>
            <a:pPr marL="796925" lvl="1" indent="-339725">
              <a:buClr>
                <a:srgbClr val="C3AE7B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Clothing</a:t>
            </a:r>
          </a:p>
          <a:p>
            <a:pPr marL="796925" lvl="1" indent="-339725">
              <a:buClr>
                <a:srgbClr val="C3AE7B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Sincerity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76400"/>
            <a:ext cx="1806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Context</a:t>
            </a:r>
            <a:endParaRPr lang="en-US" sz="3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041" y="2362200"/>
            <a:ext cx="75551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Determined by content</a:t>
            </a:r>
          </a:p>
          <a:p>
            <a:pPr>
              <a:buClr>
                <a:srgbClr val="C3AE7B"/>
              </a:buClr>
              <a:buSzPct val="130000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Audience judgments and beliefs</a:t>
            </a:r>
          </a:p>
          <a:p>
            <a:pPr marL="287338" indent="-287338"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presentation makes a choice </a:t>
            </a:r>
          </a:p>
          <a:p>
            <a:pPr>
              <a:buClr>
                <a:srgbClr val="C3AE7B"/>
              </a:buClr>
              <a:buSzPct val="130000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 size, Spacing</a:t>
            </a:r>
          </a:p>
          <a:p>
            <a:pPr>
              <a:buClr>
                <a:srgbClr val="C3AE7B"/>
              </a:buClr>
              <a:buSzPct val="130000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Headings, Colors</a:t>
            </a:r>
          </a:p>
          <a:p>
            <a:pPr marL="287338" indent="-287338"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use defaults you communicate</a:t>
            </a:r>
          </a:p>
          <a:p>
            <a:pPr>
              <a:buClr>
                <a:srgbClr val="C3AE7B"/>
              </a:buClr>
              <a:buSzPct val="130000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don’t know design</a:t>
            </a:r>
          </a:p>
          <a:p>
            <a:pPr>
              <a:buClr>
                <a:srgbClr val="C3AE7B"/>
              </a:buClr>
              <a:buSzPct val="130000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Little creativity, effort, interest</a:t>
            </a:r>
          </a:p>
          <a:p>
            <a:pPr>
              <a:buClr>
                <a:srgbClr val="C3AE7B"/>
              </a:buClr>
              <a:buSzPct val="130000"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438400"/>
            <a:ext cx="7010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designs introduce you</a:t>
            </a:r>
          </a:p>
          <a:p>
            <a:pPr marL="509588" indent="-276225">
              <a:spcBef>
                <a:spcPts val="300"/>
              </a:spcBef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follow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professional design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standards</a:t>
            </a:r>
          </a:p>
          <a:p>
            <a:pPr marL="509588" indent="-276225">
              <a:spcBef>
                <a:spcPts val="300"/>
              </a:spcBef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visual appeal</a:t>
            </a:r>
          </a:p>
          <a:p>
            <a:pPr marL="509588" indent="-276225">
              <a:spcBef>
                <a:spcPts val="300"/>
              </a:spcBef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proper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grammar and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punctuation</a:t>
            </a:r>
          </a:p>
          <a:p>
            <a:pPr marL="509588" indent="-276225">
              <a:spcBef>
                <a:spcPts val="300"/>
              </a:spcBef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designs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language that match the audience and culture.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22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Credibility</a:t>
            </a:r>
            <a:endParaRPr lang="en-US" sz="3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752600" y="1718102"/>
            <a:ext cx="5638800" cy="415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/>
              <a:t>Do not attempt to show great detail (such as a spreadsheet). Your audience will not be able to read it and they most likely aren’t interested in that level of detail.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08125" y="2779713"/>
            <a:ext cx="702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79629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Numbers should be rounded: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Sales of $4,756,182.59 should be shown as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Sales: &gt; $4.7 million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or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Sales: ~ $4.8 million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76400" y="1905000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uFill>
                  <a:solidFill>
                    <a:srgbClr val="FFC000"/>
                  </a:solidFill>
                </a:uFill>
                <a:latin typeface="Tahoma" pitchFamily="34" charset="0"/>
              </a:rPr>
              <a:t>Audience Language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95600" y="2787650"/>
            <a:ext cx="3505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400" b="1" dirty="0" smtClean="0">
                <a:solidFill>
                  <a:srgbClr val="003399"/>
                </a:solidFill>
                <a:latin typeface="Tahoma" pitchFamily="34" charset="0"/>
              </a:rPr>
              <a:t>ABS</a:t>
            </a:r>
          </a:p>
          <a:p>
            <a:pPr marL="339725" indent="-339725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400" b="1" dirty="0" smtClean="0">
                <a:solidFill>
                  <a:srgbClr val="003399"/>
                </a:solidFill>
                <a:latin typeface="Tahoma" pitchFamily="34" charset="0"/>
              </a:rPr>
              <a:t>10K</a:t>
            </a:r>
            <a:endParaRPr lang="en-US" sz="2400" b="1" dirty="0">
              <a:solidFill>
                <a:srgbClr val="003399"/>
              </a:solidFill>
              <a:latin typeface="Tahoma" pitchFamily="34" charset="0"/>
            </a:endParaRPr>
          </a:p>
          <a:p>
            <a:pPr marL="339725" indent="-339725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400" b="1" dirty="0" err="1">
                <a:solidFill>
                  <a:srgbClr val="003399"/>
                </a:solidFill>
                <a:latin typeface="Tahoma" pitchFamily="34" charset="0"/>
              </a:rPr>
              <a:t>Proforma</a:t>
            </a:r>
            <a:endParaRPr lang="en-US" sz="2400" b="1" dirty="0">
              <a:solidFill>
                <a:srgbClr val="003399"/>
              </a:solidFill>
              <a:latin typeface="Tahoma" pitchFamily="34" charset="0"/>
            </a:endParaRPr>
          </a:p>
          <a:p>
            <a:pPr marL="339725" indent="-339725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400" b="1" dirty="0" err="1" smtClean="0">
                <a:solidFill>
                  <a:srgbClr val="003399"/>
                </a:solidFill>
                <a:latin typeface="Tahoma" pitchFamily="34" charset="0"/>
              </a:rPr>
              <a:t>Backlite</a:t>
            </a:r>
            <a:endParaRPr lang="en-US" sz="2400" b="1" dirty="0" smtClean="0">
              <a:solidFill>
                <a:srgbClr val="003399"/>
              </a:solidFill>
              <a:latin typeface="Tahoma" pitchFamily="34" charset="0"/>
            </a:endParaRPr>
          </a:p>
          <a:p>
            <a:pPr marL="339725" indent="-339725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400" b="1" dirty="0" smtClean="0">
                <a:solidFill>
                  <a:srgbClr val="003399"/>
                </a:solidFill>
                <a:latin typeface="Tahoma" pitchFamily="34" charset="0"/>
              </a:rPr>
              <a:t>Points</a:t>
            </a:r>
            <a:endParaRPr lang="en-US" sz="2400" b="1" dirty="0">
              <a:solidFill>
                <a:srgbClr val="003399"/>
              </a:solidFill>
              <a:latin typeface="Tahoma" pitchFamily="34" charset="0"/>
            </a:endParaRPr>
          </a:p>
          <a:p>
            <a:pPr marL="339725" indent="-339725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400" b="1" dirty="0">
                <a:solidFill>
                  <a:srgbClr val="003399"/>
                </a:solidFill>
                <a:latin typeface="Tahoma" pitchFamily="34" charset="0"/>
              </a:rPr>
              <a:t>Other Media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95400" y="2590800"/>
            <a:ext cx="7239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Your slides are your outline</a:t>
            </a:r>
          </a:p>
          <a:p>
            <a:pPr lvl="1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No need for pages of 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notes</a:t>
            </a:r>
          </a:p>
          <a:p>
            <a:pPr lvl="1">
              <a:spcBef>
                <a:spcPct val="50000"/>
              </a:spcBef>
              <a:buClr>
                <a:srgbClr val="C3AE7B"/>
              </a:buClr>
              <a:buFontTx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But don’t talk to your slides!</a:t>
            </a:r>
          </a:p>
          <a:p>
            <a:pPr lvl="1">
              <a:spcBef>
                <a:spcPct val="50000"/>
              </a:spcBef>
              <a:buClr>
                <a:srgbClr val="FAF40C"/>
              </a:buClr>
            </a:pP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676400" y="1755775"/>
            <a:ext cx="5867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000099"/>
                </a:solidFill>
                <a:latin typeface="Tahoma" pitchFamily="34" charset="0"/>
              </a:rPr>
              <a:t>Context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ahoma" pitchFamily="34" charset="0"/>
              </a:rPr>
              <a:t>“Set the Room”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3482975"/>
            <a:ext cx="5486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AC914E"/>
              </a:buClr>
              <a:buFontTx/>
              <a:buChar char="•"/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Audience as client/customer</a:t>
            </a:r>
          </a:p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Persuade</a:t>
            </a:r>
          </a:p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Inform</a:t>
            </a:r>
            <a:endParaRPr lang="en-US" dirty="0"/>
          </a:p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6858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itchFamily="34" charset="0"/>
              </a:rPr>
              <a:t>Advantages to you: </a:t>
            </a:r>
          </a:p>
          <a:p>
            <a:pPr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Allow yourself flexibility</a:t>
            </a:r>
          </a:p>
          <a:p>
            <a:pPr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Adjust pace based on audience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90700" y="2362200"/>
            <a:ext cx="56769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Preparing a Presentation</a:t>
            </a:r>
          </a:p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Preparing Yourself</a:t>
            </a:r>
          </a:p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Delivering a 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76400" y="2286000"/>
            <a:ext cx="5943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Know the material.</a:t>
            </a:r>
          </a:p>
          <a:p>
            <a:pPr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Believe in yourself.</a:t>
            </a:r>
          </a:p>
          <a:p>
            <a:pPr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Understand appearances.</a:t>
            </a:r>
          </a:p>
          <a:p>
            <a:pPr>
              <a:spcBef>
                <a:spcPct val="50000"/>
              </a:spcBef>
              <a:buClr>
                <a:srgbClr val="B29856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Know your habits.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76400" y="2286000"/>
            <a:ext cx="59436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ct val="50000"/>
              </a:spcBef>
              <a:buClr>
                <a:srgbClr val="FAF40C"/>
              </a:buClr>
            </a:pPr>
            <a:r>
              <a:rPr lang="en-US" sz="3600" b="1" u="sng" dirty="0">
                <a:solidFill>
                  <a:srgbClr val="000099"/>
                </a:solidFill>
                <a:latin typeface="Tahoma" pitchFamily="34" charset="0"/>
              </a:rPr>
              <a:t>Practice</a:t>
            </a:r>
          </a:p>
          <a:p>
            <a:pPr marL="225425" indent="-225425">
              <a:spcBef>
                <a:spcPct val="50000"/>
              </a:spcBef>
              <a:buClr>
                <a:srgbClr val="B19653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Not just an effort to remember stuff</a:t>
            </a:r>
          </a:p>
          <a:p>
            <a:pPr marL="225425" indent="-225425">
              <a:spcBef>
                <a:spcPct val="50000"/>
              </a:spcBef>
              <a:buClr>
                <a:srgbClr val="B19653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Don’t practice habits that don’t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38300" y="2362200"/>
            <a:ext cx="58293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78D4B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Preparing a Presentation</a:t>
            </a:r>
          </a:p>
          <a:p>
            <a:pPr>
              <a:spcBef>
                <a:spcPct val="50000"/>
              </a:spcBef>
              <a:buClr>
                <a:srgbClr val="A78D4B"/>
              </a:buClr>
              <a:buFontTx/>
              <a:buChar char="•"/>
            </a:pP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Preparing Yourself</a:t>
            </a:r>
          </a:p>
          <a:p>
            <a:pPr>
              <a:spcBef>
                <a:spcPct val="50000"/>
              </a:spcBef>
              <a:buClr>
                <a:srgbClr val="A78D4B"/>
              </a:buClr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Delivering a 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00200" y="2286000"/>
            <a:ext cx="594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AF40C"/>
              </a:buClr>
            </a:pPr>
            <a:r>
              <a:rPr lang="en-US" sz="6000" b="1">
                <a:solidFill>
                  <a:srgbClr val="FF0000"/>
                </a:solidFill>
                <a:latin typeface="Tahoma" pitchFamily="34" charset="0"/>
              </a:rPr>
              <a:t>Be Prepared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876800" y="49530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3399"/>
                </a:solidFill>
                <a:latin typeface="Tahoma" pitchFamily="34" charset="0"/>
              </a:rPr>
              <a:t>What could possibly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676400" y="2286000"/>
            <a:ext cx="5943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Know your audience.</a:t>
            </a:r>
          </a:p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Know the room and layout.</a:t>
            </a:r>
          </a:p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Control</a:t>
            </a: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 the 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638300" y="1889125"/>
            <a:ext cx="586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Making Presentations</a:t>
            </a:r>
          </a:p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rgbClr val="000099"/>
                </a:solidFill>
                <a:latin typeface="Tahoma" pitchFamily="34" charset="0"/>
              </a:rPr>
              <a:t>Wrap-up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981200" y="3316287"/>
            <a:ext cx="51054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F944F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Preparing a Presentation</a:t>
            </a:r>
          </a:p>
          <a:p>
            <a:pPr>
              <a:spcBef>
                <a:spcPct val="50000"/>
              </a:spcBef>
              <a:buClr>
                <a:srgbClr val="AF944F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Preparing Yourself</a:t>
            </a:r>
          </a:p>
          <a:p>
            <a:pPr>
              <a:spcBef>
                <a:spcPct val="50000"/>
              </a:spcBef>
              <a:buClr>
                <a:srgbClr val="AF944F"/>
              </a:buClr>
              <a:buFontTx/>
              <a:buChar char="•"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Delivering a 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n McMillan- Life After Death by PowerPoint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09700"/>
            <a:ext cx="6959600" cy="5219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124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hlinkClick r:id="rId4"/>
              </a:rPr>
              <a:t>Life After Death by PowerPoint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676400" y="2833688"/>
            <a:ext cx="5791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i="1">
                <a:solidFill>
                  <a:schemeClr val="accent2"/>
                </a:solidFill>
                <a:latin typeface="Tahoma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ahoma" pitchFamily="34" charset="0"/>
              </a:rPr>
              <a:t>Making Presentations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752600" y="3200400"/>
            <a:ext cx="57912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Preparing a Presentation</a:t>
            </a:r>
          </a:p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Preparing Yourself</a:t>
            </a:r>
          </a:p>
          <a:p>
            <a:pPr>
              <a:spcBef>
                <a:spcPct val="50000"/>
              </a:spcBef>
              <a:buClr>
                <a:srgbClr val="AC914E"/>
              </a:buClr>
              <a:buFontTx/>
              <a:buChar char="•"/>
            </a:pPr>
            <a:r>
              <a:rPr lang="en-US" sz="3200" b="1" dirty="0">
                <a:solidFill>
                  <a:srgbClr val="000099"/>
                </a:solidFill>
                <a:latin typeface="Tahoma" pitchFamily="34" charset="0"/>
              </a:rPr>
              <a:t>Delivering a Presentation</a:t>
            </a:r>
            <a:endParaRPr lang="en-US" sz="32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1219200" y="1690687"/>
            <a:ext cx="6629400" cy="519113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99"/>
                </a:solidFill>
                <a:latin typeface="Tahoma" pitchFamily="34" charset="0"/>
              </a:rPr>
              <a:t>Making PowerPoint Slides Readable</a:t>
            </a: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1790700" y="2424113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  <a:latin typeface="Tahoma" pitchFamily="34" charset="0"/>
              </a:rPr>
              <a:t>This is a “sans serif” style font</a:t>
            </a:r>
            <a:r>
              <a:rPr lang="en-US">
                <a:solidFill>
                  <a:srgbClr val="003399"/>
                </a:solidFill>
                <a:latin typeface="Tahoma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  <a:latin typeface="Tahoma" pitchFamily="34" charset="0"/>
              </a:rPr>
              <a:t>AaBbCc  FfGgHh    IiJjKk    NnOoQq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1905000" y="4114800"/>
            <a:ext cx="533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</a:rPr>
              <a:t>This is a “serif” style font</a:t>
            </a:r>
            <a:r>
              <a:rPr lang="en-US" b="1">
                <a:solidFill>
                  <a:srgbClr val="003399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</a:rPr>
              <a:t>AaBbCc   FfGgHh    IiJjKk    NnOoQq</a:t>
            </a: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628650" y="5715000"/>
            <a:ext cx="788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Tahoma" pitchFamily="34" charset="0"/>
              </a:rPr>
              <a:t>In both examples above, the font size is 24 points. This text is 18 points.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00" y="2386012"/>
            <a:ext cx="7315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3399"/>
                </a:solidFill>
              </a:rPr>
              <a:t>This font is called “Arial”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3399"/>
                </a:solidFill>
                <a:latin typeface="Tahoma" pitchFamily="34" charset="0"/>
              </a:rPr>
              <a:t>This font is called “Tahoma”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This font is called “Times New Roman”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3399"/>
                </a:solidFill>
                <a:latin typeface="Castellar" pitchFamily="18" charset="0"/>
              </a:rPr>
              <a:t>This font is called “</a:t>
            </a:r>
            <a:r>
              <a:rPr lang="en-US" sz="2400" dirty="0" err="1">
                <a:solidFill>
                  <a:srgbClr val="003399"/>
                </a:solidFill>
                <a:latin typeface="Castellar" pitchFamily="18" charset="0"/>
              </a:rPr>
              <a:t>castellar</a:t>
            </a:r>
            <a:r>
              <a:rPr lang="en-US" sz="2400" dirty="0">
                <a:solidFill>
                  <a:srgbClr val="003399"/>
                </a:solidFill>
                <a:latin typeface="Castellar" pitchFamily="18" charset="0"/>
              </a:rPr>
              <a:t>”</a:t>
            </a:r>
            <a:endParaRPr lang="en-US" sz="2400" dirty="0">
              <a:solidFill>
                <a:srgbClr val="003399"/>
              </a:solidFill>
              <a:latin typeface="BernhardFashion BT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3399"/>
                </a:solidFill>
                <a:latin typeface="Comic Sans MS" pitchFamily="66" charset="0"/>
              </a:rPr>
              <a:t>This font is called “Comic Sans MS”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3399"/>
                </a:solidFill>
                <a:latin typeface="Calibri" pitchFamily="34" charset="0"/>
              </a:rPr>
              <a:t>This font is called “Calibri”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838200" y="1538287"/>
            <a:ext cx="236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solidFill>
                  <a:schemeClr val="accent2"/>
                </a:solidFill>
                <a:latin typeface="Tahoma" pitchFamily="34" charset="0"/>
              </a:rPr>
              <a:t>Fonts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562600" y="54102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All are 24 point.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993444" y="2133600"/>
            <a:ext cx="0" cy="533400"/>
          </a:xfrm>
          <a:prstGeom prst="line">
            <a:avLst/>
          </a:prstGeom>
          <a:ln w="254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04733" y="2667000"/>
            <a:ext cx="0" cy="533400"/>
          </a:xfrm>
          <a:prstGeom prst="line">
            <a:avLst/>
          </a:prstGeom>
          <a:ln w="254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32578" y="3200400"/>
            <a:ext cx="0" cy="533400"/>
          </a:xfrm>
          <a:prstGeom prst="line">
            <a:avLst/>
          </a:prstGeom>
          <a:ln w="254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89778" y="3810000"/>
            <a:ext cx="0" cy="533400"/>
          </a:xfrm>
          <a:prstGeom prst="line">
            <a:avLst/>
          </a:prstGeom>
          <a:ln w="254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91000" y="4289778"/>
            <a:ext cx="0" cy="533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33800" y="4845756"/>
            <a:ext cx="0" cy="533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55066" y="4963633"/>
            <a:ext cx="0" cy="533400"/>
          </a:xfrm>
          <a:prstGeom prst="line">
            <a:avLst/>
          </a:prstGeom>
          <a:ln w="254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143000" y="2509837"/>
            <a:ext cx="6858000" cy="2443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</a:rPr>
              <a:t>This is bright red on my LCD screen.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6600"/>
                </a:solidFill>
                <a:latin typeface="Tahoma" pitchFamily="34" charset="0"/>
              </a:rPr>
              <a:t>This is orange on my LCD screen.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CC00"/>
                </a:solidFill>
                <a:latin typeface="Tahoma" pitchFamily="34" charset="0"/>
              </a:rPr>
              <a:t>This is gold on my LCD screen.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CC33"/>
                </a:solidFill>
                <a:latin typeface="Tahoma" pitchFamily="34" charset="0"/>
              </a:rPr>
              <a:t>This is bright green.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All projectors will not have the same color balance.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1066800" y="1706563"/>
            <a:ext cx="678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>
                <a:solidFill>
                  <a:schemeClr val="accent2"/>
                </a:solidFill>
              </a:rPr>
              <a:t>Colors can make a big difference.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62200" y="3200400"/>
            <a:ext cx="5181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B19653"/>
              </a:buClr>
              <a:buFontTx/>
              <a:buChar char="•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</a:rPr>
              <a:t>Client </a:t>
            </a: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Identification</a:t>
            </a:r>
          </a:p>
          <a:p>
            <a:pPr marL="168275" indent="-168275">
              <a:spcBef>
                <a:spcPct val="50000"/>
              </a:spcBef>
              <a:buClr>
                <a:srgbClr val="B19653"/>
              </a:buClr>
              <a:buFontTx/>
              <a:buChar char="•"/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</a:rPr>
              <a:t>Appropriate colors and background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286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AF40C"/>
              </a:buClr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Tahoma" pitchFamily="34" charset="0"/>
              </a:rPr>
              <a:t>Slide Layout</a:t>
            </a:r>
            <a:endParaRPr lang="en-US" sz="36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362200"/>
            <a:ext cx="7772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287338">
              <a:spcBef>
                <a:spcPts val="600"/>
              </a:spcBef>
              <a:spcAft>
                <a:spcPts val="0"/>
              </a:spcAft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distract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audience with background</a:t>
            </a:r>
          </a:p>
          <a:p>
            <a:pPr marL="404813" indent="-287338">
              <a:spcBef>
                <a:spcPts val="600"/>
              </a:spcBef>
              <a:spcAft>
                <a:spcPts val="0"/>
              </a:spcAft>
              <a:buClr>
                <a:srgbClr val="C3AE7B"/>
              </a:buClr>
              <a:buSzPct val="13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bright, well-lit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room</a:t>
            </a:r>
          </a:p>
          <a:p>
            <a:pPr marL="862013" lvl="1" indent="-287338">
              <a:spcBef>
                <a:spcPts val="600"/>
              </a:spcBef>
              <a:spcAft>
                <a:spcPts val="0"/>
              </a:spcAft>
              <a:buClr>
                <a:srgbClr val="C3AE7B"/>
              </a:buClr>
              <a:buSzPct val="125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background with dark text is best. </a:t>
            </a:r>
          </a:p>
          <a:p>
            <a:pPr marL="404813" indent="-287338">
              <a:spcBef>
                <a:spcPts val="600"/>
              </a:spcBef>
              <a:spcAft>
                <a:spcPts val="0"/>
              </a:spcAft>
              <a:buClr>
                <a:srgbClr val="C3AE7B"/>
              </a:buClr>
              <a:buSzPct val="125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dark, low-light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room</a:t>
            </a:r>
          </a:p>
          <a:p>
            <a:pPr marL="862013" lvl="1" indent="-287338">
              <a:spcBef>
                <a:spcPts val="600"/>
              </a:spcBef>
              <a:spcAft>
                <a:spcPts val="0"/>
              </a:spcAft>
              <a:buClr>
                <a:srgbClr val="C3AE7B"/>
              </a:buClr>
              <a:buSzPct val="125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dark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background with light text.</a:t>
            </a:r>
          </a:p>
          <a:p>
            <a:pPr marL="404813" indent="-287338">
              <a:spcBef>
                <a:spcPts val="600"/>
              </a:spcBef>
              <a:spcAft>
                <a:spcPts val="0"/>
              </a:spcAft>
              <a:buClr>
                <a:srgbClr val="C3AE7B"/>
              </a:buClr>
              <a:buSzPct val="125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Avoid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cheesy,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cliché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templates. </a:t>
            </a:r>
          </a:p>
          <a:p>
            <a:pPr marL="914400" indent="-914400">
              <a:spcBef>
                <a:spcPts val="600"/>
              </a:spcBef>
              <a:spcAft>
                <a:spcPts val="0"/>
              </a:spcAft>
              <a:buClr>
                <a:srgbClr val="C3AE7B"/>
              </a:buClr>
              <a:buSzPct val="125000"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</a:t>
            </a: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want do have the same exact design as the guy presenting right after you, do you?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Be Cheesy!</a:t>
            </a:r>
            <a:endParaRPr lang="en-US" sz="32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38300" y="2727325"/>
            <a:ext cx="5867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smtClean="0">
                <a:solidFill>
                  <a:srgbClr val="000099"/>
                </a:solidFill>
                <a:latin typeface="Tahoma" pitchFamily="34" charset="0"/>
              </a:rPr>
              <a:t>Making Presentations</a:t>
            </a:r>
          </a:p>
        </p:txBody>
      </p:sp>
      <p:pic>
        <p:nvPicPr>
          <p:cNvPr id="9219" name="Picture 12" descr="COBWeb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Date Placeholder 2"/>
          <p:cNvSpPr txBox="1">
            <a:spLocks/>
          </p:cNvSpPr>
          <p:nvPr/>
        </p:nvSpPr>
        <p:spPr bwMode="auto">
          <a:xfrm>
            <a:off x="0" y="662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</a:rPr>
              <a:t>© 2010 R. P. Vitale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534</Words>
  <Application>Microsoft Office PowerPoint</Application>
  <PresentationFormat>On-screen Show (4:3)</PresentationFormat>
  <Paragraphs>132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Default Design</vt:lpstr>
      <vt:lpstr>1_Default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San Jose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vitale_r</dc:creator>
  <cp:lastModifiedBy>R Vitale</cp:lastModifiedBy>
  <cp:revision>83</cp:revision>
  <dcterms:created xsi:type="dcterms:W3CDTF">2007-10-24T22:58:42Z</dcterms:created>
  <dcterms:modified xsi:type="dcterms:W3CDTF">2014-09-25T18:49:24Z</dcterms:modified>
</cp:coreProperties>
</file>