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9" r:id="rId13"/>
    <p:sldId id="270" r:id="rId14"/>
    <p:sldId id="272" r:id="rId15"/>
    <p:sldId id="273" r:id="rId16"/>
    <p:sldId id="274" r:id="rId17"/>
    <p:sldId id="275" r:id="rId18"/>
    <p:sldId id="276" r:id="rId1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0029" autoAdjust="0"/>
    <p:restoredTop sz="94655" autoAdjust="0"/>
  </p:normalViewPr>
  <p:slideViewPr>
    <p:cSldViewPr snapToGrid="0" snapToObjects="1">
      <p:cViewPr varScale="1">
        <p:scale>
          <a:sx n="82" d="100"/>
          <a:sy n="82" d="100"/>
        </p:scale>
        <p:origin x="-432" y="-11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notesMaster" Target="notesMasters/notesMaster1.xml"/><Relationship Id="rId21" Type="http://schemas.openxmlformats.org/officeDocument/2006/relationships/printerSettings" Target="printerSettings/printerSettings1.bin"/><Relationship Id="rId22" Type="http://schemas.openxmlformats.org/officeDocument/2006/relationships/presProps" Target="presProps.xml"/><Relationship Id="rId23" Type="http://schemas.openxmlformats.org/officeDocument/2006/relationships/viewProps" Target="viewProps.xml"/><Relationship Id="rId24" Type="http://schemas.openxmlformats.org/officeDocument/2006/relationships/theme" Target="theme/theme1.xml"/><Relationship Id="rId25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3795BD4-FB8B-4F40-83C7-331E720D4F4F}" type="datetimeFigureOut">
              <a:rPr lang="en-US" smtClean="0"/>
              <a:t>8/28/14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8ED5A84-353D-5D48-BC19-2B06143F4E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03610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1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lvl="1">
              <a:lnSpc>
                <a:spcPct val="90000"/>
              </a:lnSpc>
            </a:pPr>
            <a:r>
              <a:rPr lang="en-US">
                <a:ea typeface="ＭＳ Ｐゴシック" charset="0"/>
              </a:rPr>
              <a:t>A perspective in cognitive psychology in which complex mental events involve a number of discrete components</a:t>
            </a:r>
          </a:p>
          <a:p>
            <a:pPr lvl="1">
              <a:lnSpc>
                <a:spcPct val="90000"/>
              </a:lnSpc>
            </a:pPr>
            <a:endParaRPr lang="en-US">
              <a:ea typeface="ＭＳ Ｐゴシック" charset="0"/>
            </a:endParaRPr>
          </a:p>
          <a:p>
            <a:pPr lvl="1">
              <a:lnSpc>
                <a:spcPct val="90000"/>
              </a:lnSpc>
            </a:pPr>
            <a:r>
              <a:rPr lang="en-US">
                <a:ea typeface="ＭＳ Ｐゴシック" charset="0"/>
              </a:rPr>
              <a:t>These components receive input from, and sent input to, one another.</a:t>
            </a:r>
          </a:p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19DBA3-B7B3-C147-AC47-8301D2601A39}" type="datetimeFigureOut">
              <a:rPr lang="en-US" smtClean="0"/>
              <a:t>8/28/14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06309B-5BDD-E14C-8C55-1DC8F4F3D12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39717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19DBA3-B7B3-C147-AC47-8301D2601A39}" type="datetimeFigureOut">
              <a:rPr lang="en-US" smtClean="0"/>
              <a:t>8/28/14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06309B-5BDD-E14C-8C55-1DC8F4F3D12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60005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19DBA3-B7B3-C147-AC47-8301D2601A39}" type="datetimeFigureOut">
              <a:rPr lang="en-US" smtClean="0"/>
              <a:t>8/28/14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06309B-5BDD-E14C-8C55-1DC8F4F3D12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637991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>
  <p:cSld name="Title and Tex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685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295400"/>
            <a:ext cx="8229600" cy="24003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3848100"/>
            <a:ext cx="8229600" cy="24003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D305BE2C-765D-4048-B110-4B55D9DFBAE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dt" sz="half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C5EA5D6A-FD32-C84B-89F9-A05953B0EA69}" type="datetime1">
              <a:rPr lang="en-US"/>
              <a:pPr>
                <a:defRPr/>
              </a:pPr>
              <a:t>8/28/14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09710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19DBA3-B7B3-C147-AC47-8301D2601A39}" type="datetimeFigureOut">
              <a:rPr lang="en-US" smtClean="0"/>
              <a:t>8/28/14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06309B-5BDD-E14C-8C55-1DC8F4F3D12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08177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19DBA3-B7B3-C147-AC47-8301D2601A39}" type="datetimeFigureOut">
              <a:rPr lang="en-US" smtClean="0"/>
              <a:t>8/28/14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06309B-5BDD-E14C-8C55-1DC8F4F3D12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27618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19DBA3-B7B3-C147-AC47-8301D2601A39}" type="datetimeFigureOut">
              <a:rPr lang="en-US" smtClean="0"/>
              <a:t>8/28/14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06309B-5BDD-E14C-8C55-1DC8F4F3D12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69549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19DBA3-B7B3-C147-AC47-8301D2601A39}" type="datetimeFigureOut">
              <a:rPr lang="en-US" smtClean="0"/>
              <a:t>8/28/14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06309B-5BDD-E14C-8C55-1DC8F4F3D12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69713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19DBA3-B7B3-C147-AC47-8301D2601A39}" type="datetimeFigureOut">
              <a:rPr lang="en-US" smtClean="0"/>
              <a:t>8/28/14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06309B-5BDD-E14C-8C55-1DC8F4F3D12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87096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19DBA3-B7B3-C147-AC47-8301D2601A39}" type="datetimeFigureOut">
              <a:rPr lang="en-US" smtClean="0"/>
              <a:t>8/28/14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06309B-5BDD-E14C-8C55-1DC8F4F3D12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19039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19DBA3-B7B3-C147-AC47-8301D2601A39}" type="datetimeFigureOut">
              <a:rPr lang="en-US" smtClean="0"/>
              <a:t>8/28/14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06309B-5BDD-E14C-8C55-1DC8F4F3D12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72732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19DBA3-B7B3-C147-AC47-8301D2601A39}" type="datetimeFigureOut">
              <a:rPr lang="en-US" smtClean="0"/>
              <a:t>8/28/14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06309B-5BDD-E14C-8C55-1DC8F4F3D12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88535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19DBA3-B7B3-C147-AC47-8301D2601A39}" type="datetimeFigureOut">
              <a:rPr lang="en-US" smtClean="0"/>
              <a:t>8/28/14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06309B-5BDD-E14C-8C55-1DC8F4F3D12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91851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jpe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55919" y="0"/>
            <a:ext cx="7772400" cy="937969"/>
          </a:xfrm>
        </p:spPr>
        <p:txBody>
          <a:bodyPr>
            <a:normAutofit fontScale="90000"/>
          </a:bodyPr>
          <a:lstStyle/>
          <a:p>
            <a:r>
              <a:rPr lang="en-US" dirty="0"/>
              <a:t>Child </a:t>
            </a:r>
            <a:r>
              <a:rPr lang="en-US" dirty="0" err="1"/>
              <a:t>Psyc</a:t>
            </a:r>
            <a:r>
              <a:rPr lang="en-US" dirty="0"/>
              <a:t>., </a:t>
            </a:r>
            <a:r>
              <a:rPr lang="en-US" dirty="0" err="1"/>
              <a:t>Lec</a:t>
            </a:r>
            <a:r>
              <a:rPr lang="en-US" dirty="0"/>
              <a:t>. 2  8-</a:t>
            </a:r>
            <a:r>
              <a:rPr lang="en-US" dirty="0" smtClean="0"/>
              <a:t>28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937969"/>
            <a:ext cx="6400800" cy="5133740"/>
          </a:xfrm>
        </p:spPr>
        <p:txBody>
          <a:bodyPr>
            <a:normAutofit fontScale="62500" lnSpcReduction="20000"/>
          </a:bodyPr>
          <a:lstStyle/>
          <a:p>
            <a:pPr algn="l"/>
            <a:r>
              <a:rPr lang="en-US" dirty="0" smtClean="0">
                <a:solidFill>
                  <a:schemeClr val="tx1"/>
                </a:solidFill>
              </a:rPr>
              <a:t>Three families in text</a:t>
            </a:r>
          </a:p>
          <a:p>
            <a:pPr algn="l"/>
            <a:r>
              <a:rPr lang="en-US" dirty="0" smtClean="0">
                <a:solidFill>
                  <a:schemeClr val="tx1"/>
                </a:solidFill>
              </a:rPr>
              <a:t>The </a:t>
            </a:r>
            <a:r>
              <a:rPr lang="en-US" dirty="0">
                <a:solidFill>
                  <a:schemeClr val="tx1"/>
                </a:solidFill>
              </a:rPr>
              <a:t>nature of development</a:t>
            </a:r>
          </a:p>
          <a:p>
            <a:pPr lvl="1" algn="l"/>
            <a:r>
              <a:rPr lang="en-US" dirty="0">
                <a:solidFill>
                  <a:schemeClr val="tx1"/>
                </a:solidFill>
              </a:rPr>
              <a:t>Orderly, cumulative, directional</a:t>
            </a:r>
          </a:p>
          <a:p>
            <a:pPr lvl="1" algn="l"/>
            <a:r>
              <a:rPr lang="en-US" dirty="0">
                <a:solidFill>
                  <a:schemeClr val="tx1"/>
                </a:solidFill>
              </a:rPr>
              <a:t>Heinz Werner </a:t>
            </a:r>
          </a:p>
          <a:p>
            <a:pPr algn="l"/>
            <a:r>
              <a:rPr lang="en-US" dirty="0">
                <a:solidFill>
                  <a:schemeClr val="tx1"/>
                </a:solidFill>
              </a:rPr>
              <a:t>Qualitative versus Quantitative change</a:t>
            </a:r>
          </a:p>
          <a:p>
            <a:pPr algn="l"/>
            <a:r>
              <a:rPr lang="en-US" dirty="0">
                <a:solidFill>
                  <a:schemeClr val="tx1"/>
                </a:solidFill>
              </a:rPr>
              <a:t>	Qualitative – may involve reorganization</a:t>
            </a:r>
          </a:p>
          <a:p>
            <a:pPr algn="l"/>
            <a:r>
              <a:rPr lang="en-US" dirty="0">
                <a:solidFill>
                  <a:schemeClr val="tx1"/>
                </a:solidFill>
              </a:rPr>
              <a:t>Normative versus individual</a:t>
            </a:r>
          </a:p>
          <a:p>
            <a:pPr algn="l"/>
            <a:r>
              <a:rPr lang="en-US" dirty="0">
                <a:solidFill>
                  <a:schemeClr val="tx1"/>
                </a:solidFill>
              </a:rPr>
              <a:t>Frameworks</a:t>
            </a:r>
          </a:p>
          <a:p>
            <a:pPr algn="l"/>
            <a:r>
              <a:rPr lang="en-US" dirty="0">
                <a:solidFill>
                  <a:schemeClr val="tx1"/>
                </a:solidFill>
              </a:rPr>
              <a:t>	Evolutionary</a:t>
            </a:r>
          </a:p>
          <a:p>
            <a:pPr algn="l"/>
            <a:r>
              <a:rPr lang="en-US" dirty="0">
                <a:solidFill>
                  <a:schemeClr val="tx1"/>
                </a:solidFill>
              </a:rPr>
              <a:t>	Heredity and Environment</a:t>
            </a:r>
          </a:p>
          <a:p>
            <a:pPr algn="l"/>
            <a:r>
              <a:rPr lang="en-US" dirty="0">
                <a:solidFill>
                  <a:schemeClr val="tx1"/>
                </a:solidFill>
              </a:rPr>
              <a:t>Six major theories of development</a:t>
            </a:r>
          </a:p>
          <a:p>
            <a:pPr lvl="1" algn="l"/>
            <a:r>
              <a:rPr lang="en-US" dirty="0">
                <a:solidFill>
                  <a:schemeClr val="tx1"/>
                </a:solidFill>
              </a:rPr>
              <a:t>Piaget</a:t>
            </a:r>
          </a:p>
          <a:p>
            <a:pPr lvl="1" algn="l"/>
            <a:r>
              <a:rPr lang="en-US" dirty="0">
                <a:solidFill>
                  <a:schemeClr val="tx1"/>
                </a:solidFill>
              </a:rPr>
              <a:t>Information-Processing theories</a:t>
            </a:r>
          </a:p>
          <a:p>
            <a:pPr lvl="1" algn="l"/>
            <a:r>
              <a:rPr lang="en-US" dirty="0">
                <a:solidFill>
                  <a:schemeClr val="tx1"/>
                </a:solidFill>
              </a:rPr>
              <a:t>Sociocultural theories</a:t>
            </a:r>
          </a:p>
          <a:p>
            <a:pPr lvl="1" algn="l"/>
            <a:r>
              <a:rPr lang="en-US" dirty="0">
                <a:solidFill>
                  <a:schemeClr val="tx1"/>
                </a:solidFill>
              </a:rPr>
              <a:t>Psychoanalytic</a:t>
            </a:r>
          </a:p>
          <a:p>
            <a:pPr lvl="1" algn="l"/>
            <a:r>
              <a:rPr lang="en-US" dirty="0">
                <a:solidFill>
                  <a:schemeClr val="tx1"/>
                </a:solidFill>
              </a:rPr>
              <a:t>Social Learning</a:t>
            </a:r>
          </a:p>
          <a:p>
            <a:pPr lvl="1" algn="l"/>
            <a:r>
              <a:rPr lang="en-US" dirty="0" err="1">
                <a:solidFill>
                  <a:schemeClr val="tx1"/>
                </a:solidFill>
              </a:rPr>
              <a:t>Bowlby’s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adaptational</a:t>
            </a:r>
            <a:endParaRPr lang="en-US" dirty="0">
              <a:solidFill>
                <a:schemeClr val="tx1"/>
              </a:solidFill>
            </a:endParaRPr>
          </a:p>
          <a:p>
            <a:pPr algn="l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768406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Piaget’s theory (cont.)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Structural Invariants</a:t>
            </a:r>
          </a:p>
          <a:p>
            <a:pPr lvl="1"/>
            <a:r>
              <a:rPr lang="en-US" sz="2400" dirty="0" smtClean="0"/>
              <a:t>Adaptation (assimilation and accommodation)</a:t>
            </a:r>
          </a:p>
          <a:p>
            <a:pPr lvl="1"/>
            <a:r>
              <a:rPr lang="en-US" sz="2400" dirty="0" smtClean="0"/>
              <a:t>Organization</a:t>
            </a:r>
          </a:p>
          <a:p>
            <a:pPr lvl="1"/>
            <a:r>
              <a:rPr lang="en-US" sz="2400" dirty="0" smtClean="0"/>
              <a:t>Equilibration</a:t>
            </a:r>
          </a:p>
          <a:p>
            <a:r>
              <a:rPr lang="en-US" sz="2400" dirty="0" smtClean="0"/>
              <a:t>Stage theory:  “If we now consider only the principal periods of development, one can enumerate three of them”  Piaget, J. (1970) </a:t>
            </a:r>
            <a:r>
              <a:rPr lang="en-US" sz="2400" i="1" dirty="0" smtClean="0"/>
              <a:t>Piaget’s theory.</a:t>
            </a:r>
            <a:r>
              <a:rPr lang="en-US" sz="2400" dirty="0" smtClean="0"/>
              <a:t>  In </a:t>
            </a:r>
            <a:r>
              <a:rPr lang="en-US" sz="2400" dirty="0" err="1" smtClean="0"/>
              <a:t>Charmichael’s</a:t>
            </a:r>
            <a:r>
              <a:rPr lang="en-US" sz="2400" dirty="0" smtClean="0"/>
              <a:t> Manual of Child Psychology.</a:t>
            </a:r>
          </a:p>
          <a:p>
            <a:pPr lvl="1"/>
            <a:r>
              <a:rPr lang="en-US" sz="2000" dirty="0" smtClean="0"/>
              <a:t>Sensorimotor operations</a:t>
            </a:r>
          </a:p>
          <a:p>
            <a:pPr lvl="1"/>
            <a:r>
              <a:rPr lang="en-US" sz="2000" dirty="0" smtClean="0"/>
              <a:t>Concrete operations</a:t>
            </a:r>
          </a:p>
          <a:p>
            <a:pPr lvl="1"/>
            <a:r>
              <a:rPr lang="en-US" sz="2000" dirty="0" smtClean="0"/>
              <a:t>Formal Operations</a:t>
            </a:r>
          </a:p>
          <a:p>
            <a:pPr marL="0" indent="0">
              <a:buNone/>
            </a:pPr>
            <a:endParaRPr lang="en-US" sz="2400" dirty="0" smtClean="0"/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67938969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Information Processing Theory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" y="1600200"/>
            <a:ext cx="9144000" cy="4525963"/>
          </a:xfrm>
        </p:spPr>
        <p:txBody>
          <a:bodyPr>
            <a:normAutofit/>
          </a:bodyPr>
          <a:lstStyle/>
          <a:p>
            <a:r>
              <a:rPr lang="en-US" sz="2400" dirty="0" smtClean="0"/>
              <a:t>Based on Atkinson &amp; </a:t>
            </a:r>
            <a:r>
              <a:rPr lang="en-US" sz="2400" dirty="0" err="1" smtClean="0"/>
              <a:t>Shiffrin</a:t>
            </a:r>
            <a:r>
              <a:rPr lang="en-US" sz="2400" dirty="0" smtClean="0"/>
              <a:t> (1969) model </a:t>
            </a:r>
          </a:p>
          <a:p>
            <a:endParaRPr lang="en-US" sz="2400" dirty="0"/>
          </a:p>
          <a:p>
            <a:r>
              <a:rPr lang="en-US" sz="2400" dirty="0" smtClean="0"/>
              <a:t>Input-&gt;Sensory Memory-&gt; Short-term memory&lt;-&gt;Long-term Memory</a:t>
            </a:r>
          </a:p>
          <a:p>
            <a:endParaRPr lang="en-US" sz="2400" dirty="0"/>
          </a:p>
          <a:p>
            <a:r>
              <a:rPr lang="en-US" sz="2400" dirty="0" smtClean="0"/>
              <a:t>Book says the focus is on </a:t>
            </a:r>
            <a:r>
              <a:rPr lang="en-US" sz="2400" dirty="0" err="1" smtClean="0"/>
              <a:t>quantitive</a:t>
            </a:r>
            <a:r>
              <a:rPr lang="en-US" sz="2400" dirty="0" smtClean="0"/>
              <a:t> change, which was true initially but now involves both quantitative and qualitative change</a:t>
            </a:r>
          </a:p>
          <a:p>
            <a:pPr lvl="1"/>
            <a:r>
              <a:rPr lang="en-US" sz="2000" dirty="0" smtClean="0"/>
              <a:t>Bob Sigler’s work on addition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80474041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 eaLnBrk="1" hangingPunct="1"/>
            <a:r>
              <a:rPr lang="en-US" sz="2400" dirty="0">
                <a:latin typeface="Arial" charset="0"/>
                <a:ea typeface="ＭＳ Ｐゴシック" charset="0"/>
                <a:cs typeface="ＭＳ Ｐゴシック" charset="0"/>
              </a:rPr>
              <a:t>Atkinson &amp; </a:t>
            </a:r>
            <a:r>
              <a:rPr lang="en-US" sz="2400" dirty="0" err="1">
                <a:latin typeface="Arial" charset="0"/>
                <a:ea typeface="ＭＳ Ｐゴシック" charset="0"/>
                <a:cs typeface="ＭＳ Ｐゴシック" charset="0"/>
              </a:rPr>
              <a:t>Shiffrin</a:t>
            </a:r>
            <a:r>
              <a:rPr lang="en-US" sz="2400" dirty="0">
                <a:latin typeface="Arial" charset="0"/>
                <a:ea typeface="ＭＳ Ｐゴシック" charset="0"/>
                <a:cs typeface="ＭＳ Ｐゴシック" charset="0"/>
              </a:rPr>
              <a:t> (The Modal Model)</a:t>
            </a:r>
          </a:p>
        </p:txBody>
      </p:sp>
      <p:sp>
        <p:nvSpPr>
          <p:cNvPr id="33794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990600"/>
            <a:ext cx="8229600" cy="2400300"/>
          </a:xfrm>
          <a:noFill/>
        </p:spPr>
        <p:txBody>
          <a:bodyPr/>
          <a:lstStyle/>
          <a:p>
            <a:pPr eaLnBrk="1" hangingPunct="1">
              <a:lnSpc>
                <a:spcPct val="90000"/>
              </a:lnSpc>
              <a:buClr>
                <a:srgbClr val="1C6EA6"/>
              </a:buClr>
            </a:pPr>
            <a:r>
              <a:rPr lang="en-US" sz="2800" b="1" dirty="0">
                <a:latin typeface="Arial" charset="0"/>
                <a:ea typeface="ＭＳ Ｐゴシック" charset="0"/>
                <a:cs typeface="ＭＳ Ｐゴシック" charset="0"/>
              </a:rPr>
              <a:t>Information </a:t>
            </a:r>
            <a:r>
              <a:rPr lang="en-US" sz="2800" b="1" dirty="0" smtClean="0">
                <a:latin typeface="Arial" charset="0"/>
                <a:ea typeface="ＭＳ Ｐゴシック" charset="0"/>
                <a:cs typeface="ＭＳ Ｐゴシック" charset="0"/>
              </a:rPr>
              <a:t>processing approaches</a:t>
            </a:r>
            <a:endParaRPr lang="en-US" sz="2800" dirty="0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33795" name="TextBox 7"/>
          <p:cNvSpPr txBox="1">
            <a:spLocks noChangeArrowheads="1"/>
          </p:cNvSpPr>
          <p:nvPr/>
        </p:nvSpPr>
        <p:spPr bwMode="auto">
          <a:xfrm>
            <a:off x="2513013" y="4894263"/>
            <a:ext cx="36639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rgbClr val="003300"/>
                </a:solidFill>
                <a:latin typeface="Arial" charset="0"/>
                <a:ea typeface="ＭＳ Ｐゴシック" charset="0"/>
                <a:cs typeface="ＭＳ Ｐゴシック" charset="0"/>
                <a:sym typeface="Arial" charset="0"/>
              </a:defRPr>
            </a:lvl1pPr>
            <a:lvl2pPr marL="742950" indent="-285750" eaLnBrk="0" hangingPunct="0">
              <a:defRPr sz="2400">
                <a:solidFill>
                  <a:srgbClr val="003300"/>
                </a:solidFill>
                <a:latin typeface="Arial" charset="0"/>
                <a:ea typeface="ＭＳ Ｐゴシック" charset="0"/>
                <a:sym typeface="Arial" charset="0"/>
              </a:defRPr>
            </a:lvl2pPr>
            <a:lvl3pPr marL="1143000" indent="-228600" eaLnBrk="0" hangingPunct="0">
              <a:defRPr sz="2400">
                <a:solidFill>
                  <a:srgbClr val="003300"/>
                </a:solidFill>
                <a:latin typeface="Arial" charset="0"/>
                <a:ea typeface="ＭＳ Ｐゴシック" charset="0"/>
                <a:sym typeface="Arial" charset="0"/>
              </a:defRPr>
            </a:lvl3pPr>
            <a:lvl4pPr marL="1600200" indent="-228600" eaLnBrk="0" hangingPunct="0">
              <a:defRPr sz="2400">
                <a:solidFill>
                  <a:srgbClr val="003300"/>
                </a:solidFill>
                <a:latin typeface="Arial" charset="0"/>
                <a:ea typeface="ＭＳ Ｐゴシック" charset="0"/>
                <a:sym typeface="Arial" charset="0"/>
              </a:defRPr>
            </a:lvl4pPr>
            <a:lvl5pPr marL="2057400" indent="-228600" eaLnBrk="0" hangingPunct="0">
              <a:defRPr sz="2400">
                <a:solidFill>
                  <a:srgbClr val="003300"/>
                </a:solidFill>
                <a:latin typeface="Arial" charset="0"/>
                <a:ea typeface="ＭＳ Ｐゴシック" charset="0"/>
                <a:sym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3300"/>
                </a:solidFill>
                <a:latin typeface="Arial" charset="0"/>
                <a:ea typeface="ＭＳ Ｐゴシック" charset="0"/>
                <a:sym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3300"/>
                </a:solidFill>
                <a:latin typeface="Arial" charset="0"/>
                <a:ea typeface="ＭＳ Ｐゴシック" charset="0"/>
                <a:sym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3300"/>
                </a:solidFill>
                <a:latin typeface="Arial" charset="0"/>
                <a:ea typeface="ＭＳ Ｐゴシック" charset="0"/>
                <a:sym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3300"/>
                </a:solidFill>
                <a:latin typeface="Arial" charset="0"/>
                <a:ea typeface="ＭＳ Ｐゴシック" charset="0"/>
                <a:sym typeface="Arial" charset="0"/>
              </a:defRPr>
            </a:lvl9pPr>
          </a:lstStyle>
          <a:p>
            <a:pPr eaLnBrk="1" hangingPunct="1"/>
            <a:r>
              <a:rPr lang="en-US" sz="1800"/>
              <a:t>Each of these systems is separate</a:t>
            </a:r>
          </a:p>
        </p:txBody>
      </p:sp>
      <p:pic>
        <p:nvPicPr>
          <p:cNvPr id="33796" name="Picture 8" descr="Figure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0" y="2114550"/>
            <a:ext cx="6400800" cy="2625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Lev </a:t>
            </a:r>
            <a:r>
              <a:rPr lang="en-US" sz="3200" dirty="0" err="1" smtClean="0"/>
              <a:t>Vygosky</a:t>
            </a:r>
            <a:r>
              <a:rPr lang="en-US" sz="3200" dirty="0" smtClean="0"/>
              <a:t> (1896—1934) and Sociocultural theory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Importance of social context of development</a:t>
            </a:r>
          </a:p>
          <a:p>
            <a:r>
              <a:rPr lang="en-US" dirty="0" smtClean="0"/>
              <a:t>Quantitative and qualitative change</a:t>
            </a:r>
          </a:p>
          <a:p>
            <a:r>
              <a:rPr lang="en-US" dirty="0" smtClean="0"/>
              <a:t>Little focus on nature/nurture issue</a:t>
            </a:r>
          </a:p>
          <a:p>
            <a:pPr lvl="1"/>
            <a:r>
              <a:rPr lang="en-US" dirty="0" smtClean="0"/>
              <a:t>Social speech-&gt;private speech-&gt;inner speech</a:t>
            </a:r>
          </a:p>
          <a:p>
            <a:pPr lvl="1"/>
            <a:r>
              <a:rPr lang="en-US" dirty="0" smtClean="0"/>
              <a:t>Zone of proximal development</a:t>
            </a:r>
          </a:p>
          <a:p>
            <a:pPr lvl="1"/>
            <a:r>
              <a:rPr lang="en-US" dirty="0" smtClean="0"/>
              <a:t>Scaffolding</a:t>
            </a:r>
          </a:p>
          <a:p>
            <a:r>
              <a:rPr lang="en-US" dirty="0" err="1" smtClean="0"/>
              <a:t>Rogoff</a:t>
            </a:r>
            <a:r>
              <a:rPr lang="en-US" dirty="0" smtClean="0"/>
              <a:t>—learning through observing and participation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264902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Psychoanalytic Theory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Freud (1856 – 1939)</a:t>
            </a:r>
            <a:r>
              <a:rPr lang="en-US" sz="2400" dirty="0" smtClean="0"/>
              <a:t>	</a:t>
            </a:r>
          </a:p>
          <a:p>
            <a:pPr lvl="1"/>
            <a:r>
              <a:rPr lang="en-US" sz="2400" dirty="0" smtClean="0"/>
              <a:t>Id – there from the beginning</a:t>
            </a:r>
          </a:p>
          <a:p>
            <a:pPr lvl="1"/>
            <a:r>
              <a:rPr lang="en-US" sz="2400" dirty="0" smtClean="0"/>
              <a:t>Ego and Superego – develop over time</a:t>
            </a:r>
          </a:p>
          <a:p>
            <a:pPr lvl="1"/>
            <a:r>
              <a:rPr lang="en-US" sz="2400" dirty="0" smtClean="0"/>
              <a:t>Psychosexual stages</a:t>
            </a:r>
          </a:p>
          <a:p>
            <a:r>
              <a:rPr lang="en-US" dirty="0" smtClean="0"/>
              <a:t>Erikson (1902 – 1994)</a:t>
            </a:r>
          </a:p>
          <a:p>
            <a:pPr lvl="1"/>
            <a:r>
              <a:rPr lang="en-US" sz="2400" dirty="0" smtClean="0"/>
              <a:t>Similar to </a:t>
            </a:r>
            <a:r>
              <a:rPr lang="en-US" sz="2400" dirty="0" err="1" smtClean="0"/>
              <a:t>freud</a:t>
            </a:r>
            <a:endParaRPr lang="en-US" sz="2400" dirty="0" smtClean="0"/>
          </a:p>
          <a:p>
            <a:pPr lvl="1"/>
            <a:r>
              <a:rPr lang="en-US" sz="2400" dirty="0" smtClean="0"/>
              <a:t>Stages address a broader range of issues</a:t>
            </a:r>
          </a:p>
          <a:p>
            <a:pPr lvl="1"/>
            <a:r>
              <a:rPr lang="en-US" sz="2400" dirty="0" smtClean="0"/>
              <a:t>Dealt explicitly with differences among cultures</a:t>
            </a:r>
          </a:p>
          <a:p>
            <a:pPr lvl="1"/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57426521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94806989"/>
              </p:ext>
            </p:extLst>
          </p:nvPr>
        </p:nvGraphicFramePr>
        <p:xfrm>
          <a:off x="457200" y="1600200"/>
          <a:ext cx="8229600" cy="4145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50197"/>
                <a:gridCol w="1519072"/>
                <a:gridCol w="2378218"/>
                <a:gridCol w="3482113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Stage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Age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Freud’s Psychosexual Stages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Erikson’s Psychosocial Stages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0 -- 1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Oral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Basic trust vs. mistrust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1 -- 3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Anal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Autonomy vs.</a:t>
                      </a:r>
                      <a:r>
                        <a:rPr lang="en-US" baseline="0" dirty="0" smtClean="0"/>
                        <a:t> Shame &amp; Doubt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 – 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Phallic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Initiative vs. Guilt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7 -- 11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Latency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Industry vs. Inferiority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12 – 18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Genital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Identity vs. Role</a:t>
                      </a:r>
                      <a:r>
                        <a:rPr lang="en-US" baseline="0" dirty="0" smtClean="0"/>
                        <a:t> Confusion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Young adulthood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Intimacy vs. Isolation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Adulthood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Generativity</a:t>
                      </a:r>
                      <a:r>
                        <a:rPr lang="en-US" dirty="0" smtClean="0"/>
                        <a:t> vs. Stagnation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Maturity/Old Age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Ego integrity vs. Despair 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5336637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600" dirty="0" smtClean="0"/>
              <a:t>Social Learning Theory</a:t>
            </a:r>
            <a:br>
              <a:rPr lang="en-US" sz="3600" dirty="0" smtClean="0"/>
            </a:br>
            <a:r>
              <a:rPr lang="en-US" sz="3600" dirty="0" smtClean="0"/>
              <a:t>Albert Bandura (1925 --  )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Outgrowth of Learning Theory</a:t>
            </a:r>
          </a:p>
          <a:p>
            <a:r>
              <a:rPr lang="en-US" sz="2400" dirty="0" smtClean="0"/>
              <a:t>The course of development is a consequence of a child’s particular learning history</a:t>
            </a:r>
          </a:p>
          <a:p>
            <a:r>
              <a:rPr lang="en-US" sz="2400" dirty="0" smtClean="0"/>
              <a:t>Increased the number of learning mechanisms which function throughout the lifespan</a:t>
            </a:r>
          </a:p>
          <a:p>
            <a:pPr lvl="1"/>
            <a:r>
              <a:rPr lang="en-US" sz="2000" dirty="0" err="1" smtClean="0"/>
              <a:t>Immitation</a:t>
            </a:r>
            <a:endParaRPr lang="en-US" sz="2000" dirty="0" smtClean="0"/>
          </a:p>
          <a:p>
            <a:pPr lvl="1"/>
            <a:r>
              <a:rPr lang="en-US" sz="2000" dirty="0" smtClean="0"/>
              <a:t>Observational learning</a:t>
            </a:r>
          </a:p>
          <a:p>
            <a:r>
              <a:rPr lang="en-US" sz="2400" dirty="0" smtClean="0"/>
              <a:t>Characteristics of the situation, the person modeling a behavior or providing reinforcement, the relationship of the learner to others, and a variety of other characteristics are all moderators of learning.</a:t>
            </a:r>
          </a:p>
          <a:p>
            <a:endParaRPr lang="en-US" sz="2400" dirty="0" smtClean="0"/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94812590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9222" y="274638"/>
            <a:ext cx="8487578" cy="1143000"/>
          </a:xfrm>
        </p:spPr>
        <p:txBody>
          <a:bodyPr>
            <a:noAutofit/>
          </a:bodyPr>
          <a:lstStyle/>
          <a:p>
            <a:r>
              <a:rPr lang="en-US" sz="3600" dirty="0" err="1" smtClean="0"/>
              <a:t>Bowlby’s</a:t>
            </a:r>
            <a:r>
              <a:rPr lang="en-US" sz="3600" dirty="0" smtClean="0"/>
              <a:t> (1908 – 1990) </a:t>
            </a:r>
            <a:r>
              <a:rPr lang="en-US" sz="3600" dirty="0" err="1" smtClean="0"/>
              <a:t>Adaptational</a:t>
            </a:r>
            <a:r>
              <a:rPr lang="en-US" sz="3600" dirty="0" smtClean="0"/>
              <a:t> Theory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Influenced by Freud and Darwin</a:t>
            </a:r>
          </a:p>
          <a:p>
            <a:r>
              <a:rPr lang="en-US" dirty="0" smtClean="0"/>
              <a:t>Babies arrive with predispositions</a:t>
            </a:r>
          </a:p>
          <a:p>
            <a:r>
              <a:rPr lang="en-US" dirty="0" smtClean="0"/>
              <a:t>Early social relationships are key to later development.</a:t>
            </a:r>
          </a:p>
          <a:p>
            <a:r>
              <a:rPr lang="en-US" dirty="0" smtClean="0"/>
              <a:t>Cognitive skills and the development of an inner working model guide social behavior.</a:t>
            </a:r>
          </a:p>
          <a:p>
            <a:r>
              <a:rPr lang="en-US" dirty="0" smtClean="0"/>
              <a:t>“Attachment” is a key concept.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915489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Major Issues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Gradual versus stage models of development.</a:t>
            </a:r>
          </a:p>
          <a:p>
            <a:r>
              <a:rPr lang="en-US" dirty="0" smtClean="0"/>
              <a:t>The relative importance of early versus current experience in guiding development.</a:t>
            </a:r>
          </a:p>
          <a:p>
            <a:r>
              <a:rPr lang="en-US" dirty="0" smtClean="0"/>
              <a:t>Specificity versus generality of developmental acquisitions.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68457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Stories of Three Families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Focus groups with community members and developmental psychologists.</a:t>
            </a:r>
          </a:p>
          <a:p>
            <a:r>
              <a:rPr lang="en-US" dirty="0" smtClean="0"/>
              <a:t>Professional writers</a:t>
            </a:r>
          </a:p>
          <a:p>
            <a:r>
              <a:rPr lang="en-US" dirty="0" smtClean="0"/>
              <a:t>Although they have been updated you may find them somewhat out of date</a:t>
            </a:r>
          </a:p>
          <a:p>
            <a:r>
              <a:rPr lang="en-US" dirty="0" smtClean="0"/>
              <a:t>Limited diversity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18195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The nature of development</a:t>
            </a:r>
          </a:p>
          <a:p>
            <a:pPr lvl="1"/>
            <a:r>
              <a:rPr lang="en-US" dirty="0" smtClean="0">
                <a:solidFill>
                  <a:schemeClr val="tx1"/>
                </a:solidFill>
              </a:rPr>
              <a:t>Orderly, </a:t>
            </a:r>
          </a:p>
          <a:p>
            <a:pPr lvl="1"/>
            <a:r>
              <a:rPr lang="en-US" dirty="0" smtClean="0">
                <a:solidFill>
                  <a:schemeClr val="tx1"/>
                </a:solidFill>
              </a:rPr>
              <a:t>cumulative, </a:t>
            </a:r>
          </a:p>
          <a:p>
            <a:pPr lvl="1"/>
            <a:r>
              <a:rPr lang="en-US" dirty="0" smtClean="0">
                <a:solidFill>
                  <a:schemeClr val="tx1"/>
                </a:solidFill>
              </a:rPr>
              <a:t>directional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13534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Heinz Werner (1890-1964)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Differentiation and Hierarchic Integration</a:t>
            </a:r>
          </a:p>
          <a:p>
            <a:r>
              <a:rPr lang="en-US" dirty="0" smtClean="0"/>
              <a:t>Spiral of Development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0706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 smtClean="0">
                <a:solidFill>
                  <a:schemeClr val="tx1"/>
                </a:solidFill>
              </a:rPr>
              <a:t>Qualitative versus Quantitative Change</a:t>
            </a:r>
            <a:br>
              <a:rPr lang="en-US" sz="3600" dirty="0" smtClean="0">
                <a:solidFill>
                  <a:schemeClr val="tx1"/>
                </a:solidFill>
              </a:rPr>
            </a:b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Quantitative Change</a:t>
            </a:r>
          </a:p>
          <a:p>
            <a:pPr lvl="1"/>
            <a:r>
              <a:rPr lang="en-US" dirty="0" smtClean="0"/>
              <a:t>Size, weight, strength, number of words in vocabulary</a:t>
            </a:r>
          </a:p>
          <a:p>
            <a:r>
              <a:rPr lang="en-US" dirty="0" smtClean="0"/>
              <a:t>Qualitative Change (emergence and reorganization)</a:t>
            </a:r>
          </a:p>
          <a:p>
            <a:pPr lvl="1"/>
            <a:r>
              <a:rPr lang="en-US" dirty="0" smtClean="0"/>
              <a:t>No language to language</a:t>
            </a:r>
          </a:p>
          <a:p>
            <a:pPr lvl="1"/>
            <a:r>
              <a:rPr lang="en-US" dirty="0" smtClean="0"/>
              <a:t>Not walking to walking</a:t>
            </a:r>
          </a:p>
          <a:p>
            <a:pPr lvl="1"/>
            <a:r>
              <a:rPr lang="en-US" dirty="0" smtClean="0"/>
              <a:t>Sense of self</a:t>
            </a:r>
          </a:p>
          <a:p>
            <a:r>
              <a:rPr lang="en-US" dirty="0" smtClean="0"/>
              <a:t>Is it an issue of development or of they type of theoretical concepts.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24648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dirty="0" smtClean="0">
                <a:solidFill>
                  <a:schemeClr val="tx1"/>
                </a:solidFill>
              </a:rPr>
              <a:t>Normative versus Individual</a:t>
            </a:r>
            <a:r>
              <a:rPr lang="en-US" sz="3200" dirty="0"/>
              <a:t> </a:t>
            </a:r>
            <a:r>
              <a:rPr lang="en-US" sz="3200" dirty="0" smtClean="0">
                <a:solidFill>
                  <a:schemeClr val="tx1"/>
                </a:solidFill>
              </a:rPr>
              <a:t>Development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Normative—average</a:t>
            </a:r>
          </a:p>
          <a:p>
            <a:r>
              <a:rPr lang="en-US" sz="2800" dirty="0" smtClean="0"/>
              <a:t>Individual development</a:t>
            </a:r>
          </a:p>
          <a:p>
            <a:pPr lvl="1"/>
            <a:r>
              <a:rPr lang="en-US" sz="2400" dirty="0" smtClean="0"/>
              <a:t>Variation in rate</a:t>
            </a:r>
          </a:p>
          <a:p>
            <a:pPr lvl="1"/>
            <a:r>
              <a:rPr lang="en-US" sz="2400" dirty="0" smtClean="0"/>
              <a:t>Differences in course of development</a:t>
            </a:r>
          </a:p>
          <a:p>
            <a:pPr lvl="1"/>
            <a:r>
              <a:rPr lang="en-US" sz="2400" dirty="0" smtClean="0"/>
              <a:t>(capital, alienation, and challenge)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0449891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600" dirty="0" smtClean="0"/>
              <a:t>Frameworks for Conceptualizing Development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Evolutionary</a:t>
            </a:r>
          </a:p>
          <a:p>
            <a:pPr lvl="1"/>
            <a:r>
              <a:rPr lang="en-US" dirty="0" smtClean="0"/>
              <a:t>Adaptation</a:t>
            </a:r>
          </a:p>
          <a:p>
            <a:r>
              <a:rPr lang="en-US" dirty="0" smtClean="0"/>
              <a:t>Heredity and Environment</a:t>
            </a:r>
          </a:p>
          <a:p>
            <a:pPr lvl="1"/>
            <a:r>
              <a:rPr lang="en-US" dirty="0" smtClean="0"/>
              <a:t>Always both (language example)</a:t>
            </a:r>
          </a:p>
          <a:p>
            <a:pPr lvl="1"/>
            <a:r>
              <a:rPr lang="en-US" dirty="0" smtClean="0"/>
              <a:t>The influence goes both ways</a:t>
            </a:r>
          </a:p>
          <a:p>
            <a:pPr lvl="2"/>
            <a:r>
              <a:rPr lang="en-US" dirty="0" smtClean="0"/>
              <a:t>How you experience the environment</a:t>
            </a:r>
          </a:p>
          <a:p>
            <a:pPr lvl="2"/>
            <a:r>
              <a:rPr lang="en-US" dirty="0" smtClean="0"/>
              <a:t>Genes that are selected</a:t>
            </a:r>
          </a:p>
          <a:p>
            <a:pPr lvl="2"/>
            <a:r>
              <a:rPr lang="en-US" dirty="0" smtClean="0"/>
              <a:t>Genes that are expressed (epigenisis)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422925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Six Major Theories of Development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dirty="0" smtClean="0">
                <a:solidFill>
                  <a:schemeClr val="tx1"/>
                </a:solidFill>
              </a:rPr>
              <a:t>Piaget</a:t>
            </a:r>
          </a:p>
          <a:p>
            <a:pPr lvl="1"/>
            <a:r>
              <a:rPr lang="en-US" dirty="0" smtClean="0">
                <a:solidFill>
                  <a:schemeClr val="tx1"/>
                </a:solidFill>
              </a:rPr>
              <a:t>Information-Processing theories</a:t>
            </a:r>
          </a:p>
          <a:p>
            <a:pPr lvl="1"/>
            <a:r>
              <a:rPr lang="en-US" dirty="0" smtClean="0">
                <a:solidFill>
                  <a:schemeClr val="tx1"/>
                </a:solidFill>
              </a:rPr>
              <a:t>Sociocultural theories</a:t>
            </a:r>
          </a:p>
          <a:p>
            <a:pPr lvl="1"/>
            <a:r>
              <a:rPr lang="en-US" dirty="0" smtClean="0">
                <a:solidFill>
                  <a:schemeClr val="tx1"/>
                </a:solidFill>
              </a:rPr>
              <a:t>Psychoanalytic</a:t>
            </a:r>
          </a:p>
          <a:p>
            <a:pPr lvl="1"/>
            <a:r>
              <a:rPr lang="en-US" dirty="0" smtClean="0">
                <a:solidFill>
                  <a:schemeClr val="tx1"/>
                </a:solidFill>
              </a:rPr>
              <a:t>Social Learning</a:t>
            </a:r>
          </a:p>
          <a:p>
            <a:pPr lvl="1"/>
            <a:r>
              <a:rPr lang="en-US" dirty="0" err="1" smtClean="0">
                <a:solidFill>
                  <a:schemeClr val="tx1"/>
                </a:solidFill>
              </a:rPr>
              <a:t>Bowlby’s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adaptational</a:t>
            </a:r>
            <a:endParaRPr lang="en-US" dirty="0" smtClean="0">
              <a:solidFill>
                <a:schemeClr val="tx1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543629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Piaget’s Theory (1896 – 1980)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Trained in Biology</a:t>
            </a:r>
          </a:p>
          <a:p>
            <a:r>
              <a:rPr lang="en-US" sz="2800" dirty="0" smtClean="0"/>
              <a:t>Interested in what he called Genetic </a:t>
            </a:r>
            <a:r>
              <a:rPr lang="en-US" sz="2800" dirty="0" err="1" smtClean="0"/>
              <a:t>Epistomology</a:t>
            </a:r>
            <a:endParaRPr lang="en-US" sz="2800" dirty="0" smtClean="0"/>
          </a:p>
          <a:p>
            <a:r>
              <a:rPr lang="en-US" sz="2800" dirty="0" smtClean="0"/>
              <a:t>Thought he could solve the major issues in a decade or two but spent his life working on it.</a:t>
            </a:r>
          </a:p>
          <a:p>
            <a:r>
              <a:rPr lang="en-US" sz="2800" dirty="0" smtClean="0"/>
              <a:t>Focused on Qualitative Change in cognition</a:t>
            </a:r>
          </a:p>
          <a:p>
            <a:r>
              <a:rPr lang="en-US" sz="2800" dirty="0" smtClean="0"/>
              <a:t>Strong advocate of an </a:t>
            </a:r>
            <a:r>
              <a:rPr lang="en-US" sz="2800" dirty="0" err="1" smtClean="0"/>
              <a:t>interactionist</a:t>
            </a:r>
            <a:r>
              <a:rPr lang="en-US" sz="2800" dirty="0" smtClean="0"/>
              <a:t> position regarding nature and nurture</a:t>
            </a:r>
          </a:p>
          <a:p>
            <a:r>
              <a:rPr lang="en-US" sz="2800" smtClean="0"/>
              <a:t>Constructivist theory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93978147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89</TotalTime>
  <Words>712</Words>
  <Application>Microsoft Macintosh PowerPoint</Application>
  <PresentationFormat>On-screen Show (4:3)</PresentationFormat>
  <Paragraphs>156</Paragraphs>
  <Slides>18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Office Theme</vt:lpstr>
      <vt:lpstr>Child Psyc., Lec. 2  8-28 </vt:lpstr>
      <vt:lpstr>Stories of Three Families</vt:lpstr>
      <vt:lpstr>PowerPoint Presentation</vt:lpstr>
      <vt:lpstr>Heinz Werner (1890-1964)</vt:lpstr>
      <vt:lpstr>Qualitative versus Quantitative Change </vt:lpstr>
      <vt:lpstr>Normative versus Individual Development</vt:lpstr>
      <vt:lpstr>Frameworks for Conceptualizing Development</vt:lpstr>
      <vt:lpstr>Six Major Theories of Development</vt:lpstr>
      <vt:lpstr>Piaget’s Theory (1896 – 1980)</vt:lpstr>
      <vt:lpstr>Piaget’s theory (cont.)</vt:lpstr>
      <vt:lpstr>Information Processing Theory</vt:lpstr>
      <vt:lpstr>Atkinson &amp; Shiffrin (The Modal Model)</vt:lpstr>
      <vt:lpstr>Lev Vygosky (1896—1934) and Sociocultural theory</vt:lpstr>
      <vt:lpstr>Psychoanalytic Theory</vt:lpstr>
      <vt:lpstr>PowerPoint Presentation</vt:lpstr>
      <vt:lpstr>Social Learning Theory Albert Bandura (1925 --  )</vt:lpstr>
      <vt:lpstr>Bowlby’s (1908 – 1990) Adaptational Theory</vt:lpstr>
      <vt:lpstr>Major Issues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Child Psyc., Lec. 2  8-26 </dc:title>
  <dc:creator>Robert Cooper</dc:creator>
  <cp:lastModifiedBy>Robert Cooper</cp:lastModifiedBy>
  <cp:revision>8</cp:revision>
  <cp:lastPrinted>2013-08-27T14:41:35Z</cp:lastPrinted>
  <dcterms:created xsi:type="dcterms:W3CDTF">2013-08-27T14:37:48Z</dcterms:created>
  <dcterms:modified xsi:type="dcterms:W3CDTF">2014-08-28T16:49:22Z</dcterms:modified>
</cp:coreProperties>
</file>