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272" r:id="rId3"/>
    <p:sldId id="278" r:id="rId4"/>
    <p:sldId id="267" r:id="rId5"/>
    <p:sldId id="268" r:id="rId6"/>
    <p:sldId id="258" r:id="rId7"/>
    <p:sldId id="259" r:id="rId8"/>
    <p:sldId id="260" r:id="rId9"/>
    <p:sldId id="269" r:id="rId10"/>
    <p:sldId id="261" r:id="rId11"/>
    <p:sldId id="262" r:id="rId12"/>
    <p:sldId id="263" r:id="rId13"/>
    <p:sldId id="273" r:id="rId14"/>
    <p:sldId id="274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570" autoAdjust="0"/>
  </p:normalViewPr>
  <p:slideViewPr>
    <p:cSldViewPr snapToGrid="0" snapToObjects="1">
      <p:cViewPr varScale="1">
        <p:scale>
          <a:sx n="39" d="100"/>
          <a:sy n="39" d="100"/>
        </p:scale>
        <p:origin x="-13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2258E-01BD-754E-AE03-81B01C5E70D5}" type="datetimeFigureOut">
              <a:rPr lang="en-US" smtClean="0"/>
              <a:t>9/24/14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BF086-41C8-6F49-AD3F-F86637576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51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3BBB1A-7B43-3247-B2B7-6ADB6396A896}" type="slidenum">
              <a:rPr lang="en-US"/>
              <a:pPr/>
              <a:t>9</a:t>
            </a:fld>
            <a:endParaRPr lang="en-US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/>
              <a:t>Sometimes children encounter situations that demand skills beyond their current level of development. The result is a state of </a:t>
            </a:r>
            <a:r>
              <a:rPr lang="en-US" b="1"/>
              <a:t>disequlibrium.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3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45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152400"/>
            <a:ext cx="8486775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219200"/>
            <a:ext cx="8001000" cy="5334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57200" y="6400800"/>
            <a:ext cx="8686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2004 The McGraw-Hill Companies, Inc. Permission required for reproduction or display.</a:t>
            </a:r>
          </a:p>
        </p:txBody>
      </p:sp>
    </p:spTree>
    <p:extLst>
      <p:ext uri="{BB962C8B-B14F-4D97-AF65-F5344CB8AC3E}">
        <p14:creationId xmlns:p14="http://schemas.microsoft.com/office/powerpoint/2010/main" val="154810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3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6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9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00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6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BCD38-A2C4-4E43-B341-7496698EE4D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74BBA-A5BA-A847-B6F9-4B3245C54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5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4jW668F7HdA" TargetMode="External"/><Relationship Id="rId4" Type="http://schemas.openxmlformats.org/officeDocument/2006/relationships/hyperlink" Target="http://www.youtube.com/watch?v=u2ovHFt5YXc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lhHkJ3InQO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198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Infant Cognition (plus finish perception)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936625"/>
            <a:ext cx="8229600" cy="5461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Results from </a:t>
            </a:r>
            <a:r>
              <a:rPr lang="en-US" dirty="0" smtClean="0"/>
              <a:t>Test</a:t>
            </a:r>
          </a:p>
          <a:p>
            <a:r>
              <a:rPr lang="en-US" dirty="0" smtClean="0"/>
              <a:t>Results from Survey</a:t>
            </a:r>
          </a:p>
          <a:p>
            <a:r>
              <a:rPr lang="en-US" dirty="0" smtClean="0"/>
              <a:t>First part of Paper due </a:t>
            </a:r>
            <a:r>
              <a:rPr lang="en-US" smtClean="0"/>
              <a:t>on Tuesday</a:t>
            </a:r>
            <a:endParaRPr lang="en-US" dirty="0" smtClean="0"/>
          </a:p>
          <a:p>
            <a:r>
              <a:rPr lang="en-US" dirty="0" smtClean="0"/>
              <a:t>Visual Cliff/</a:t>
            </a:r>
            <a:r>
              <a:rPr lang="en-US" dirty="0" smtClean="0"/>
              <a:t>depth perception/constancies</a:t>
            </a:r>
          </a:p>
          <a:p>
            <a:r>
              <a:rPr lang="en-US" dirty="0" smtClean="0"/>
              <a:t>Themes of Infant cognitive development</a:t>
            </a:r>
          </a:p>
          <a:p>
            <a:r>
              <a:rPr lang="en-US" dirty="0" smtClean="0"/>
              <a:t>Piaget’s 6 stages of infant cognition</a:t>
            </a:r>
          </a:p>
          <a:p>
            <a:r>
              <a:rPr lang="en-US" dirty="0" smtClean="0"/>
              <a:t>René </a:t>
            </a:r>
            <a:r>
              <a:rPr lang="en-US" dirty="0" err="1" smtClean="0"/>
              <a:t>Ballargeon’s</a:t>
            </a:r>
            <a:r>
              <a:rPr lang="en-US" dirty="0" smtClean="0"/>
              <a:t> studies</a:t>
            </a:r>
          </a:p>
          <a:p>
            <a:r>
              <a:rPr lang="en-US" dirty="0" smtClean="0"/>
              <a:t>Categorization</a:t>
            </a:r>
          </a:p>
          <a:p>
            <a:r>
              <a:rPr lang="en-US" dirty="0" smtClean="0"/>
              <a:t>Causality</a:t>
            </a:r>
          </a:p>
          <a:p>
            <a:r>
              <a:rPr lang="en-US" dirty="0" smtClean="0"/>
              <a:t>Infant Number concepts</a:t>
            </a:r>
          </a:p>
          <a:p>
            <a:r>
              <a:rPr lang="en-US" dirty="0" smtClean="0"/>
              <a:t>Memory Development in Infancy</a:t>
            </a:r>
          </a:p>
          <a:p>
            <a:r>
              <a:rPr lang="en-US" dirty="0" smtClean="0"/>
              <a:t>Individual differences in Infant Cognition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96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Piaget’s 6 Stages of Sensorimotor Development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" y="1600200"/>
            <a:ext cx="9017000" cy="4525963"/>
          </a:xfrm>
        </p:spPr>
        <p:txBody>
          <a:bodyPr/>
          <a:lstStyle/>
          <a:p>
            <a:r>
              <a:rPr lang="en-US" dirty="0" smtClean="0"/>
              <a:t>Stage 1: Reflexes, 0-1 month</a:t>
            </a:r>
          </a:p>
          <a:p>
            <a:r>
              <a:rPr lang="en-US" dirty="0" smtClean="0"/>
              <a:t>Stage 2: Primary Circular Reactions, 1-4 months</a:t>
            </a:r>
          </a:p>
          <a:p>
            <a:r>
              <a:rPr lang="en-US" dirty="0" smtClean="0"/>
              <a:t>Stage 3: Secondary Circular Reactions, 4-8 months</a:t>
            </a:r>
          </a:p>
          <a:p>
            <a:r>
              <a:rPr lang="en-US" dirty="0" smtClean="0"/>
              <a:t>Stage 4: Coordination of Schemes, 8-12 months</a:t>
            </a:r>
          </a:p>
          <a:p>
            <a:r>
              <a:rPr lang="en-US" dirty="0" smtClean="0"/>
              <a:t>Stage 5: Tertiary Circular Reactions, 12-18 months</a:t>
            </a:r>
          </a:p>
          <a:p>
            <a:r>
              <a:rPr lang="en-US" dirty="0" smtClean="0"/>
              <a:t>Stage 6: Beginnings of Representational thought, 18-24 months.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10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Object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charset="0"/>
              <a:buNone/>
            </a:pPr>
            <a:r>
              <a:rPr lang="en-US" dirty="0" smtClean="0"/>
              <a:t>Stages 1 &amp; 2: Infants respond to objects with interest but seem not to understand object permanence.</a:t>
            </a:r>
          </a:p>
          <a:p>
            <a:pPr>
              <a:buFont typeface="Wingdings" charset="0"/>
              <a:buNone/>
            </a:pPr>
            <a:r>
              <a:rPr lang="en-US" dirty="0" smtClean="0"/>
              <a:t>Stage 3: A partial view of something is now enough to remind them of the whole object.</a:t>
            </a:r>
          </a:p>
          <a:p>
            <a:pPr>
              <a:buFont typeface="Wingdings" charset="0"/>
              <a:buNone/>
            </a:pPr>
            <a:r>
              <a:rPr lang="en-US" dirty="0" smtClean="0"/>
              <a:t>Stage 4: Infants search for hidden objects, making the </a:t>
            </a:r>
            <a:r>
              <a:rPr lang="en-US" i="1" dirty="0" smtClean="0"/>
              <a:t>A, not-B error</a:t>
            </a:r>
            <a:r>
              <a:rPr lang="en-US" dirty="0" smtClean="0"/>
              <a:t>.</a:t>
            </a:r>
          </a:p>
          <a:p>
            <a:pPr>
              <a:buFont typeface="Wingdings" charset="0"/>
              <a:buNone/>
            </a:pPr>
            <a:r>
              <a:rPr lang="en-US" dirty="0" smtClean="0"/>
              <a:t>Stage 5: No longer make the </a:t>
            </a:r>
            <a:r>
              <a:rPr lang="en-US" i="1" dirty="0" smtClean="0"/>
              <a:t>A, not-B error</a:t>
            </a:r>
            <a:r>
              <a:rPr lang="en-US" dirty="0" smtClean="0"/>
              <a:t>, but may get upset when object </a:t>
            </a:r>
            <a:r>
              <a:rPr lang="en-US" dirty="0" err="1" smtClean="0"/>
              <a:t>isn</a:t>
            </a:r>
            <a:r>
              <a:rPr lang="ja-JP" altLang="en-US" dirty="0" smtClean="0">
                <a:latin typeface="Arial"/>
              </a:rPr>
              <a:t>’</a:t>
            </a:r>
            <a:r>
              <a:rPr lang="en-US" dirty="0" smtClean="0"/>
              <a:t>t at location B.</a:t>
            </a:r>
          </a:p>
          <a:p>
            <a:pPr>
              <a:buFont typeface="Wingdings" charset="0"/>
              <a:buNone/>
            </a:pPr>
            <a:r>
              <a:rPr lang="en-US" dirty="0" smtClean="0"/>
              <a:t>Stage 6: At last acquire mature understanding of object permanence.</a:t>
            </a:r>
            <a:endParaRPr lang="en-U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82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of Object Permanence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http://www.youtube.com/watch?v=lhHkJ3InQOE</a:t>
            </a:r>
            <a:endParaRPr lang="en-US" dirty="0"/>
          </a:p>
          <a:p>
            <a:r>
              <a:rPr lang="en-US" u="sng" dirty="0">
                <a:hlinkClick r:id="rId3"/>
              </a:rPr>
              <a:t>http://www.youtube.com/watch?v=4jW668F7HdA</a:t>
            </a:r>
            <a:r>
              <a:rPr lang="en-US" dirty="0"/>
              <a:t> </a:t>
            </a:r>
            <a:r>
              <a:rPr lang="en-US" dirty="0" smtClean="0"/>
              <a:t>Research with primates</a:t>
            </a:r>
          </a:p>
          <a:p>
            <a:r>
              <a:rPr lang="en-US" dirty="0" smtClean="0"/>
              <a:t>René </a:t>
            </a:r>
            <a:r>
              <a:rPr lang="en-US" dirty="0" err="1" smtClean="0"/>
              <a:t>Ballargeon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http://www.youtube.com/watch?v=u2ovHFt5YXc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63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Distinction of kinds (</a:t>
            </a:r>
            <a:r>
              <a:rPr lang="en-US" dirty="0" err="1" smtClean="0"/>
              <a:t>Mandler</a:t>
            </a:r>
            <a:r>
              <a:rPr lang="en-US" dirty="0" smtClean="0"/>
              <a:t>, 1998)</a:t>
            </a:r>
          </a:p>
          <a:p>
            <a:pPr lvl="1"/>
            <a:r>
              <a:rPr lang="en-US" dirty="0" smtClean="0"/>
              <a:t>Distinction between natural and artificial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21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Number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Starkey &amp; Cooper (1980)</a:t>
            </a:r>
          </a:p>
          <a:p>
            <a:pPr lvl="1"/>
            <a:r>
              <a:rPr lang="en-US" dirty="0" smtClean="0"/>
              <a:t>Discriminating 2 and 3 but not 4 </a:t>
            </a:r>
            <a:r>
              <a:rPr lang="en-US" dirty="0" err="1" smtClean="0"/>
              <a:t>vs</a:t>
            </a:r>
            <a:r>
              <a:rPr lang="en-US" dirty="0" smtClean="0"/>
              <a:t> 6</a:t>
            </a:r>
          </a:p>
          <a:p>
            <a:pPr lvl="1"/>
            <a:r>
              <a:rPr lang="en-US" dirty="0" smtClean="0"/>
              <a:t>Disagreement about whether it is really number or amount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671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Michotte</a:t>
            </a:r>
            <a:r>
              <a:rPr lang="en-US" dirty="0" smtClean="0"/>
              <a:t> and the perception of causality</a:t>
            </a:r>
          </a:p>
          <a:p>
            <a:r>
              <a:rPr lang="en-US" dirty="0" smtClean="0"/>
              <a:t>Infants discriminate between some causal and non-causal events</a:t>
            </a:r>
          </a:p>
          <a:p>
            <a:r>
              <a:rPr lang="en-US" dirty="0"/>
              <a:t>http://</a:t>
            </a:r>
            <a:r>
              <a:rPr lang="en-US" dirty="0" err="1"/>
              <a:t>www.yale.edu</a:t>
            </a:r>
            <a:r>
              <a:rPr lang="en-US" dirty="0"/>
              <a:t>/perception/Brian/demos/causality-</a:t>
            </a:r>
            <a:r>
              <a:rPr lang="en-US" dirty="0" err="1"/>
              <a:t>Basics.html</a:t>
            </a:r>
            <a:endParaRPr lang="en-US" dirty="0" smtClean="0"/>
          </a:p>
          <a:p>
            <a:pPr lvl="1"/>
            <a:r>
              <a:rPr lang="en-US" dirty="0" smtClean="0"/>
              <a:t>Leslie (1984) brick pushing another brick</a:t>
            </a:r>
          </a:p>
          <a:p>
            <a:pPr lvl="1"/>
            <a:r>
              <a:rPr lang="en-US" dirty="0" err="1" smtClean="0"/>
              <a:t>Baillargeon</a:t>
            </a:r>
            <a:r>
              <a:rPr lang="en-US" dirty="0" smtClean="0"/>
              <a:t> and supported versus non-supported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28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Piaget and effecting an Mobile</a:t>
            </a:r>
          </a:p>
          <a:p>
            <a:r>
              <a:rPr lang="en-US" dirty="0" err="1" smtClean="0"/>
              <a:t>Rovee</a:t>
            </a:r>
            <a:r>
              <a:rPr lang="en-US" dirty="0" smtClean="0"/>
              <a:t>-Collier– under what conditions do infants remember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33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Individual differences in Infant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complex a figure can they habituate to</a:t>
            </a:r>
          </a:p>
          <a:p>
            <a:r>
              <a:rPr lang="en-US" dirty="0" smtClean="0"/>
              <a:t>How long to habituate</a:t>
            </a:r>
          </a:p>
          <a:p>
            <a:r>
              <a:rPr lang="en-US" dirty="0" smtClean="0"/>
              <a:t>Correlation to later IQ moderate after 18 months.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692220" y="3417813"/>
            <a:ext cx="6972300" cy="523220"/>
          </a:xfrm>
          <a:prstGeom prst="rect">
            <a:avLst/>
          </a:prstGeom>
          <a:gradFill rotWithShape="0">
            <a:gsLst>
              <a:gs pos="0">
                <a:srgbClr val="8C3D91"/>
              </a:gs>
              <a:gs pos="6000">
                <a:srgbClr val="7005D4"/>
              </a:gs>
              <a:gs pos="15000">
                <a:srgbClr val="181CC7"/>
              </a:gs>
              <a:gs pos="30001">
                <a:srgbClr val="0A128C"/>
              </a:gs>
              <a:gs pos="50000">
                <a:srgbClr val="000000"/>
              </a:gs>
              <a:gs pos="70000">
                <a:srgbClr val="0A128C"/>
              </a:gs>
              <a:gs pos="85000">
                <a:srgbClr val="181CC7"/>
              </a:gs>
              <a:gs pos="94000">
                <a:srgbClr val="7005D4"/>
              </a:gs>
              <a:gs pos="100000">
                <a:srgbClr val="8C3D9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800" kern="120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17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Scoring and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Score = # multiple choice *2 + # fill in the blank *2 + essay scores </a:t>
            </a:r>
            <a:r>
              <a:rPr lang="en-US" dirty="0" smtClean="0"/>
              <a:t>(10 </a:t>
            </a:r>
            <a:r>
              <a:rPr lang="en-US" dirty="0" smtClean="0"/>
              <a:t>pts. </a:t>
            </a:r>
            <a:r>
              <a:rPr lang="en-US" dirty="0" smtClean="0"/>
              <a:t>For essay</a:t>
            </a:r>
            <a:r>
              <a:rPr lang="en-US" dirty="0" smtClean="0"/>
              <a:t>) + </a:t>
            </a:r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en-US" dirty="0" smtClean="0"/>
              <a:t>point curve</a:t>
            </a:r>
          </a:p>
          <a:p>
            <a:r>
              <a:rPr lang="en-US" dirty="0" smtClean="0"/>
              <a:t>Distribution</a:t>
            </a:r>
          </a:p>
          <a:p>
            <a:pPr lvl="1"/>
            <a:r>
              <a:rPr lang="en-US" dirty="0" smtClean="0"/>
              <a:t>A – </a:t>
            </a:r>
            <a:r>
              <a:rPr lang="en-US" dirty="0" smtClean="0"/>
              <a:t>16</a:t>
            </a:r>
            <a:endParaRPr lang="en-US" dirty="0" smtClean="0"/>
          </a:p>
          <a:p>
            <a:pPr lvl="1"/>
            <a:r>
              <a:rPr lang="en-US" dirty="0" smtClean="0"/>
              <a:t>B – </a:t>
            </a:r>
            <a:r>
              <a:rPr lang="en-US" dirty="0" smtClean="0"/>
              <a:t>26</a:t>
            </a:r>
            <a:endParaRPr lang="en-US" dirty="0" smtClean="0"/>
          </a:p>
          <a:p>
            <a:pPr lvl="1"/>
            <a:r>
              <a:rPr lang="en-US" dirty="0" smtClean="0"/>
              <a:t>C – </a:t>
            </a:r>
            <a:r>
              <a:rPr lang="en-US" dirty="0" smtClean="0"/>
              <a:t>31</a:t>
            </a:r>
            <a:endParaRPr lang="en-US" dirty="0" smtClean="0"/>
          </a:p>
          <a:p>
            <a:pPr lvl="1"/>
            <a:r>
              <a:rPr lang="en-US" dirty="0" smtClean="0"/>
              <a:t>D – </a:t>
            </a:r>
            <a:r>
              <a:rPr lang="en-US" dirty="0" smtClean="0"/>
              <a:t>27</a:t>
            </a:r>
            <a:endParaRPr lang="en-US" dirty="0" smtClean="0"/>
          </a:p>
          <a:p>
            <a:pPr lvl="1"/>
            <a:r>
              <a:rPr lang="en-US" dirty="0" smtClean="0"/>
              <a:t>F – </a:t>
            </a:r>
            <a:r>
              <a:rPr lang="en-US" dirty="0" smtClean="0"/>
              <a:t>23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99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Questionnaire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N = 113</a:t>
            </a:r>
          </a:p>
          <a:p>
            <a:r>
              <a:rPr lang="en-US" sz="2400" dirty="0" smtClean="0"/>
              <a:t>Much to fast  6</a:t>
            </a:r>
          </a:p>
          <a:p>
            <a:r>
              <a:rPr lang="en-US" sz="2400" dirty="0" smtClean="0"/>
              <a:t>A little too fast  52</a:t>
            </a:r>
          </a:p>
          <a:p>
            <a:r>
              <a:rPr lang="en-US" sz="2400" dirty="0" smtClean="0"/>
              <a:t>About right 46 </a:t>
            </a:r>
          </a:p>
          <a:p>
            <a:r>
              <a:rPr lang="en-US" sz="2400" dirty="0" smtClean="0"/>
              <a:t>A little too slow 9</a:t>
            </a:r>
          </a:p>
          <a:p>
            <a:r>
              <a:rPr lang="en-US" sz="2400" dirty="0" smtClean="0"/>
              <a:t>Much too slow 0</a:t>
            </a:r>
          </a:p>
          <a:p>
            <a:r>
              <a:rPr lang="en-US" sz="2400" dirty="0" smtClean="0"/>
              <a:t>Average is right between a little too fast and about right.</a:t>
            </a:r>
          </a:p>
          <a:p>
            <a:r>
              <a:rPr lang="en-US" sz="2400" dirty="0" smtClean="0"/>
              <a:t>Many complaints about the room and size of class.</a:t>
            </a:r>
          </a:p>
          <a:p>
            <a:r>
              <a:rPr lang="en-US" sz="2400" dirty="0" smtClean="0"/>
              <a:t>Many would like more interactive activities in class, videos of actual child behavior, and group activities.</a:t>
            </a:r>
          </a:p>
          <a:p>
            <a:r>
              <a:rPr lang="en-US" sz="2400" dirty="0" smtClean="0"/>
              <a:t>Some appreciated the connection between lectures and the text and others failed to see the connection</a:t>
            </a:r>
          </a:p>
          <a:p>
            <a:r>
              <a:rPr lang="en-US" sz="2400" dirty="0" smtClean="0"/>
              <a:t>Several would like more specificity in the study guide for the the test.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2245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Depth/Distance Perception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Visual Cliff (Walk and Gibson) 6-7 months</a:t>
            </a:r>
          </a:p>
          <a:p>
            <a:r>
              <a:rPr lang="en-US" dirty="0" smtClean="0"/>
              <a:t>Campos (1978)</a:t>
            </a:r>
          </a:p>
          <a:p>
            <a:pPr lvl="1"/>
            <a:r>
              <a:rPr lang="en-US" dirty="0" smtClean="0"/>
              <a:t>Notice at 2 months (orienting response)</a:t>
            </a:r>
          </a:p>
          <a:p>
            <a:pPr lvl="1"/>
            <a:r>
              <a:rPr lang="en-US" dirty="0" smtClean="0"/>
              <a:t>Fear after they can crawl</a:t>
            </a:r>
          </a:p>
          <a:p>
            <a:r>
              <a:rPr lang="en-US" dirty="0" smtClean="0"/>
              <a:t>Looming (</a:t>
            </a:r>
            <a:r>
              <a:rPr lang="en-US" dirty="0" err="1" smtClean="0"/>
              <a:t>Yonas</a:t>
            </a:r>
            <a:r>
              <a:rPr lang="en-US" dirty="0" smtClean="0"/>
              <a:t>, et al)</a:t>
            </a:r>
          </a:p>
          <a:p>
            <a:pPr lvl="1"/>
            <a:r>
              <a:rPr lang="en-US" dirty="0" smtClean="0"/>
              <a:t>Blink at 1 month</a:t>
            </a:r>
          </a:p>
          <a:p>
            <a:pPr lvl="1"/>
            <a:r>
              <a:rPr lang="en-US" dirty="0" smtClean="0"/>
              <a:t>Defensive response at 3 months</a:t>
            </a:r>
          </a:p>
          <a:p>
            <a:r>
              <a:rPr lang="en-US" dirty="0" smtClean="0"/>
              <a:t>Pictorial depth cues between 5 to 7 months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201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 and Shape constancy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skill at birth</a:t>
            </a:r>
          </a:p>
          <a:p>
            <a:r>
              <a:rPr lang="en-US" dirty="0" smtClean="0"/>
              <a:t>Skill improves by 3 to 5 months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944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 of </a:t>
            </a:r>
            <a:r>
              <a:rPr lang="en-US" dirty="0" smtClean="0"/>
              <a:t>Infant 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charset="0"/>
              <a:buAutoNum type="arabicPeriod"/>
            </a:pPr>
            <a:r>
              <a:rPr lang="en-US" dirty="0" smtClean="0"/>
              <a:t>The orderly nature of cognitive development.</a:t>
            </a:r>
          </a:p>
          <a:p>
            <a:pPr marL="609600" indent="-609600">
              <a:buFont typeface="Wingdings" charset="0"/>
              <a:buAutoNum type="arabicPeriod"/>
            </a:pPr>
            <a:r>
              <a:rPr lang="en-US" dirty="0" smtClean="0"/>
              <a:t>Infants are active participants in their own development.</a:t>
            </a:r>
          </a:p>
          <a:p>
            <a:pPr marL="609600" indent="-609600">
              <a:buFont typeface="Wingdings" charset="0"/>
              <a:buAutoNum type="arabicPeriod"/>
            </a:pPr>
            <a:r>
              <a:rPr lang="en-US" dirty="0" smtClean="0"/>
              <a:t>Infant cognitive development is marked by both advances and limitations.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61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two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Advances achieved during infancy include</a:t>
            </a:r>
            <a:r>
              <a:rPr lang="en-US" dirty="0" smtClean="0"/>
              <a:t>:</a:t>
            </a:r>
          </a:p>
          <a:p>
            <a:r>
              <a:rPr lang="en-US" sz="2600" dirty="0" smtClean="0"/>
              <a:t>basic understanding of physical world</a:t>
            </a:r>
          </a:p>
          <a:p>
            <a:r>
              <a:rPr lang="en-US" sz="2600" dirty="0" smtClean="0"/>
              <a:t>ability to use basic cognitive tools such as understanding categorization &amp; number</a:t>
            </a:r>
          </a:p>
          <a:p>
            <a:r>
              <a:rPr lang="en-US" sz="2600" dirty="0" smtClean="0"/>
              <a:t>ability to combine actions into sequences</a:t>
            </a:r>
          </a:p>
          <a:p>
            <a:r>
              <a:rPr lang="en-US" sz="2600" dirty="0" smtClean="0"/>
              <a:t>increasingly powerful &amp; flexible memory</a:t>
            </a:r>
          </a:p>
          <a:p>
            <a:r>
              <a:rPr lang="en-US" sz="3500" dirty="0" smtClean="0">
                <a:latin typeface="Times New Roman" charset="0"/>
              </a:rPr>
              <a:t>Limitations until late in infancy include:</a:t>
            </a:r>
          </a:p>
          <a:p>
            <a:pPr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600" dirty="0" smtClean="0"/>
              <a:t>emphasis on perception &amp; action</a:t>
            </a:r>
          </a:p>
          <a:p>
            <a:pPr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600" dirty="0" smtClean="0"/>
              <a:t>absence of language &amp; symbolic abilities</a:t>
            </a:r>
          </a:p>
          <a:p>
            <a:pPr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600" dirty="0" smtClean="0"/>
              <a:t>limited flexibility in emerging cognitive abilities</a:t>
            </a:r>
          </a:p>
          <a:p>
            <a:pPr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600" dirty="0" smtClean="0"/>
              <a:t>limited memory capacity</a:t>
            </a:r>
          </a:p>
          <a:p>
            <a:pPr lvl="1"/>
            <a:endParaRPr lang="en-US" dirty="0" smtClean="0">
              <a:latin typeface="Times New Roman" charset="0"/>
            </a:endParaRPr>
          </a:p>
          <a:p>
            <a:endParaRPr lang="en-US" sz="20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56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Piaget’s Theory and the Nature of Infants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Infants</a:t>
            </a:r>
            <a:r>
              <a:rPr lang="ja-JP" altLang="en-US" dirty="0" smtClean="0">
                <a:latin typeface="Arial"/>
              </a:rPr>
              <a:t>’</a:t>
            </a:r>
            <a:r>
              <a:rPr lang="en-US" dirty="0" smtClean="0"/>
              <a:t> understanding of the world is limited to what they know through sensory awareness and motor acts.</a:t>
            </a:r>
          </a:p>
          <a:p>
            <a:r>
              <a:rPr lang="en-US" dirty="0" smtClean="0"/>
              <a:t>Infants actively construct an understanding of the world.</a:t>
            </a:r>
          </a:p>
          <a:p>
            <a:r>
              <a:rPr lang="pl-PL" dirty="0"/>
              <a:t>http://</a:t>
            </a:r>
            <a:r>
              <a:rPr lang="pl-PL" dirty="0" err="1"/>
              <a:t>www.ovguide.com</a:t>
            </a:r>
            <a:r>
              <a:rPr lang="pl-PL" dirty="0"/>
              <a:t>/jean-piaget-9202a8c04000641f80000000000a4720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59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2004 The McGraw-Hill Companies, Inc. Permission required for reproduction or display.</a:t>
            </a:r>
          </a:p>
        </p:txBody>
      </p:sp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Processes of Developmental Change</a:t>
            </a:r>
          </a:p>
        </p:txBody>
      </p:sp>
      <p:graphicFrame>
        <p:nvGraphicFramePr>
          <p:cNvPr id="326687" name="Group 31"/>
          <p:cNvGraphicFramePr>
            <a:graphicFrameLocks noGrp="1"/>
          </p:cNvGraphicFramePr>
          <p:nvPr>
            <p:ph type="tbl" idx="1"/>
          </p:nvPr>
        </p:nvGraphicFramePr>
        <p:xfrm>
          <a:off x="533400" y="1524000"/>
          <a:ext cx="8458200" cy="5029201"/>
        </p:xfrm>
        <a:graphic>
          <a:graphicData uri="http://schemas.openxmlformats.org/drawingml/2006/table">
            <a:tbl>
              <a:tblPr/>
              <a:tblGrid>
                <a:gridCol w="2012950"/>
                <a:gridCol w="6445250"/>
              </a:tblGrid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Adaptation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The process by which children change in order to function more effectively in their environment.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Assimilation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Applying an existing capability without modification to various situations.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Accommodation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Modifying an existing strategy or skill to meet a new demand of the environment.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1004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Schemes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Cognitive structures that can be applied to a variety of situations.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Equilibration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 self-regulatory process that produces increasingly effective adaptations.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sp>
        <p:nvSpPr>
          <p:cNvPr id="326683" name="Text Box 27"/>
          <p:cNvSpPr txBox="1">
            <a:spLocks noChangeArrowheads="1"/>
          </p:cNvSpPr>
          <p:nvPr/>
        </p:nvSpPr>
        <p:spPr bwMode="auto">
          <a:xfrm>
            <a:off x="2667000" y="990600"/>
            <a:ext cx="4102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Key Terms in Piaget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Theory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9786</TotalTime>
  <Words>873</Words>
  <Application>Microsoft Macintosh PowerPoint</Application>
  <PresentationFormat>On-screen Show (4:3)</PresentationFormat>
  <Paragraphs>118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Infant Cognition (plus finish perception)</vt:lpstr>
      <vt:lpstr>Test Scoring and Results</vt:lpstr>
      <vt:lpstr>Results from Questionnaire</vt:lpstr>
      <vt:lpstr>Depth/Distance Perception</vt:lpstr>
      <vt:lpstr>Size and Shape constancy</vt:lpstr>
      <vt:lpstr>Themes of Infant Cognition</vt:lpstr>
      <vt:lpstr>First two years</vt:lpstr>
      <vt:lpstr>Piaget’s Theory and the Nature of Infants</vt:lpstr>
      <vt:lpstr>Processes of Developmental Change</vt:lpstr>
      <vt:lpstr>Piaget’s 6 Stages of Sensorimotor Development</vt:lpstr>
      <vt:lpstr>The Object Concept</vt:lpstr>
      <vt:lpstr>Video of Object Permanence</vt:lpstr>
      <vt:lpstr>Categorization</vt:lpstr>
      <vt:lpstr>Number Concepts</vt:lpstr>
      <vt:lpstr>Causality</vt:lpstr>
      <vt:lpstr>Memory</vt:lpstr>
      <vt:lpstr>Individual differences in Infant memory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Cooper</dc:creator>
  <cp:lastModifiedBy>Robert Cooper</cp:lastModifiedBy>
  <cp:revision>18</cp:revision>
  <dcterms:created xsi:type="dcterms:W3CDTF">2013-09-23T23:39:00Z</dcterms:created>
  <dcterms:modified xsi:type="dcterms:W3CDTF">2014-09-25T03:34:16Z</dcterms:modified>
</cp:coreProperties>
</file>