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75" r:id="rId2"/>
    <p:sldId id="276" r:id="rId3"/>
    <p:sldId id="270" r:id="rId4"/>
    <p:sldId id="271" r:id="rId5"/>
    <p:sldId id="272" r:id="rId6"/>
    <p:sldId id="273" r:id="rId7"/>
    <p:sldId id="274" r:id="rId8"/>
    <p:sldId id="280" r:id="rId9"/>
    <p:sldId id="278" r:id="rId10"/>
    <p:sldId id="279" r:id="rId11"/>
    <p:sldId id="281" r:id="rId12"/>
    <p:sldId id="282" r:id="rId13"/>
    <p:sldId id="284" r:id="rId14"/>
    <p:sldId id="28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728" autoAdjust="0"/>
  </p:normalViewPr>
  <p:slideViewPr>
    <p:cSldViewPr snapToGrid="0" snapToObjects="1">
      <p:cViewPr varScale="1">
        <p:scale>
          <a:sx n="97" d="100"/>
          <a:sy n="97" d="100"/>
        </p:scale>
        <p:origin x="-196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35A5DB-3BC4-D341-9D94-A2E1896F46E1}" type="datetimeFigureOut">
              <a:rPr lang="en-US" smtClean="0"/>
              <a:t>9/4/14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4C3115-D31C-1849-BC97-7095F5B9C239}" type="slidenum">
              <a:rPr lang="en-US" smtClean="0"/>
              <a:t>‹#›</a:t>
            </a:fld>
            <a:endParaRPr lang="en-US"/>
          </a:p>
        </p:txBody>
      </p:sp>
    </p:spTree>
    <p:extLst>
      <p:ext uri="{BB962C8B-B14F-4D97-AF65-F5344CB8AC3E}">
        <p14:creationId xmlns:p14="http://schemas.microsoft.com/office/powerpoint/2010/main" val="23127439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404090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1339750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57152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413104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298210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1986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DF7326-5EC9-DC41-94C2-30378AA4AB93}" type="datetimeFigureOut">
              <a:rPr lang="en-US" smtClean="0"/>
              <a:t>9/4/14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396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DF7326-5EC9-DC41-94C2-30378AA4AB93}" type="datetimeFigureOut">
              <a:rPr lang="en-US" smtClean="0"/>
              <a:t>9/4/14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2016691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F7326-5EC9-DC41-94C2-30378AA4AB93}" type="datetimeFigureOut">
              <a:rPr lang="en-US" smtClean="0"/>
              <a:t>9/4/14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5332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327400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0230988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F7326-5EC9-DC41-94C2-30378AA4AB93}" type="datetimeFigureOut">
              <a:rPr lang="en-US" smtClean="0"/>
              <a:t>9/4/14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05959F-56FB-8241-B16F-46EE3CD8E267}" type="slidenum">
              <a:rPr lang="en-US" smtClean="0"/>
              <a:t>‹#›</a:t>
            </a:fld>
            <a:endParaRPr lang="en-US"/>
          </a:p>
        </p:txBody>
      </p:sp>
    </p:spTree>
    <p:extLst>
      <p:ext uri="{BB962C8B-B14F-4D97-AF65-F5344CB8AC3E}">
        <p14:creationId xmlns:p14="http://schemas.microsoft.com/office/powerpoint/2010/main" val="169322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364"/>
            <a:ext cx="8229600" cy="726886"/>
          </a:xfrm>
        </p:spPr>
        <p:txBody>
          <a:bodyPr>
            <a:normAutofit/>
          </a:bodyPr>
          <a:lstStyle/>
          <a:p>
            <a:r>
              <a:rPr lang="en-US" sz="3200" dirty="0" smtClean="0"/>
              <a:t>Lecture 4: Methods &amp; </a:t>
            </a:r>
            <a:r>
              <a:rPr lang="en-US" sz="3200" dirty="0" err="1" smtClean="0"/>
              <a:t>Developemtnal</a:t>
            </a:r>
            <a:r>
              <a:rPr lang="en-US" sz="3200" dirty="0" smtClean="0"/>
              <a:t> Contexts</a:t>
            </a:r>
            <a:endParaRPr lang="en-US" sz="3200" dirty="0"/>
          </a:p>
        </p:txBody>
      </p:sp>
      <p:sp>
        <p:nvSpPr>
          <p:cNvPr id="3" name="Content Placeholder 2"/>
          <p:cNvSpPr>
            <a:spLocks noGrp="1"/>
          </p:cNvSpPr>
          <p:nvPr>
            <p:ph idx="1"/>
          </p:nvPr>
        </p:nvSpPr>
        <p:spPr>
          <a:xfrm>
            <a:off x="457200" y="757250"/>
            <a:ext cx="8229600" cy="5178615"/>
          </a:xfrm>
        </p:spPr>
        <p:txBody>
          <a:bodyPr>
            <a:noAutofit/>
          </a:bodyPr>
          <a:lstStyle/>
          <a:p>
            <a:r>
              <a:rPr lang="en-US" sz="2000" dirty="0" smtClean="0"/>
              <a:t>Methods</a:t>
            </a:r>
            <a:endParaRPr lang="en-US" sz="2000" dirty="0"/>
          </a:p>
          <a:p>
            <a:r>
              <a:rPr lang="en-US" sz="2000" dirty="0"/>
              <a:t>	Experiments</a:t>
            </a:r>
          </a:p>
          <a:p>
            <a:r>
              <a:rPr lang="en-US" sz="2000" dirty="0"/>
              <a:t>Natural experiments</a:t>
            </a:r>
          </a:p>
          <a:p>
            <a:r>
              <a:rPr lang="en-US" sz="2000" dirty="0"/>
              <a:t>Naturalistic observation</a:t>
            </a:r>
          </a:p>
          <a:p>
            <a:r>
              <a:rPr lang="en-US" sz="2000" dirty="0"/>
              <a:t>Longitudinal versus cross-sectional versus cross-sequential (accelerated longitudinal design)</a:t>
            </a:r>
          </a:p>
          <a:p>
            <a:r>
              <a:rPr lang="en-US" sz="2000" dirty="0"/>
              <a:t>	Cohort effects</a:t>
            </a:r>
          </a:p>
          <a:p>
            <a:r>
              <a:rPr lang="en-US" sz="2000" dirty="0"/>
              <a:t>Attrition</a:t>
            </a:r>
          </a:p>
          <a:p>
            <a:r>
              <a:rPr lang="en-US" sz="2000" dirty="0"/>
              <a:t>Challenges of doing research with children of different ages</a:t>
            </a:r>
          </a:p>
          <a:p>
            <a:r>
              <a:rPr lang="en-US" sz="2000" dirty="0"/>
              <a:t>Challenges of doing research with children from different cultures</a:t>
            </a:r>
          </a:p>
          <a:p>
            <a:r>
              <a:rPr lang="en-US" sz="2000" dirty="0" smtClean="0"/>
              <a:t>model</a:t>
            </a:r>
            <a:endParaRPr lang="en-US" sz="2000" dirty="0"/>
          </a:p>
          <a:p>
            <a:endParaRPr lang="en-US" sz="2000" dirty="0"/>
          </a:p>
        </p:txBody>
      </p:sp>
    </p:spTree>
    <p:extLst>
      <p:ext uri="{BB962C8B-B14F-4D97-AF65-F5344CB8AC3E}">
        <p14:creationId xmlns:p14="http://schemas.microsoft.com/office/powerpoint/2010/main" val="256081580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Biological Environment/Individual </a:t>
            </a:r>
            <a:r>
              <a:rPr lang="en-US" sz="3200" dirty="0"/>
              <a:t>C</a:t>
            </a:r>
            <a:r>
              <a:rPr lang="en-US" sz="3200" dirty="0" smtClean="0"/>
              <a:t>hild</a:t>
            </a:r>
            <a:endParaRPr lang="en-US" sz="3200" dirty="0"/>
          </a:p>
        </p:txBody>
      </p:sp>
      <p:sp>
        <p:nvSpPr>
          <p:cNvPr id="3" name="Content Placeholder 2"/>
          <p:cNvSpPr>
            <a:spLocks noGrp="1"/>
          </p:cNvSpPr>
          <p:nvPr>
            <p:ph idx="1"/>
          </p:nvPr>
        </p:nvSpPr>
        <p:spPr/>
        <p:txBody>
          <a:bodyPr>
            <a:normAutofit/>
          </a:bodyPr>
          <a:lstStyle/>
          <a:p>
            <a:r>
              <a:rPr lang="en-US" sz="2400" dirty="0" smtClean="0"/>
              <a:t>Species-wide characteristics</a:t>
            </a:r>
          </a:p>
          <a:p>
            <a:pPr lvl="1"/>
            <a:r>
              <a:rPr lang="en-US" sz="2000" dirty="0" smtClean="0"/>
              <a:t>Strongest evidence for the importance of heredity</a:t>
            </a:r>
          </a:p>
          <a:p>
            <a:pPr lvl="2"/>
            <a:r>
              <a:rPr lang="en-US" sz="1600" dirty="0" smtClean="0"/>
              <a:t>Physical characteristics</a:t>
            </a:r>
          </a:p>
          <a:p>
            <a:pPr lvl="2"/>
            <a:r>
              <a:rPr lang="en-US" sz="1600" dirty="0" smtClean="0"/>
              <a:t>Propensity to learn</a:t>
            </a:r>
          </a:p>
          <a:p>
            <a:pPr lvl="2"/>
            <a:r>
              <a:rPr lang="en-US" sz="1600" dirty="0" smtClean="0"/>
              <a:t>Propensity to be social and emotional</a:t>
            </a:r>
          </a:p>
          <a:p>
            <a:pPr lvl="1"/>
            <a:r>
              <a:rPr lang="en-US" sz="2000" dirty="0" smtClean="0"/>
              <a:t>Individual differences</a:t>
            </a:r>
          </a:p>
          <a:p>
            <a:pPr lvl="2"/>
            <a:r>
              <a:rPr lang="en-US" sz="1600" dirty="0" smtClean="0"/>
              <a:t>Traits/temperaments</a:t>
            </a:r>
          </a:p>
          <a:p>
            <a:pPr lvl="1"/>
            <a:r>
              <a:rPr lang="en-US" sz="2000" dirty="0" smtClean="0"/>
              <a:t>Interaction between the genetics and environment</a:t>
            </a:r>
          </a:p>
          <a:p>
            <a:pPr lvl="2"/>
            <a:r>
              <a:rPr lang="en-US" sz="1600" dirty="0" smtClean="0"/>
              <a:t>canalization</a:t>
            </a:r>
            <a:endParaRPr lang="en-US" sz="1600" dirty="0"/>
          </a:p>
        </p:txBody>
      </p:sp>
    </p:spTree>
    <p:extLst>
      <p:ext uri="{BB962C8B-B14F-4D97-AF65-F5344CB8AC3E}">
        <p14:creationId xmlns:p14="http://schemas.microsoft.com/office/powerpoint/2010/main" val="361468404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5115"/>
          </a:xfrm>
        </p:spPr>
        <p:txBody>
          <a:bodyPr>
            <a:normAutofit/>
          </a:bodyPr>
          <a:lstStyle/>
          <a:p>
            <a:r>
              <a:rPr lang="en-US" sz="3600" dirty="0" smtClean="0"/>
              <a:t>Child’s Immediate Environment</a:t>
            </a:r>
            <a:endParaRPr lang="en-US" sz="3600" dirty="0"/>
          </a:p>
        </p:txBody>
      </p:sp>
      <p:sp>
        <p:nvSpPr>
          <p:cNvPr id="3" name="Content Placeholder 2"/>
          <p:cNvSpPr>
            <a:spLocks noGrp="1"/>
          </p:cNvSpPr>
          <p:nvPr>
            <p:ph idx="1"/>
          </p:nvPr>
        </p:nvSpPr>
        <p:spPr>
          <a:xfrm>
            <a:off x="457200" y="919754"/>
            <a:ext cx="8229600" cy="5206410"/>
          </a:xfrm>
        </p:spPr>
        <p:txBody>
          <a:bodyPr/>
          <a:lstStyle/>
          <a:p>
            <a:r>
              <a:rPr lang="en-US" dirty="0" smtClean="0"/>
              <a:t>Family</a:t>
            </a:r>
          </a:p>
          <a:p>
            <a:pPr lvl="1"/>
            <a:r>
              <a:rPr lang="en-US" dirty="0" smtClean="0"/>
              <a:t>Bidirectional effects</a:t>
            </a:r>
          </a:p>
          <a:p>
            <a:pPr lvl="1"/>
            <a:r>
              <a:rPr lang="en-US" dirty="0" smtClean="0"/>
              <a:t>Fathers (direct &amp; indirect effects0</a:t>
            </a:r>
          </a:p>
          <a:p>
            <a:pPr lvl="1"/>
            <a:r>
              <a:rPr lang="en-US" dirty="0" smtClean="0"/>
              <a:t>Siblings</a:t>
            </a:r>
          </a:p>
          <a:p>
            <a:pPr lvl="1"/>
            <a:r>
              <a:rPr lang="en-US" dirty="0" smtClean="0"/>
              <a:t>Day care (no demonstrable negative effect)</a:t>
            </a:r>
          </a:p>
          <a:p>
            <a:pPr lvl="1"/>
            <a:r>
              <a:rPr lang="en-US" dirty="0" smtClean="0"/>
              <a:t>Peer group (symmetrical relations)</a:t>
            </a:r>
          </a:p>
          <a:p>
            <a:pPr lvl="1"/>
            <a:r>
              <a:rPr lang="en-US" dirty="0" smtClean="0"/>
              <a:t>Neighborhood – collective socialization</a:t>
            </a:r>
          </a:p>
          <a:p>
            <a:pPr lvl="1"/>
            <a:r>
              <a:rPr lang="en-US" dirty="0" smtClean="0"/>
              <a:t>School  - John Dewy (good or bad)</a:t>
            </a:r>
          </a:p>
          <a:p>
            <a:pPr lvl="1"/>
            <a:r>
              <a:rPr lang="en-US" dirty="0"/>
              <a:t> </a:t>
            </a:r>
          </a:p>
        </p:txBody>
      </p:sp>
    </p:spTree>
    <p:extLst>
      <p:ext uri="{BB962C8B-B14F-4D97-AF65-F5344CB8AC3E}">
        <p14:creationId xmlns:p14="http://schemas.microsoft.com/office/powerpoint/2010/main" val="89536497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Social and Economic Context</a:t>
            </a:r>
            <a:endParaRPr lang="en-US" sz="3600" dirty="0"/>
          </a:p>
        </p:txBody>
      </p:sp>
      <p:sp>
        <p:nvSpPr>
          <p:cNvPr id="3" name="Content Placeholder 2"/>
          <p:cNvSpPr>
            <a:spLocks noGrp="1"/>
          </p:cNvSpPr>
          <p:nvPr>
            <p:ph idx="1"/>
          </p:nvPr>
        </p:nvSpPr>
        <p:spPr/>
        <p:txBody>
          <a:bodyPr/>
          <a:lstStyle/>
          <a:p>
            <a:r>
              <a:rPr lang="en-US" dirty="0" smtClean="0"/>
              <a:t>Social Capital Theory</a:t>
            </a:r>
          </a:p>
          <a:p>
            <a:r>
              <a:rPr lang="en-US" dirty="0" smtClean="0"/>
              <a:t>Maternal employment</a:t>
            </a:r>
          </a:p>
          <a:p>
            <a:r>
              <a:rPr lang="en-US" dirty="0" smtClean="0"/>
              <a:t>Single Parents</a:t>
            </a:r>
          </a:p>
          <a:p>
            <a:r>
              <a:rPr lang="en-US" dirty="0" smtClean="0"/>
              <a:t>Divorce</a:t>
            </a:r>
          </a:p>
          <a:p>
            <a:r>
              <a:rPr lang="en-US" dirty="0" smtClean="0"/>
              <a:t>Non-traditional families</a:t>
            </a:r>
          </a:p>
          <a:p>
            <a:r>
              <a:rPr lang="en-US" dirty="0" smtClean="0"/>
              <a:t>SES – poverty</a:t>
            </a:r>
          </a:p>
          <a:p>
            <a:r>
              <a:rPr lang="en-US" dirty="0" smtClean="0"/>
              <a:t>Homelessness--unemployment</a:t>
            </a:r>
            <a:endParaRPr lang="en-US" dirty="0"/>
          </a:p>
        </p:txBody>
      </p:sp>
    </p:spTree>
    <p:extLst>
      <p:ext uri="{BB962C8B-B14F-4D97-AF65-F5344CB8AC3E}">
        <p14:creationId xmlns:p14="http://schemas.microsoft.com/office/powerpoint/2010/main" val="429404753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Poverty in US</a:t>
            </a:r>
            <a:endParaRPr lang="en-US" dirty="0"/>
          </a:p>
        </p:txBody>
      </p:sp>
      <p:sp>
        <p:nvSpPr>
          <p:cNvPr id="3" name="Content Placeholder 2"/>
          <p:cNvSpPr>
            <a:spLocks noGrp="1"/>
          </p:cNvSpPr>
          <p:nvPr>
            <p:ph idx="1"/>
          </p:nvPr>
        </p:nvSpPr>
        <p:spPr/>
        <p:txBody>
          <a:bodyPr/>
          <a:lstStyle/>
          <a:p>
            <a:r>
              <a:rPr lang="en-US" dirty="0" smtClean="0"/>
              <a:t>Graph in text looks encouraging with rates going down  between 1960 and 2000, although uneven for children with an increase between 1970 and 1990.</a:t>
            </a:r>
          </a:p>
          <a:p>
            <a:r>
              <a:rPr lang="en-US" dirty="0" smtClean="0"/>
              <a:t>Unfortunately, poverty rate for children increased between 2000  to 2010 from 16.2% to 22.0%</a:t>
            </a:r>
          </a:p>
          <a:p>
            <a:r>
              <a:rPr lang="en-US" dirty="0" smtClean="0"/>
              <a:t>Cycle of Poverty</a:t>
            </a:r>
            <a:endParaRPr lang="en-US" dirty="0"/>
          </a:p>
        </p:txBody>
      </p:sp>
    </p:spTree>
    <p:extLst>
      <p:ext uri="{BB962C8B-B14F-4D97-AF65-F5344CB8AC3E}">
        <p14:creationId xmlns:p14="http://schemas.microsoft.com/office/powerpoint/2010/main" val="160904134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Cultures</a:t>
            </a:r>
            <a:br>
              <a:rPr lang="en-US" sz="3600" dirty="0" smtClean="0"/>
            </a:br>
            <a:endParaRPr lang="en-US" sz="3600" dirty="0"/>
          </a:p>
        </p:txBody>
      </p:sp>
      <p:sp>
        <p:nvSpPr>
          <p:cNvPr id="3" name="Content Placeholder 2"/>
          <p:cNvSpPr>
            <a:spLocks noGrp="1"/>
          </p:cNvSpPr>
          <p:nvPr>
            <p:ph idx="1"/>
          </p:nvPr>
        </p:nvSpPr>
        <p:spPr/>
        <p:txBody>
          <a:bodyPr/>
          <a:lstStyle/>
          <a:p>
            <a:r>
              <a:rPr lang="en-US" dirty="0" smtClean="0"/>
              <a:t>Cooperation</a:t>
            </a:r>
          </a:p>
          <a:p>
            <a:r>
              <a:rPr lang="en-US" dirty="0" smtClean="0"/>
              <a:t>Education</a:t>
            </a:r>
            <a:endParaRPr lang="en-US" dirty="0"/>
          </a:p>
        </p:txBody>
      </p:sp>
    </p:spTree>
    <p:extLst>
      <p:ext uri="{BB962C8B-B14F-4D97-AF65-F5344CB8AC3E}">
        <p14:creationId xmlns:p14="http://schemas.microsoft.com/office/powerpoint/2010/main" val="35541375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62"/>
            <a:ext cx="8229600" cy="1143000"/>
          </a:xfrm>
        </p:spPr>
        <p:txBody>
          <a:bodyPr>
            <a:normAutofit/>
          </a:bodyPr>
          <a:lstStyle/>
          <a:p>
            <a:r>
              <a:rPr lang="en-US" sz="3200" dirty="0" err="1" smtClean="0"/>
              <a:t>Lec</a:t>
            </a:r>
            <a:r>
              <a:rPr lang="en-US" sz="3200" dirty="0" smtClean="0"/>
              <a:t>. 4 outline continued</a:t>
            </a:r>
            <a:endParaRPr lang="en-US" sz="3200" dirty="0"/>
          </a:p>
        </p:txBody>
      </p:sp>
      <p:sp>
        <p:nvSpPr>
          <p:cNvPr id="3" name="Content Placeholder 2"/>
          <p:cNvSpPr>
            <a:spLocks noGrp="1"/>
          </p:cNvSpPr>
          <p:nvPr>
            <p:ph idx="1"/>
          </p:nvPr>
        </p:nvSpPr>
        <p:spPr>
          <a:xfrm>
            <a:off x="457200" y="610686"/>
            <a:ext cx="8229600" cy="6247314"/>
          </a:xfrm>
        </p:spPr>
        <p:txBody>
          <a:bodyPr>
            <a:normAutofit fontScale="70000" lnSpcReduction="20000"/>
          </a:bodyPr>
          <a:lstStyle/>
          <a:p>
            <a:r>
              <a:rPr lang="en-US" dirty="0" smtClean="0"/>
              <a:t>Contexts of Development</a:t>
            </a:r>
          </a:p>
          <a:p>
            <a:r>
              <a:rPr lang="en-US" dirty="0" smtClean="0"/>
              <a:t>Marasmus</a:t>
            </a:r>
            <a:r>
              <a:rPr lang="en-US" dirty="0" smtClean="0"/>
              <a:t>, </a:t>
            </a:r>
            <a:r>
              <a:rPr lang="en-US" dirty="0" err="1" smtClean="0"/>
              <a:t>hospitalism</a:t>
            </a:r>
            <a:r>
              <a:rPr lang="en-US" dirty="0" smtClean="0"/>
              <a:t>, failure to thrive, institutionalization</a:t>
            </a:r>
          </a:p>
          <a:p>
            <a:r>
              <a:rPr lang="en-US" dirty="0" err="1" smtClean="0"/>
              <a:t>Urie</a:t>
            </a:r>
            <a:r>
              <a:rPr lang="en-US" dirty="0" smtClean="0"/>
              <a:t> </a:t>
            </a:r>
            <a:r>
              <a:rPr lang="en-US" dirty="0" err="1" smtClean="0"/>
              <a:t>Bronfrenbrenner’s</a:t>
            </a:r>
            <a:r>
              <a:rPr lang="en-US" dirty="0" smtClean="0"/>
              <a:t> model</a:t>
            </a:r>
          </a:p>
          <a:p>
            <a:r>
              <a:rPr lang="en-US" dirty="0" smtClean="0"/>
              <a:t>Biological environment</a:t>
            </a:r>
          </a:p>
          <a:p>
            <a:r>
              <a:rPr lang="en-US" dirty="0" smtClean="0"/>
              <a:t>Species wide characteristics</a:t>
            </a:r>
          </a:p>
          <a:p>
            <a:r>
              <a:rPr lang="en-US" dirty="0" smtClean="0"/>
              <a:t>Individual characteristics</a:t>
            </a:r>
          </a:p>
          <a:p>
            <a:r>
              <a:rPr lang="en-US" dirty="0" smtClean="0"/>
              <a:t>Immediate environment</a:t>
            </a:r>
          </a:p>
          <a:p>
            <a:r>
              <a:rPr lang="en-US" dirty="0" smtClean="0"/>
              <a:t>Family, including bidirectional effects</a:t>
            </a:r>
          </a:p>
          <a:p>
            <a:r>
              <a:rPr lang="en-US" dirty="0" smtClean="0"/>
              <a:t>Neighborhood</a:t>
            </a:r>
          </a:p>
          <a:p>
            <a:r>
              <a:rPr lang="en-US" dirty="0" smtClean="0"/>
              <a:t>Peer group</a:t>
            </a:r>
          </a:p>
          <a:p>
            <a:r>
              <a:rPr lang="en-US" dirty="0" smtClean="0"/>
              <a:t>Day care/schooling</a:t>
            </a:r>
          </a:p>
          <a:p>
            <a:r>
              <a:rPr lang="en-US" dirty="0" smtClean="0"/>
              <a:t>Social and economic environment</a:t>
            </a:r>
          </a:p>
          <a:p>
            <a:r>
              <a:rPr lang="en-US" dirty="0" smtClean="0"/>
              <a:t>Economic (including maternal employment)</a:t>
            </a:r>
          </a:p>
          <a:p>
            <a:r>
              <a:rPr lang="en-US" dirty="0" smtClean="0"/>
              <a:t>Nontraditional parenting</a:t>
            </a:r>
          </a:p>
          <a:p>
            <a:r>
              <a:rPr lang="en-US" dirty="0" smtClean="0"/>
              <a:t>Single, Gay/lesbian, foster, divorce</a:t>
            </a:r>
          </a:p>
          <a:p>
            <a:r>
              <a:rPr lang="en-US" dirty="0" smtClean="0"/>
              <a:t>SES and poverty, </a:t>
            </a:r>
            <a:r>
              <a:rPr lang="en-US" dirty="0" err="1" smtClean="0"/>
              <a:t>homlessness</a:t>
            </a:r>
            <a:endParaRPr lang="en-US" dirty="0" smtClean="0"/>
          </a:p>
          <a:p>
            <a:r>
              <a:rPr lang="en-US" dirty="0" smtClean="0"/>
              <a:t>Cultural environment</a:t>
            </a:r>
          </a:p>
          <a:p>
            <a:r>
              <a:rPr lang="en-US" dirty="0" smtClean="0"/>
              <a:t>Interactions among the levels in </a:t>
            </a:r>
            <a:r>
              <a:rPr lang="en-US" dirty="0" err="1" smtClean="0"/>
              <a:t>Bronfrenbrenner’s</a:t>
            </a:r>
            <a:r>
              <a:rPr lang="en-US" dirty="0" smtClean="0"/>
              <a:t> </a:t>
            </a:r>
            <a:endParaRPr lang="en-US" dirty="0"/>
          </a:p>
        </p:txBody>
      </p:sp>
    </p:spTree>
    <p:extLst>
      <p:ext uri="{BB962C8B-B14F-4D97-AF65-F5344CB8AC3E}">
        <p14:creationId xmlns:p14="http://schemas.microsoft.com/office/powerpoint/2010/main" val="267208852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3" name="Content Placeholder 2"/>
          <p:cNvSpPr>
            <a:spLocks noGrp="1"/>
          </p:cNvSpPr>
          <p:nvPr>
            <p:ph idx="1"/>
          </p:nvPr>
        </p:nvSpPr>
        <p:spPr/>
        <p:txBody>
          <a:bodyPr/>
          <a:lstStyle/>
          <a:p>
            <a:r>
              <a:rPr lang="en-US" dirty="0" smtClean="0"/>
              <a:t>Advantage – clearly establishes causality</a:t>
            </a:r>
          </a:p>
          <a:p>
            <a:r>
              <a:rPr lang="en-US" dirty="0" smtClean="0"/>
              <a:t>Problem– many of the things we would like to investigate it would be unethical to intentionally do to a child to investigate its effect (e.g., child abuse, starvation)</a:t>
            </a:r>
          </a:p>
          <a:p>
            <a:r>
              <a:rPr lang="en-US" dirty="0" smtClean="0"/>
              <a:t>Natural experiments provide a partial solution to this limitation</a:t>
            </a:r>
            <a:endParaRPr lang="en-US" dirty="0"/>
          </a:p>
        </p:txBody>
      </p:sp>
    </p:spTree>
    <p:extLst>
      <p:ext uri="{BB962C8B-B14F-4D97-AF65-F5344CB8AC3E}">
        <p14:creationId xmlns:p14="http://schemas.microsoft.com/office/powerpoint/2010/main" val="74376841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Naturalistic Observation</a:t>
            </a:r>
            <a:endParaRPr lang="en-US" dirty="0"/>
          </a:p>
        </p:txBody>
      </p:sp>
      <p:sp>
        <p:nvSpPr>
          <p:cNvPr id="3" name="Content Placeholder 2"/>
          <p:cNvSpPr>
            <a:spLocks noGrp="1"/>
          </p:cNvSpPr>
          <p:nvPr>
            <p:ph idx="1"/>
          </p:nvPr>
        </p:nvSpPr>
        <p:spPr/>
        <p:txBody>
          <a:bodyPr/>
          <a:lstStyle/>
          <a:p>
            <a:r>
              <a:rPr lang="en-US" dirty="0" smtClean="0"/>
              <a:t>Advantage – ecological validity</a:t>
            </a:r>
          </a:p>
          <a:p>
            <a:r>
              <a:rPr lang="en-US" dirty="0" smtClean="0"/>
              <a:t>Disadvantages:</a:t>
            </a:r>
          </a:p>
          <a:p>
            <a:pPr lvl="1"/>
            <a:r>
              <a:rPr lang="en-US" dirty="0" smtClean="0"/>
              <a:t>Many uncontrolled variables</a:t>
            </a:r>
          </a:p>
          <a:p>
            <a:pPr lvl="1"/>
            <a:r>
              <a:rPr lang="en-US" dirty="0" smtClean="0"/>
              <a:t>Usually not a random sample</a:t>
            </a:r>
            <a:endParaRPr lang="en-US" dirty="0"/>
          </a:p>
        </p:txBody>
      </p:sp>
    </p:spTree>
    <p:extLst>
      <p:ext uri="{BB962C8B-B14F-4D97-AF65-F5344CB8AC3E}">
        <p14:creationId xmlns:p14="http://schemas.microsoft.com/office/powerpoint/2010/main" val="24069416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of Developmental Studies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Longitudinal – to understand changes with age follow the same children as they grow older</a:t>
            </a:r>
          </a:p>
          <a:p>
            <a:r>
              <a:rPr lang="en-US" dirty="0" err="1" smtClean="0"/>
              <a:t>Crossectional</a:t>
            </a:r>
            <a:r>
              <a:rPr lang="en-US" dirty="0" smtClean="0"/>
              <a:t> – study groups of children of different ages and “presume” the differences between the age groups are a consequence of development.</a:t>
            </a:r>
          </a:p>
          <a:p>
            <a:r>
              <a:rPr lang="en-US" dirty="0" smtClean="0"/>
              <a:t>Cross-sequential (accelerated longitudinal) – combines the two designs above.  Is particularly good for revealing cohort effects and helps in understanding non-random attrition.</a:t>
            </a:r>
            <a:endParaRPr lang="en-US" dirty="0"/>
          </a:p>
        </p:txBody>
      </p:sp>
    </p:spTree>
    <p:extLst>
      <p:ext uri="{BB962C8B-B14F-4D97-AF65-F5344CB8AC3E}">
        <p14:creationId xmlns:p14="http://schemas.microsoft.com/office/powerpoint/2010/main" val="25196411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of working with different age groups</a:t>
            </a:r>
            <a:endParaRPr lang="en-US" dirty="0"/>
          </a:p>
        </p:txBody>
      </p:sp>
      <p:sp>
        <p:nvSpPr>
          <p:cNvPr id="3" name="Content Placeholder 2"/>
          <p:cNvSpPr>
            <a:spLocks noGrp="1"/>
          </p:cNvSpPr>
          <p:nvPr>
            <p:ph idx="1"/>
          </p:nvPr>
        </p:nvSpPr>
        <p:spPr/>
        <p:txBody>
          <a:bodyPr/>
          <a:lstStyle/>
          <a:p>
            <a:r>
              <a:rPr lang="en-US" dirty="0" smtClean="0"/>
              <a:t>Does the task mean the same thing at different ages.</a:t>
            </a:r>
          </a:p>
          <a:p>
            <a:r>
              <a:rPr lang="en-US" dirty="0" smtClean="0"/>
              <a:t>Ceiling and floor effects.</a:t>
            </a:r>
            <a:endParaRPr lang="en-US" dirty="0"/>
          </a:p>
        </p:txBody>
      </p:sp>
    </p:spTree>
    <p:extLst>
      <p:ext uri="{BB962C8B-B14F-4D97-AF65-F5344CB8AC3E}">
        <p14:creationId xmlns:p14="http://schemas.microsoft.com/office/powerpoint/2010/main" val="242806219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of doing research with children from different cultures</a:t>
            </a:r>
            <a:endParaRPr lang="en-US" dirty="0"/>
          </a:p>
        </p:txBody>
      </p:sp>
      <p:sp>
        <p:nvSpPr>
          <p:cNvPr id="3" name="Content Placeholder 2"/>
          <p:cNvSpPr>
            <a:spLocks noGrp="1"/>
          </p:cNvSpPr>
          <p:nvPr>
            <p:ph idx="1"/>
          </p:nvPr>
        </p:nvSpPr>
        <p:spPr/>
        <p:txBody>
          <a:bodyPr/>
          <a:lstStyle/>
          <a:p>
            <a:r>
              <a:rPr lang="en-US" dirty="0" smtClean="0"/>
              <a:t>Does the task mean the same thing to individuals from different cultures.</a:t>
            </a:r>
          </a:p>
          <a:p>
            <a:r>
              <a:rPr lang="en-US" dirty="0" smtClean="0"/>
              <a:t>Do they respond to research situations similarly.</a:t>
            </a:r>
          </a:p>
          <a:p>
            <a:r>
              <a:rPr lang="en-US" dirty="0" smtClean="0"/>
              <a:t>What norms do you use?</a:t>
            </a:r>
          </a:p>
          <a:p>
            <a:endParaRPr lang="en-US" dirty="0"/>
          </a:p>
        </p:txBody>
      </p:sp>
    </p:spTree>
    <p:extLst>
      <p:ext uri="{BB962C8B-B14F-4D97-AF65-F5344CB8AC3E}">
        <p14:creationId xmlns:p14="http://schemas.microsoft.com/office/powerpoint/2010/main" val="334476657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Contexts of Development</a:t>
            </a:r>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smtClean="0"/>
              <a:t>   Feral Children (the wild boy of </a:t>
            </a:r>
            <a:r>
              <a:rPr lang="en-US" dirty="0" err="1" smtClean="0"/>
              <a:t>Aveyron</a:t>
            </a:r>
            <a:r>
              <a:rPr lang="en-US" dirty="0" smtClean="0"/>
              <a:t>)</a:t>
            </a:r>
          </a:p>
          <a:p>
            <a:r>
              <a:rPr lang="en-US" dirty="0" smtClean="0"/>
              <a:t>Rene Spits (1945)—orphanages</a:t>
            </a:r>
          </a:p>
          <a:p>
            <a:r>
              <a:rPr lang="en-US" dirty="0" smtClean="0"/>
              <a:t>Romanian orphanages more recently</a:t>
            </a:r>
          </a:p>
          <a:p>
            <a:r>
              <a:rPr lang="en-US" dirty="0" smtClean="0"/>
              <a:t>Concepts</a:t>
            </a:r>
          </a:p>
          <a:p>
            <a:pPr lvl="1"/>
            <a:r>
              <a:rPr lang="en-US" dirty="0" smtClean="0"/>
              <a:t>Marasmus, </a:t>
            </a:r>
            <a:r>
              <a:rPr lang="en-US" dirty="0" err="1" smtClean="0"/>
              <a:t>hospitalism</a:t>
            </a:r>
            <a:r>
              <a:rPr lang="en-US" dirty="0" smtClean="0"/>
              <a:t>, failure to thrive, institutionalization</a:t>
            </a:r>
          </a:p>
          <a:p>
            <a:endParaRPr lang="en-US" dirty="0"/>
          </a:p>
        </p:txBody>
      </p:sp>
    </p:spTree>
    <p:extLst>
      <p:ext uri="{BB962C8B-B14F-4D97-AF65-F5344CB8AC3E}">
        <p14:creationId xmlns:p14="http://schemas.microsoft.com/office/powerpoint/2010/main" val="27295797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urie.jpg"/>
          <p:cNvPicPr>
            <a:picLocks noGrp="1" noChangeAspect="1"/>
          </p:cNvPicPr>
          <p:nvPr>
            <p:ph idx="1"/>
          </p:nvPr>
        </p:nvPicPr>
        <p:blipFill>
          <a:blip r:embed="rId2">
            <a:extLst>
              <a:ext uri="{28A0092B-C50C-407E-A947-70E740481C1C}">
                <a14:useLocalDpi xmlns:a14="http://schemas.microsoft.com/office/drawing/2010/main" val="0"/>
              </a:ext>
            </a:extLst>
          </a:blip>
          <a:srcRect l="-16794" r="-16794"/>
          <a:stretch>
            <a:fillRect/>
          </a:stretch>
        </p:blipFill>
        <p:spPr>
          <a:xfrm>
            <a:off x="117475" y="146050"/>
            <a:ext cx="9026525" cy="6711950"/>
          </a:xfrm>
        </p:spPr>
      </p:pic>
    </p:spTree>
    <p:extLst>
      <p:ext uri="{BB962C8B-B14F-4D97-AF65-F5344CB8AC3E}">
        <p14:creationId xmlns:p14="http://schemas.microsoft.com/office/powerpoint/2010/main" val="396745856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15087</TotalTime>
  <Words>470</Words>
  <Application>Microsoft Macintosh PowerPoint</Application>
  <PresentationFormat>On-screen Show (4:3)</PresentationFormat>
  <Paragraphs>91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Lecture 4: Methods &amp; Developemtnal Contexts</vt:lpstr>
      <vt:lpstr>Lec. 4 outline continued</vt:lpstr>
      <vt:lpstr>Experiments</vt:lpstr>
      <vt:lpstr>Naturalistic Observation</vt:lpstr>
      <vt:lpstr>Design of Developmental Studies</vt:lpstr>
      <vt:lpstr>Challenges of working with different age groups</vt:lpstr>
      <vt:lpstr>Challenges of doing research with children from different cultures</vt:lpstr>
      <vt:lpstr>Contexts of Development</vt:lpstr>
      <vt:lpstr>PowerPoint Presentation</vt:lpstr>
      <vt:lpstr>Biological Environment/Individual Child</vt:lpstr>
      <vt:lpstr>Child’s Immediate Environment</vt:lpstr>
      <vt:lpstr>Social and Economic Context</vt:lpstr>
      <vt:lpstr>Poverty in US</vt:lpstr>
      <vt:lpstr>Cultures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Six major theories of development  Piaget  Information-Processing theories  Sociocultural theories  Psychoanalytic  Social Learning  Bowlby’s adaptational theory Major issue  Gradual versus stage  Early versus current experience  Specificity versus generality Methods  Experiments  Natural experiments  Naturalistic observation  Longitudinal versus cross-sectional versus cross-sequential (accelerated  longitudinal design)  Cohort effects Attrition Challenges of doing research with children of different ages Challenges of doing research with children from different cultures  </dc:title>
  <dc:creator>Robert Cooper</dc:creator>
  <cp:lastModifiedBy>Robert Cooper</cp:lastModifiedBy>
  <cp:revision>20</cp:revision>
  <dcterms:created xsi:type="dcterms:W3CDTF">2013-08-29T12:24:23Z</dcterms:created>
  <dcterms:modified xsi:type="dcterms:W3CDTF">2014-09-04T16:21:55Z</dcterms:modified>
</cp:coreProperties>
</file>