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9" r:id="rId3"/>
    <p:sldId id="257" r:id="rId4"/>
    <p:sldId id="258"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728" autoAdjust="0"/>
  </p:normalViewPr>
  <p:slideViewPr>
    <p:cSldViewPr snapToGrid="0" snapToObjects="1">
      <p:cViewPr varScale="1">
        <p:scale>
          <a:sx n="97" d="100"/>
          <a:sy n="97" d="100"/>
        </p:scale>
        <p:origin x="-1968"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35A5DB-3BC4-D341-9D94-A2E1896F46E1}" type="datetimeFigureOut">
              <a:rPr lang="en-US" smtClean="0"/>
              <a:t>9/4/14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4C3115-D31C-1849-BC97-7095F5B9C239}" type="slidenum">
              <a:rPr lang="en-US" smtClean="0"/>
              <a:t>‹#›</a:t>
            </a:fld>
            <a:endParaRPr lang="en-US"/>
          </a:p>
        </p:txBody>
      </p:sp>
    </p:spTree>
    <p:extLst>
      <p:ext uri="{BB962C8B-B14F-4D97-AF65-F5344CB8AC3E}">
        <p14:creationId xmlns:p14="http://schemas.microsoft.com/office/powerpoint/2010/main" val="231274392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ChangeArrowheads="1" noTextEdit="1"/>
          </p:cNvSpPr>
          <p:nvPr>
            <p:ph type="sldImg"/>
          </p:nvPr>
        </p:nvSpPr>
        <p:spPr>
          <a:ln/>
        </p:spPr>
      </p:sp>
      <p:sp>
        <p:nvSpPr>
          <p:cNvPr id="3481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a:lnSpc>
                <a:spcPct val="90000"/>
              </a:lnSpc>
            </a:pPr>
            <a:r>
              <a:rPr lang="en-US">
                <a:ea typeface="ＭＳ Ｐゴシック" charset="0"/>
              </a:rPr>
              <a:t>A perspective in cognitive psychology in which complex mental events involve a number of discrete components</a:t>
            </a:r>
          </a:p>
          <a:p>
            <a:pPr lvl="1">
              <a:lnSpc>
                <a:spcPct val="90000"/>
              </a:lnSpc>
            </a:pPr>
            <a:endParaRPr lang="en-US">
              <a:ea typeface="ＭＳ Ｐゴシック" charset="0"/>
            </a:endParaRPr>
          </a:p>
          <a:p>
            <a:pPr lvl="1">
              <a:lnSpc>
                <a:spcPct val="90000"/>
              </a:lnSpc>
            </a:pPr>
            <a:r>
              <a:rPr lang="en-US">
                <a:ea typeface="ＭＳ Ｐゴシック" charset="0"/>
              </a:rPr>
              <a:t>These components receive input from, and sent input to, one another.</a:t>
            </a:r>
          </a:p>
          <a:p>
            <a:endParaRPr lang="en-US">
              <a:ea typeface="ＭＳ Ｐゴシック" charset="0"/>
              <a:cs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DF7326-5EC9-DC41-94C2-30378AA4AB93}" type="datetimeFigureOut">
              <a:rPr lang="en-US" smtClean="0"/>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3404090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F7326-5EC9-DC41-94C2-30378AA4AB93}" type="datetimeFigureOut">
              <a:rPr lang="en-US" smtClean="0"/>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1339750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F7326-5EC9-DC41-94C2-30378AA4AB93}" type="datetimeFigureOut">
              <a:rPr lang="en-US" smtClean="0"/>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3571520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95400"/>
            <a:ext cx="82296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848100"/>
            <a:ext cx="82296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p:txBody>
          <a:bodyPr/>
          <a:lstStyle>
            <a:lvl1pPr>
              <a:defRPr smtClean="0"/>
            </a:lvl1pPr>
          </a:lstStyle>
          <a:p>
            <a:pPr>
              <a:defRPr/>
            </a:pPr>
            <a:fld id="{D305BE2C-765D-4048-B110-4B55D9DFBAEE}" type="slidenum">
              <a:rPr lang="en-US"/>
              <a:pPr>
                <a:defRPr/>
              </a:pPr>
              <a:t>‹#›</a:t>
            </a:fld>
            <a:endParaRPr lang="en-US"/>
          </a:p>
        </p:txBody>
      </p:sp>
      <p:sp>
        <p:nvSpPr>
          <p:cNvPr id="6" name="Rectangle 5"/>
          <p:cNvSpPr>
            <a:spLocks noGrp="1" noChangeArrowheads="1"/>
          </p:cNvSpPr>
          <p:nvPr>
            <p:ph type="dt" sz="half" idx="11"/>
          </p:nvPr>
        </p:nvSpPr>
        <p:spPr/>
        <p:txBody>
          <a:bodyPr/>
          <a:lstStyle>
            <a:lvl1pPr>
              <a:defRPr smtClean="0"/>
            </a:lvl1pPr>
          </a:lstStyle>
          <a:p>
            <a:pPr>
              <a:defRPr/>
            </a:pPr>
            <a:fld id="{C5EA5D6A-FD32-C84B-89F9-A05953B0EA69}" type="datetime1">
              <a:rPr lang="en-US"/>
              <a:pPr>
                <a:defRPr/>
              </a:pPr>
              <a:t>9/4/14</a:t>
            </a:fld>
            <a:endParaRPr lang="en-US"/>
          </a:p>
        </p:txBody>
      </p:sp>
    </p:spTree>
    <p:extLst>
      <p:ext uri="{BB962C8B-B14F-4D97-AF65-F5344CB8AC3E}">
        <p14:creationId xmlns:p14="http://schemas.microsoft.com/office/powerpoint/2010/main" val="1970971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F7326-5EC9-DC41-94C2-30378AA4AB93}" type="datetimeFigureOut">
              <a:rPr lang="en-US" smtClean="0"/>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4131042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DF7326-5EC9-DC41-94C2-30378AA4AB93}" type="datetimeFigureOut">
              <a:rPr lang="en-US" smtClean="0"/>
              <a:t>9/4/14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2982103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DF7326-5EC9-DC41-94C2-30378AA4AB93}" type="datetimeFigureOut">
              <a:rPr lang="en-US" smtClean="0"/>
              <a:t>9/4/14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1986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DF7326-5EC9-DC41-94C2-30378AA4AB93}" type="datetimeFigureOut">
              <a:rPr lang="en-US" smtClean="0"/>
              <a:t>9/4/14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33965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DF7326-5EC9-DC41-94C2-30378AA4AB93}" type="datetimeFigureOut">
              <a:rPr lang="en-US" smtClean="0"/>
              <a:t>9/4/14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2016691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DF7326-5EC9-DC41-94C2-30378AA4AB93}" type="datetimeFigureOut">
              <a:rPr lang="en-US" smtClean="0"/>
              <a:t>9/4/14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53322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DF7326-5EC9-DC41-94C2-30378AA4AB93}" type="datetimeFigureOut">
              <a:rPr lang="en-US" smtClean="0"/>
              <a:t>9/4/14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3327400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DF7326-5EC9-DC41-94C2-30378AA4AB93}" type="datetimeFigureOut">
              <a:rPr lang="en-US" smtClean="0"/>
              <a:t>9/4/14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05959F-56FB-8241-B16F-46EE3CD8E267}" type="slidenum">
              <a:rPr lang="en-US" smtClean="0"/>
              <a:t>‹#›</a:t>
            </a:fld>
            <a:endParaRPr lang="en-US"/>
          </a:p>
        </p:txBody>
      </p:sp>
    </p:spTree>
    <p:extLst>
      <p:ext uri="{BB962C8B-B14F-4D97-AF65-F5344CB8AC3E}">
        <p14:creationId xmlns:p14="http://schemas.microsoft.com/office/powerpoint/2010/main" val="30230988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DF7326-5EC9-DC41-94C2-30378AA4AB93}" type="datetimeFigureOut">
              <a:rPr lang="en-US" smtClean="0"/>
              <a:t>9/4/14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05959F-56FB-8241-B16F-46EE3CD8E267}" type="slidenum">
              <a:rPr lang="en-US" smtClean="0"/>
              <a:t>‹#›</a:t>
            </a:fld>
            <a:endParaRPr lang="en-US"/>
          </a:p>
        </p:txBody>
      </p:sp>
    </p:spTree>
    <p:extLst>
      <p:ext uri="{BB962C8B-B14F-4D97-AF65-F5344CB8AC3E}">
        <p14:creationId xmlns:p14="http://schemas.microsoft.com/office/powerpoint/2010/main" val="169322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611" y="136972"/>
            <a:ext cx="8915205" cy="6587167"/>
          </a:xfrm>
        </p:spPr>
        <p:txBody>
          <a:bodyPr>
            <a:noAutofit/>
          </a:bodyPr>
          <a:lstStyle/>
          <a:p>
            <a:pPr algn="l"/>
            <a:r>
              <a:rPr lang="en-US" sz="2000" dirty="0"/>
              <a:t>Six major theories of development</a:t>
            </a:r>
            <a:br>
              <a:rPr lang="en-US" sz="2000" dirty="0"/>
            </a:br>
            <a:r>
              <a:rPr lang="en-US" sz="2000" dirty="0" smtClean="0"/>
              <a:t>	Piaget</a:t>
            </a:r>
            <a:br>
              <a:rPr lang="en-US" sz="2000" dirty="0" smtClean="0"/>
            </a:br>
            <a:r>
              <a:rPr lang="en-US" sz="2000" dirty="0" smtClean="0"/>
              <a:t>	Information-Processing theories</a:t>
            </a:r>
            <a:br>
              <a:rPr lang="en-US" sz="2000" dirty="0" smtClean="0"/>
            </a:br>
            <a:r>
              <a:rPr lang="en-US" sz="2000" dirty="0" smtClean="0"/>
              <a:t>	Sociocultural theories</a:t>
            </a:r>
            <a:br>
              <a:rPr lang="en-US" sz="2000" dirty="0" smtClean="0"/>
            </a:br>
            <a:r>
              <a:rPr lang="en-US" sz="2000" dirty="0" smtClean="0"/>
              <a:t>	Psychoanalytic</a:t>
            </a:r>
            <a:br>
              <a:rPr lang="en-US" sz="2000" dirty="0" smtClean="0"/>
            </a:br>
            <a:r>
              <a:rPr lang="en-US" sz="2000" dirty="0" smtClean="0"/>
              <a:t>	Social Learning</a:t>
            </a:r>
            <a:br>
              <a:rPr lang="en-US" sz="2000" dirty="0" smtClean="0"/>
            </a:br>
            <a:r>
              <a:rPr lang="en-US" sz="2000" dirty="0" smtClean="0"/>
              <a:t>	</a:t>
            </a:r>
            <a:r>
              <a:rPr lang="en-US" sz="2000" dirty="0" err="1" smtClean="0"/>
              <a:t>Bowlby’s</a:t>
            </a:r>
            <a:r>
              <a:rPr lang="en-US" sz="2000" dirty="0" smtClean="0"/>
              <a:t> </a:t>
            </a:r>
            <a:r>
              <a:rPr lang="en-US" sz="2000" dirty="0" err="1" smtClean="0"/>
              <a:t>adaptational</a:t>
            </a:r>
            <a:r>
              <a:rPr lang="en-US" sz="2000" dirty="0" smtClean="0"/>
              <a:t> theory</a:t>
            </a:r>
            <a:r>
              <a:rPr lang="en-US" sz="2000" dirty="0"/>
              <a:t/>
            </a:r>
            <a:br>
              <a:rPr lang="en-US" sz="2000" dirty="0"/>
            </a:br>
            <a:r>
              <a:rPr lang="en-US" sz="2000" dirty="0"/>
              <a:t>Major issue</a:t>
            </a:r>
            <a:br>
              <a:rPr lang="en-US" sz="2000" dirty="0"/>
            </a:br>
            <a:r>
              <a:rPr lang="en-US" sz="2000" dirty="0" smtClean="0"/>
              <a:t>	Gradual </a:t>
            </a:r>
            <a:r>
              <a:rPr lang="en-US" sz="2000" dirty="0"/>
              <a:t>versus stage</a:t>
            </a:r>
            <a:br>
              <a:rPr lang="en-US" sz="2000" dirty="0"/>
            </a:br>
            <a:r>
              <a:rPr lang="en-US" sz="2000" dirty="0" smtClean="0"/>
              <a:t>	Early </a:t>
            </a:r>
            <a:r>
              <a:rPr lang="en-US" sz="2000" dirty="0"/>
              <a:t>versus current experience</a:t>
            </a:r>
            <a:br>
              <a:rPr lang="en-US" sz="2000" dirty="0"/>
            </a:br>
            <a:r>
              <a:rPr lang="en-US" sz="2000" dirty="0" smtClean="0"/>
              <a:t>	Specificity </a:t>
            </a:r>
            <a:r>
              <a:rPr lang="en-US" sz="2000" dirty="0"/>
              <a:t>versus generality</a:t>
            </a:r>
            <a:br>
              <a:rPr lang="en-US" sz="2000" dirty="0"/>
            </a:br>
            <a:r>
              <a:rPr lang="en-US" sz="2000" dirty="0"/>
              <a:t>Methods</a:t>
            </a:r>
            <a:br>
              <a:rPr lang="en-US" sz="2000" dirty="0"/>
            </a:br>
            <a:r>
              <a:rPr lang="en-US" sz="2000" dirty="0"/>
              <a:t>	Experiments</a:t>
            </a:r>
            <a:br>
              <a:rPr lang="en-US" sz="2000" dirty="0"/>
            </a:br>
            <a:r>
              <a:rPr lang="en-US" sz="2000" dirty="0" smtClean="0"/>
              <a:t>	Natural </a:t>
            </a:r>
            <a:r>
              <a:rPr lang="en-US" sz="2000" dirty="0"/>
              <a:t>experiments</a:t>
            </a:r>
            <a:br>
              <a:rPr lang="en-US" sz="2000" dirty="0"/>
            </a:br>
            <a:r>
              <a:rPr lang="en-US" sz="2000" dirty="0" smtClean="0"/>
              <a:t>	Naturalistic </a:t>
            </a:r>
            <a:r>
              <a:rPr lang="en-US" sz="2000" dirty="0"/>
              <a:t>observation</a:t>
            </a:r>
            <a:br>
              <a:rPr lang="en-US" sz="2000" dirty="0"/>
            </a:br>
            <a:r>
              <a:rPr lang="en-US" sz="2000" dirty="0" smtClean="0"/>
              <a:t>	Longitudinal </a:t>
            </a:r>
            <a:r>
              <a:rPr lang="en-US" sz="2000" dirty="0"/>
              <a:t>versus cross-sectional versus cross-sequential (accelerated </a:t>
            </a:r>
            <a:r>
              <a:rPr lang="en-US" sz="2000" dirty="0" smtClean="0"/>
              <a:t>	longitudinal </a:t>
            </a:r>
            <a:r>
              <a:rPr lang="en-US" sz="2000" dirty="0"/>
              <a:t>design)</a:t>
            </a:r>
            <a:br>
              <a:rPr lang="en-US" sz="2000" dirty="0"/>
            </a:br>
            <a:r>
              <a:rPr lang="en-US" sz="2000" dirty="0"/>
              <a:t>	Cohort effects</a:t>
            </a:r>
            <a:br>
              <a:rPr lang="en-US" sz="2000" dirty="0"/>
            </a:br>
            <a:r>
              <a:rPr lang="en-US" sz="2000" dirty="0"/>
              <a:t>Attrition</a:t>
            </a:r>
            <a:br>
              <a:rPr lang="en-US" sz="2000" dirty="0"/>
            </a:br>
            <a:r>
              <a:rPr lang="en-US" sz="2000" dirty="0"/>
              <a:t>Challenges of doing research with children of different ages</a:t>
            </a:r>
            <a:br>
              <a:rPr lang="en-US" sz="2000" dirty="0"/>
            </a:br>
            <a:r>
              <a:rPr lang="en-US" sz="2000" dirty="0"/>
              <a:t>Challenges of doing research with children from different cultures</a:t>
            </a:r>
            <a:br>
              <a:rPr lang="en-US" sz="2000" dirty="0"/>
            </a:br>
            <a:r>
              <a:rPr lang="en-US" sz="2000" dirty="0"/>
              <a:t> </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14475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222" y="274638"/>
            <a:ext cx="8487578" cy="1143000"/>
          </a:xfrm>
        </p:spPr>
        <p:txBody>
          <a:bodyPr>
            <a:noAutofit/>
          </a:bodyPr>
          <a:lstStyle/>
          <a:p>
            <a:r>
              <a:rPr lang="en-US" sz="3600" dirty="0" err="1" smtClean="0"/>
              <a:t>Bowlby’s</a:t>
            </a:r>
            <a:r>
              <a:rPr lang="en-US" sz="3600" dirty="0" smtClean="0"/>
              <a:t> (1908 – 1990) </a:t>
            </a:r>
            <a:r>
              <a:rPr lang="en-US" sz="3600" dirty="0" err="1" smtClean="0"/>
              <a:t>Adaptational</a:t>
            </a:r>
            <a:r>
              <a:rPr lang="en-US" sz="3600" dirty="0" smtClean="0"/>
              <a:t> Theory</a:t>
            </a:r>
            <a:endParaRPr lang="en-US" sz="3600" dirty="0"/>
          </a:p>
        </p:txBody>
      </p:sp>
      <p:sp>
        <p:nvSpPr>
          <p:cNvPr id="3" name="Content Placeholder 2"/>
          <p:cNvSpPr>
            <a:spLocks noGrp="1"/>
          </p:cNvSpPr>
          <p:nvPr>
            <p:ph idx="1"/>
          </p:nvPr>
        </p:nvSpPr>
        <p:spPr/>
        <p:txBody>
          <a:bodyPr/>
          <a:lstStyle/>
          <a:p>
            <a:r>
              <a:rPr lang="en-US" dirty="0" smtClean="0"/>
              <a:t>Influenced by Freud and Darwin</a:t>
            </a:r>
          </a:p>
          <a:p>
            <a:r>
              <a:rPr lang="en-US" dirty="0" smtClean="0"/>
              <a:t>Babies arrive with predispositions</a:t>
            </a:r>
          </a:p>
          <a:p>
            <a:r>
              <a:rPr lang="en-US" dirty="0" smtClean="0"/>
              <a:t>Early social relationships are key to later development.</a:t>
            </a:r>
          </a:p>
          <a:p>
            <a:r>
              <a:rPr lang="en-US" dirty="0" smtClean="0"/>
              <a:t>Cognitive skills and the development of an inner working model guide social behavior.</a:t>
            </a:r>
          </a:p>
          <a:p>
            <a:r>
              <a:rPr lang="en-US" dirty="0" smtClean="0"/>
              <a:t>“Attachment” is a key concept.</a:t>
            </a:r>
          </a:p>
          <a:p>
            <a:endParaRPr lang="en-US" dirty="0"/>
          </a:p>
        </p:txBody>
      </p:sp>
    </p:spTree>
    <p:extLst>
      <p:ext uri="{BB962C8B-B14F-4D97-AF65-F5344CB8AC3E}">
        <p14:creationId xmlns:p14="http://schemas.microsoft.com/office/powerpoint/2010/main" val="3279154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Issues</a:t>
            </a:r>
            <a:endParaRPr lang="en-US" dirty="0"/>
          </a:p>
        </p:txBody>
      </p:sp>
      <p:sp>
        <p:nvSpPr>
          <p:cNvPr id="3" name="Content Placeholder 2"/>
          <p:cNvSpPr>
            <a:spLocks noGrp="1"/>
          </p:cNvSpPr>
          <p:nvPr>
            <p:ph idx="1"/>
          </p:nvPr>
        </p:nvSpPr>
        <p:spPr/>
        <p:txBody>
          <a:bodyPr/>
          <a:lstStyle/>
          <a:p>
            <a:r>
              <a:rPr lang="en-US" dirty="0" smtClean="0"/>
              <a:t>Gradual versus stage models of development.</a:t>
            </a:r>
          </a:p>
          <a:p>
            <a:r>
              <a:rPr lang="en-US" dirty="0" smtClean="0"/>
              <a:t>The relative importance of early versus current experience in guiding development.</a:t>
            </a:r>
          </a:p>
          <a:p>
            <a:r>
              <a:rPr lang="en-US" dirty="0" smtClean="0"/>
              <a:t>Specificity versus generality of developmental acquisitions.</a:t>
            </a:r>
            <a:endParaRPr lang="en-US" dirty="0"/>
          </a:p>
        </p:txBody>
      </p:sp>
    </p:spTree>
    <p:extLst>
      <p:ext uri="{BB962C8B-B14F-4D97-AF65-F5344CB8AC3E}">
        <p14:creationId xmlns:p14="http://schemas.microsoft.com/office/powerpoint/2010/main" val="1396845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Methods in Developmental Psychology</a:t>
            </a:r>
            <a:endParaRPr lang="en-US" dirty="0"/>
          </a:p>
        </p:txBody>
      </p:sp>
      <p:sp>
        <p:nvSpPr>
          <p:cNvPr id="3" name="Content Placeholder 2"/>
          <p:cNvSpPr>
            <a:spLocks noGrp="1"/>
          </p:cNvSpPr>
          <p:nvPr>
            <p:ph idx="1"/>
          </p:nvPr>
        </p:nvSpPr>
        <p:spPr/>
        <p:txBody>
          <a:bodyPr/>
          <a:lstStyle/>
          <a:p>
            <a:r>
              <a:rPr lang="en-US" dirty="0" smtClean="0"/>
              <a:t>Like personality psychology, developmental psychology is, in part, correlational</a:t>
            </a:r>
          </a:p>
          <a:p>
            <a:pPr lvl="1"/>
            <a:r>
              <a:rPr lang="en-US" dirty="0" smtClean="0"/>
              <a:t>One cannot assign personality or age randomly to set of participants.</a:t>
            </a:r>
          </a:p>
          <a:p>
            <a:r>
              <a:rPr lang="en-US" dirty="0" smtClean="0"/>
              <a:t>However, in other aspects, developmental psychology uses the full range of methodologies used in other areas within psychology</a:t>
            </a:r>
            <a:endParaRPr lang="en-US" dirty="0"/>
          </a:p>
        </p:txBody>
      </p:sp>
    </p:spTree>
    <p:extLst>
      <p:ext uri="{BB962C8B-B14F-4D97-AF65-F5344CB8AC3E}">
        <p14:creationId xmlns:p14="http://schemas.microsoft.com/office/powerpoint/2010/main" val="2424152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a:t>
            </a:r>
            <a:endParaRPr lang="en-US" dirty="0"/>
          </a:p>
        </p:txBody>
      </p:sp>
      <p:sp>
        <p:nvSpPr>
          <p:cNvPr id="3" name="Content Placeholder 2"/>
          <p:cNvSpPr>
            <a:spLocks noGrp="1"/>
          </p:cNvSpPr>
          <p:nvPr>
            <p:ph idx="1"/>
          </p:nvPr>
        </p:nvSpPr>
        <p:spPr/>
        <p:txBody>
          <a:bodyPr/>
          <a:lstStyle/>
          <a:p>
            <a:r>
              <a:rPr lang="en-US" dirty="0" smtClean="0"/>
              <a:t>Advantage – clearly establishes causality</a:t>
            </a:r>
          </a:p>
          <a:p>
            <a:r>
              <a:rPr lang="en-US" dirty="0" smtClean="0"/>
              <a:t>Problem– many of the things we would like to investigate it would be unethical to intentionally do to a child to investigate its effect (e.g., child abuse, starvation)</a:t>
            </a:r>
          </a:p>
          <a:p>
            <a:r>
              <a:rPr lang="en-US" dirty="0" smtClean="0"/>
              <a:t>Natural experiments provide a partial solution to this limitation</a:t>
            </a:r>
            <a:endParaRPr lang="en-US" dirty="0"/>
          </a:p>
        </p:txBody>
      </p:sp>
    </p:spTree>
    <p:extLst>
      <p:ext uri="{BB962C8B-B14F-4D97-AF65-F5344CB8AC3E}">
        <p14:creationId xmlns:p14="http://schemas.microsoft.com/office/powerpoint/2010/main" val="743768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Naturalistic Observation</a:t>
            </a:r>
            <a:endParaRPr lang="en-US" dirty="0"/>
          </a:p>
        </p:txBody>
      </p:sp>
      <p:sp>
        <p:nvSpPr>
          <p:cNvPr id="3" name="Content Placeholder 2"/>
          <p:cNvSpPr>
            <a:spLocks noGrp="1"/>
          </p:cNvSpPr>
          <p:nvPr>
            <p:ph idx="1"/>
          </p:nvPr>
        </p:nvSpPr>
        <p:spPr/>
        <p:txBody>
          <a:bodyPr/>
          <a:lstStyle/>
          <a:p>
            <a:r>
              <a:rPr lang="en-US" dirty="0" smtClean="0"/>
              <a:t>Advantage – ecological validity</a:t>
            </a:r>
          </a:p>
          <a:p>
            <a:r>
              <a:rPr lang="en-US" dirty="0" smtClean="0"/>
              <a:t>Disadvantages:</a:t>
            </a:r>
          </a:p>
          <a:p>
            <a:pPr lvl="1"/>
            <a:r>
              <a:rPr lang="en-US" dirty="0" smtClean="0"/>
              <a:t>Many uncontrolled variables</a:t>
            </a:r>
          </a:p>
          <a:p>
            <a:pPr lvl="1"/>
            <a:r>
              <a:rPr lang="en-US" dirty="0" smtClean="0"/>
              <a:t>Usually not a random sample</a:t>
            </a:r>
            <a:endParaRPr lang="en-US" dirty="0"/>
          </a:p>
        </p:txBody>
      </p:sp>
    </p:spTree>
    <p:extLst>
      <p:ext uri="{BB962C8B-B14F-4D97-AF65-F5344CB8AC3E}">
        <p14:creationId xmlns:p14="http://schemas.microsoft.com/office/powerpoint/2010/main" val="2406941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of Developmental Studies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Longitudinal – to understand changes with age follow the same children as they grow older</a:t>
            </a:r>
          </a:p>
          <a:p>
            <a:r>
              <a:rPr lang="en-US" dirty="0" err="1" smtClean="0"/>
              <a:t>Crossectional</a:t>
            </a:r>
            <a:r>
              <a:rPr lang="en-US" dirty="0" smtClean="0"/>
              <a:t> – study groups of children of different ages and “presume” the differences between the age groups are a consequence of development.</a:t>
            </a:r>
          </a:p>
          <a:p>
            <a:r>
              <a:rPr lang="en-US" dirty="0" smtClean="0"/>
              <a:t>Cross-sequential (accelerated longitudinal) – combines the two designs above.  Is particularly good for revealing cohort effects and helps in understanding non-random attrition.</a:t>
            </a:r>
            <a:endParaRPr lang="en-US" dirty="0"/>
          </a:p>
        </p:txBody>
      </p:sp>
    </p:spTree>
    <p:extLst>
      <p:ext uri="{BB962C8B-B14F-4D97-AF65-F5344CB8AC3E}">
        <p14:creationId xmlns:p14="http://schemas.microsoft.com/office/powerpoint/2010/main" val="2519641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Challenges of working with different age groups</a:t>
            </a:r>
            <a:endParaRPr lang="en-US" dirty="0"/>
          </a:p>
        </p:txBody>
      </p:sp>
      <p:sp>
        <p:nvSpPr>
          <p:cNvPr id="3" name="Content Placeholder 2"/>
          <p:cNvSpPr>
            <a:spLocks noGrp="1"/>
          </p:cNvSpPr>
          <p:nvPr>
            <p:ph idx="1"/>
          </p:nvPr>
        </p:nvSpPr>
        <p:spPr/>
        <p:txBody>
          <a:bodyPr/>
          <a:lstStyle/>
          <a:p>
            <a:r>
              <a:rPr lang="en-US" dirty="0" smtClean="0"/>
              <a:t>Does the task mean the same thing at different ages.</a:t>
            </a:r>
          </a:p>
          <a:p>
            <a:r>
              <a:rPr lang="en-US" dirty="0" smtClean="0"/>
              <a:t>Ceiling and floor effects.</a:t>
            </a:r>
            <a:endParaRPr lang="en-US" dirty="0"/>
          </a:p>
        </p:txBody>
      </p:sp>
    </p:spTree>
    <p:extLst>
      <p:ext uri="{BB962C8B-B14F-4D97-AF65-F5344CB8AC3E}">
        <p14:creationId xmlns:p14="http://schemas.microsoft.com/office/powerpoint/2010/main" val="2428062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Challenges of doing research with children from different cultures</a:t>
            </a:r>
            <a:endParaRPr lang="en-US" dirty="0"/>
          </a:p>
        </p:txBody>
      </p:sp>
      <p:sp>
        <p:nvSpPr>
          <p:cNvPr id="3" name="Content Placeholder 2"/>
          <p:cNvSpPr>
            <a:spLocks noGrp="1"/>
          </p:cNvSpPr>
          <p:nvPr>
            <p:ph idx="1"/>
          </p:nvPr>
        </p:nvSpPr>
        <p:spPr/>
        <p:txBody>
          <a:bodyPr/>
          <a:lstStyle/>
          <a:p>
            <a:r>
              <a:rPr lang="en-US" dirty="0" smtClean="0"/>
              <a:t>Does the task mean the same thing to individuals from different cultures.</a:t>
            </a:r>
          </a:p>
          <a:p>
            <a:r>
              <a:rPr lang="en-US" dirty="0" smtClean="0"/>
              <a:t>Do they respond to research </a:t>
            </a:r>
            <a:r>
              <a:rPr lang="en-US" smtClean="0"/>
              <a:t>situations similarly.</a:t>
            </a:r>
            <a:endParaRPr lang="en-US" dirty="0" smtClean="0"/>
          </a:p>
          <a:p>
            <a:r>
              <a:rPr lang="en-US" dirty="0" smtClean="0"/>
              <a:t>What norms do you use?</a:t>
            </a:r>
          </a:p>
          <a:p>
            <a:endParaRPr lang="en-US" dirty="0"/>
          </a:p>
        </p:txBody>
      </p:sp>
    </p:spTree>
    <p:extLst>
      <p:ext uri="{BB962C8B-B14F-4D97-AF65-F5344CB8AC3E}">
        <p14:creationId xmlns:p14="http://schemas.microsoft.com/office/powerpoint/2010/main" val="3344766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on my web sites</a:t>
            </a:r>
            <a:endParaRPr lang="en-US" dirty="0"/>
          </a:p>
        </p:txBody>
      </p:sp>
      <p:sp>
        <p:nvSpPr>
          <p:cNvPr id="3" name="Content Placeholder 2"/>
          <p:cNvSpPr>
            <a:spLocks noGrp="1"/>
          </p:cNvSpPr>
          <p:nvPr>
            <p:ph idx="1"/>
          </p:nvPr>
        </p:nvSpPr>
        <p:spPr/>
        <p:txBody>
          <a:bodyPr/>
          <a:lstStyle/>
          <a:p>
            <a:r>
              <a:rPr lang="en-US" dirty="0" smtClean="0"/>
              <a:t>Browsers try to be efficient.</a:t>
            </a:r>
          </a:p>
          <a:p>
            <a:r>
              <a:rPr lang="en-US" dirty="0" smtClean="0"/>
              <a:t>Store information they have loaded before.</a:t>
            </a:r>
          </a:p>
          <a:p>
            <a:r>
              <a:rPr lang="en-US" dirty="0" smtClean="0"/>
              <a:t>So if information doesn’t come up when you reload a web page, clear you’re the buffer in your browser.  There is usually a button labeled something like “Clear recent history” under the “Tools” or “History” menu, depending on the browser you are using.</a:t>
            </a:r>
            <a:endParaRPr lang="en-US" dirty="0"/>
          </a:p>
        </p:txBody>
      </p:sp>
    </p:spTree>
    <p:extLst>
      <p:ext uri="{BB962C8B-B14F-4D97-AF65-F5344CB8AC3E}">
        <p14:creationId xmlns:p14="http://schemas.microsoft.com/office/powerpoint/2010/main" val="2568621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Review from last class</a:t>
            </a:r>
            <a:endParaRPr lang="en-US" sz="3600" dirty="0"/>
          </a:p>
        </p:txBody>
      </p:sp>
      <p:sp>
        <p:nvSpPr>
          <p:cNvPr id="3" name="Content Placeholder 2"/>
          <p:cNvSpPr>
            <a:spLocks noGrp="1"/>
          </p:cNvSpPr>
          <p:nvPr>
            <p:ph idx="1"/>
          </p:nvPr>
        </p:nvSpPr>
        <p:spPr>
          <a:xfrm>
            <a:off x="124514" y="1207856"/>
            <a:ext cx="8562286" cy="4918308"/>
          </a:xfrm>
        </p:spPr>
        <p:txBody>
          <a:bodyPr/>
          <a:lstStyle/>
          <a:p>
            <a:r>
              <a:rPr lang="en-US" dirty="0" smtClean="0"/>
              <a:t>From our historical review we identified three approaches to development</a:t>
            </a:r>
          </a:p>
          <a:p>
            <a:pPr lvl="1"/>
            <a:r>
              <a:rPr lang="en-US" sz="2400" dirty="0" err="1" smtClean="0"/>
              <a:t>Preformationist</a:t>
            </a:r>
            <a:endParaRPr lang="en-US" sz="2400" dirty="0" smtClean="0"/>
          </a:p>
          <a:p>
            <a:pPr lvl="1"/>
            <a:r>
              <a:rPr lang="en-US" sz="2400" dirty="0" err="1" smtClean="0"/>
              <a:t>Predeterminist</a:t>
            </a:r>
            <a:endParaRPr lang="en-US" sz="2400" dirty="0" smtClean="0"/>
          </a:p>
          <a:p>
            <a:pPr lvl="1"/>
            <a:r>
              <a:rPr lang="en-US" sz="2400" dirty="0" smtClean="0"/>
              <a:t>Empiricist</a:t>
            </a:r>
          </a:p>
          <a:p>
            <a:r>
              <a:rPr lang="en-US" dirty="0" smtClean="0"/>
              <a:t>Components of Piaget’s theory</a:t>
            </a:r>
          </a:p>
          <a:p>
            <a:pPr lvl="1"/>
            <a:r>
              <a:rPr lang="en-US" sz="2400" dirty="0" smtClean="0"/>
              <a:t>Functional </a:t>
            </a:r>
            <a:r>
              <a:rPr lang="en-US" sz="2400" dirty="0" err="1" smtClean="0"/>
              <a:t>invarients</a:t>
            </a:r>
            <a:r>
              <a:rPr lang="en-US" sz="2400" dirty="0" smtClean="0"/>
              <a:t>: adaptation, organization, equilibration</a:t>
            </a:r>
          </a:p>
          <a:p>
            <a:pPr lvl="1"/>
            <a:r>
              <a:rPr lang="en-US" sz="2400" dirty="0" smtClean="0"/>
              <a:t>The major periods: sensorimotor, concrete operations, formal operations</a:t>
            </a:r>
          </a:p>
          <a:p>
            <a:r>
              <a:rPr lang="en-US" dirty="0" smtClean="0"/>
              <a:t>Information processing theory was described</a:t>
            </a:r>
            <a:endParaRPr lang="en-US" dirty="0"/>
          </a:p>
        </p:txBody>
      </p:sp>
    </p:spTree>
    <p:extLst>
      <p:ext uri="{BB962C8B-B14F-4D97-AF65-F5344CB8AC3E}">
        <p14:creationId xmlns:p14="http://schemas.microsoft.com/office/powerpoint/2010/main" val="3567211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normAutofit/>
          </a:bodyPr>
          <a:lstStyle/>
          <a:p>
            <a:pPr algn="ctr" eaLnBrk="1" hangingPunct="1"/>
            <a:r>
              <a:rPr lang="en-US" sz="2400" dirty="0">
                <a:latin typeface="Arial" charset="0"/>
                <a:ea typeface="ＭＳ Ｐゴシック" charset="0"/>
                <a:cs typeface="ＭＳ Ｐゴシック" charset="0"/>
              </a:rPr>
              <a:t>Atkinson &amp; </a:t>
            </a:r>
            <a:r>
              <a:rPr lang="en-US" sz="2400" dirty="0" err="1">
                <a:latin typeface="Arial" charset="0"/>
                <a:ea typeface="ＭＳ Ｐゴシック" charset="0"/>
                <a:cs typeface="ＭＳ Ｐゴシック" charset="0"/>
              </a:rPr>
              <a:t>Shiffrin</a:t>
            </a:r>
            <a:r>
              <a:rPr lang="en-US" sz="2400" dirty="0">
                <a:latin typeface="Arial" charset="0"/>
                <a:ea typeface="ＭＳ Ｐゴシック" charset="0"/>
                <a:cs typeface="ＭＳ Ｐゴシック" charset="0"/>
              </a:rPr>
              <a:t> (The Modal Model)</a:t>
            </a:r>
          </a:p>
        </p:txBody>
      </p:sp>
      <p:sp>
        <p:nvSpPr>
          <p:cNvPr id="33794" name="Rectangle 3"/>
          <p:cNvSpPr>
            <a:spLocks noGrp="1" noChangeArrowheads="1"/>
          </p:cNvSpPr>
          <p:nvPr>
            <p:ph type="body" sz="half" idx="1"/>
          </p:nvPr>
        </p:nvSpPr>
        <p:spPr>
          <a:xfrm>
            <a:off x="457200" y="990600"/>
            <a:ext cx="8229600" cy="2400300"/>
          </a:xfrm>
          <a:noFill/>
        </p:spPr>
        <p:txBody>
          <a:bodyPr/>
          <a:lstStyle/>
          <a:p>
            <a:pPr eaLnBrk="1" hangingPunct="1">
              <a:lnSpc>
                <a:spcPct val="90000"/>
              </a:lnSpc>
              <a:buClr>
                <a:srgbClr val="1C6EA6"/>
              </a:buClr>
            </a:pPr>
            <a:r>
              <a:rPr lang="en-US" sz="2800" b="1" dirty="0">
                <a:latin typeface="Arial" charset="0"/>
                <a:ea typeface="ＭＳ Ｐゴシック" charset="0"/>
                <a:cs typeface="ＭＳ Ｐゴシック" charset="0"/>
              </a:rPr>
              <a:t>Information </a:t>
            </a:r>
            <a:r>
              <a:rPr lang="en-US" sz="2800" b="1" dirty="0" smtClean="0">
                <a:latin typeface="Arial" charset="0"/>
                <a:ea typeface="ＭＳ Ｐゴシック" charset="0"/>
                <a:cs typeface="ＭＳ Ｐゴシック" charset="0"/>
              </a:rPr>
              <a:t>processing approaches</a:t>
            </a:r>
            <a:endParaRPr lang="en-US" sz="2800" dirty="0">
              <a:latin typeface="Arial" charset="0"/>
              <a:ea typeface="ＭＳ Ｐゴシック" charset="0"/>
              <a:cs typeface="ＭＳ Ｐゴシック" charset="0"/>
            </a:endParaRPr>
          </a:p>
        </p:txBody>
      </p:sp>
      <p:sp>
        <p:nvSpPr>
          <p:cNvPr id="33795" name="TextBox 7"/>
          <p:cNvSpPr txBox="1">
            <a:spLocks noChangeArrowheads="1"/>
          </p:cNvSpPr>
          <p:nvPr/>
        </p:nvSpPr>
        <p:spPr bwMode="auto">
          <a:xfrm>
            <a:off x="2513013" y="4894263"/>
            <a:ext cx="3663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rgbClr val="003300"/>
                </a:solidFill>
                <a:latin typeface="Arial" charset="0"/>
                <a:ea typeface="ＭＳ Ｐゴシック" charset="0"/>
                <a:cs typeface="ＭＳ Ｐゴシック" charset="0"/>
                <a:sym typeface="Arial" charset="0"/>
              </a:defRPr>
            </a:lvl1pPr>
            <a:lvl2pPr marL="742950" indent="-285750" eaLnBrk="0" hangingPunct="0">
              <a:defRPr sz="2400">
                <a:solidFill>
                  <a:srgbClr val="003300"/>
                </a:solidFill>
                <a:latin typeface="Arial" charset="0"/>
                <a:ea typeface="ＭＳ Ｐゴシック" charset="0"/>
                <a:sym typeface="Arial" charset="0"/>
              </a:defRPr>
            </a:lvl2pPr>
            <a:lvl3pPr marL="1143000" indent="-228600" eaLnBrk="0" hangingPunct="0">
              <a:defRPr sz="2400">
                <a:solidFill>
                  <a:srgbClr val="003300"/>
                </a:solidFill>
                <a:latin typeface="Arial" charset="0"/>
                <a:ea typeface="ＭＳ Ｐゴシック" charset="0"/>
                <a:sym typeface="Arial" charset="0"/>
              </a:defRPr>
            </a:lvl3pPr>
            <a:lvl4pPr marL="1600200" indent="-228600" eaLnBrk="0" hangingPunct="0">
              <a:defRPr sz="2400">
                <a:solidFill>
                  <a:srgbClr val="003300"/>
                </a:solidFill>
                <a:latin typeface="Arial" charset="0"/>
                <a:ea typeface="ＭＳ Ｐゴシック" charset="0"/>
                <a:sym typeface="Arial" charset="0"/>
              </a:defRPr>
            </a:lvl4pPr>
            <a:lvl5pPr marL="2057400" indent="-228600" eaLnBrk="0" hangingPunct="0">
              <a:defRPr sz="2400">
                <a:solidFill>
                  <a:srgbClr val="003300"/>
                </a:solidFill>
                <a:latin typeface="Arial" charset="0"/>
                <a:ea typeface="ＭＳ Ｐゴシック" charset="0"/>
                <a:sym typeface="Arial" charset="0"/>
              </a:defRPr>
            </a:lvl5pPr>
            <a:lvl6pPr marL="2514600" indent="-228600" eaLnBrk="0" fontAlgn="base" hangingPunct="0">
              <a:spcBef>
                <a:spcPct val="0"/>
              </a:spcBef>
              <a:spcAft>
                <a:spcPct val="0"/>
              </a:spcAft>
              <a:defRPr sz="2400">
                <a:solidFill>
                  <a:srgbClr val="003300"/>
                </a:solidFill>
                <a:latin typeface="Arial" charset="0"/>
                <a:ea typeface="ＭＳ Ｐゴシック" charset="0"/>
                <a:sym typeface="Arial" charset="0"/>
              </a:defRPr>
            </a:lvl6pPr>
            <a:lvl7pPr marL="2971800" indent="-228600" eaLnBrk="0" fontAlgn="base" hangingPunct="0">
              <a:spcBef>
                <a:spcPct val="0"/>
              </a:spcBef>
              <a:spcAft>
                <a:spcPct val="0"/>
              </a:spcAft>
              <a:defRPr sz="2400">
                <a:solidFill>
                  <a:srgbClr val="003300"/>
                </a:solidFill>
                <a:latin typeface="Arial" charset="0"/>
                <a:ea typeface="ＭＳ Ｐゴシック" charset="0"/>
                <a:sym typeface="Arial" charset="0"/>
              </a:defRPr>
            </a:lvl7pPr>
            <a:lvl8pPr marL="3429000" indent="-228600" eaLnBrk="0" fontAlgn="base" hangingPunct="0">
              <a:spcBef>
                <a:spcPct val="0"/>
              </a:spcBef>
              <a:spcAft>
                <a:spcPct val="0"/>
              </a:spcAft>
              <a:defRPr sz="2400">
                <a:solidFill>
                  <a:srgbClr val="003300"/>
                </a:solidFill>
                <a:latin typeface="Arial" charset="0"/>
                <a:ea typeface="ＭＳ Ｐゴシック" charset="0"/>
                <a:sym typeface="Arial" charset="0"/>
              </a:defRPr>
            </a:lvl8pPr>
            <a:lvl9pPr marL="3886200" indent="-228600" eaLnBrk="0" fontAlgn="base" hangingPunct="0">
              <a:spcBef>
                <a:spcPct val="0"/>
              </a:spcBef>
              <a:spcAft>
                <a:spcPct val="0"/>
              </a:spcAft>
              <a:defRPr sz="2400">
                <a:solidFill>
                  <a:srgbClr val="003300"/>
                </a:solidFill>
                <a:latin typeface="Arial" charset="0"/>
                <a:ea typeface="ＭＳ Ｐゴシック" charset="0"/>
                <a:sym typeface="Arial" charset="0"/>
              </a:defRPr>
            </a:lvl9pPr>
          </a:lstStyle>
          <a:p>
            <a:pPr eaLnBrk="1" hangingPunct="1"/>
            <a:r>
              <a:rPr lang="en-US" sz="1800"/>
              <a:t>Each of these systems is separate</a:t>
            </a:r>
          </a:p>
        </p:txBody>
      </p:sp>
      <p:pic>
        <p:nvPicPr>
          <p:cNvPr id="33796" name="Picture 8" descr="Figure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114550"/>
            <a:ext cx="6400800" cy="262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Lev </a:t>
            </a:r>
            <a:r>
              <a:rPr lang="en-US" sz="3200" dirty="0" err="1" smtClean="0"/>
              <a:t>Vygosky</a:t>
            </a:r>
            <a:r>
              <a:rPr lang="en-US" sz="3200" dirty="0" smtClean="0"/>
              <a:t> (1896—1934) and Sociocultural theory</a:t>
            </a:r>
            <a:endParaRPr lang="en-US" sz="3200" dirty="0"/>
          </a:p>
        </p:txBody>
      </p:sp>
      <p:sp>
        <p:nvSpPr>
          <p:cNvPr id="3" name="Content Placeholder 2"/>
          <p:cNvSpPr>
            <a:spLocks noGrp="1"/>
          </p:cNvSpPr>
          <p:nvPr>
            <p:ph idx="1"/>
          </p:nvPr>
        </p:nvSpPr>
        <p:spPr/>
        <p:txBody>
          <a:bodyPr/>
          <a:lstStyle/>
          <a:p>
            <a:r>
              <a:rPr lang="en-US" dirty="0" smtClean="0"/>
              <a:t>Importance of social context of development</a:t>
            </a:r>
          </a:p>
          <a:p>
            <a:r>
              <a:rPr lang="en-US" dirty="0" smtClean="0"/>
              <a:t>Quantitative and qualitative change</a:t>
            </a:r>
          </a:p>
          <a:p>
            <a:r>
              <a:rPr lang="en-US" dirty="0" smtClean="0"/>
              <a:t>Little focus on nature/nurture issue</a:t>
            </a:r>
          </a:p>
          <a:p>
            <a:pPr lvl="1"/>
            <a:r>
              <a:rPr lang="en-US" dirty="0" smtClean="0"/>
              <a:t>Social speech-&gt;private speech-&gt;inner speech</a:t>
            </a:r>
          </a:p>
          <a:p>
            <a:pPr lvl="1"/>
            <a:r>
              <a:rPr lang="en-US" dirty="0" smtClean="0"/>
              <a:t>Zone of proximal development</a:t>
            </a:r>
          </a:p>
          <a:p>
            <a:pPr lvl="1"/>
            <a:r>
              <a:rPr lang="en-US" dirty="0" smtClean="0"/>
              <a:t>Scaffolding</a:t>
            </a:r>
          </a:p>
          <a:p>
            <a:r>
              <a:rPr lang="en-US" dirty="0" err="1" smtClean="0"/>
              <a:t>Rogoff</a:t>
            </a:r>
            <a:r>
              <a:rPr lang="en-US" dirty="0" smtClean="0"/>
              <a:t>—learning through observing and participation</a:t>
            </a:r>
            <a:endParaRPr lang="en-US" dirty="0"/>
          </a:p>
        </p:txBody>
      </p:sp>
    </p:spTree>
    <p:extLst>
      <p:ext uri="{BB962C8B-B14F-4D97-AF65-F5344CB8AC3E}">
        <p14:creationId xmlns:p14="http://schemas.microsoft.com/office/powerpoint/2010/main" val="1382649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Lev </a:t>
            </a:r>
            <a:r>
              <a:rPr lang="en-US" sz="3200" dirty="0" err="1" smtClean="0"/>
              <a:t>Vygosky</a:t>
            </a:r>
            <a:r>
              <a:rPr lang="en-US" sz="3200" dirty="0" smtClean="0"/>
              <a:t> (1896—1934) and Sociocultural theory</a:t>
            </a:r>
            <a:endParaRPr lang="en-US" sz="3200" dirty="0"/>
          </a:p>
        </p:txBody>
      </p:sp>
      <p:sp>
        <p:nvSpPr>
          <p:cNvPr id="3" name="Content Placeholder 2"/>
          <p:cNvSpPr>
            <a:spLocks noGrp="1"/>
          </p:cNvSpPr>
          <p:nvPr>
            <p:ph idx="1"/>
          </p:nvPr>
        </p:nvSpPr>
        <p:spPr/>
        <p:txBody>
          <a:bodyPr/>
          <a:lstStyle/>
          <a:p>
            <a:r>
              <a:rPr lang="en-US" dirty="0" smtClean="0"/>
              <a:t>Importance of social context of development</a:t>
            </a:r>
          </a:p>
          <a:p>
            <a:r>
              <a:rPr lang="en-US" dirty="0" smtClean="0"/>
              <a:t>Quantitative and qualitative change</a:t>
            </a:r>
          </a:p>
          <a:p>
            <a:r>
              <a:rPr lang="en-US" dirty="0" smtClean="0"/>
              <a:t>Little focus on nature/nurture issue</a:t>
            </a:r>
          </a:p>
          <a:p>
            <a:pPr lvl="1"/>
            <a:r>
              <a:rPr lang="en-US" dirty="0" smtClean="0"/>
              <a:t>Social speech-&gt;private speech-&gt;inner speech</a:t>
            </a:r>
          </a:p>
          <a:p>
            <a:pPr lvl="1"/>
            <a:r>
              <a:rPr lang="en-US" dirty="0" smtClean="0"/>
              <a:t>Zone of proximal development</a:t>
            </a:r>
          </a:p>
          <a:p>
            <a:pPr lvl="1"/>
            <a:r>
              <a:rPr lang="en-US" dirty="0" smtClean="0"/>
              <a:t>Scaffolding</a:t>
            </a:r>
          </a:p>
          <a:p>
            <a:r>
              <a:rPr lang="en-US" dirty="0" err="1" smtClean="0"/>
              <a:t>Rogoff</a:t>
            </a:r>
            <a:r>
              <a:rPr lang="en-US" dirty="0" smtClean="0"/>
              <a:t>—learning through observing and participation</a:t>
            </a:r>
            <a:endParaRPr lang="en-US" dirty="0"/>
          </a:p>
        </p:txBody>
      </p:sp>
    </p:spTree>
    <p:extLst>
      <p:ext uri="{BB962C8B-B14F-4D97-AF65-F5344CB8AC3E}">
        <p14:creationId xmlns:p14="http://schemas.microsoft.com/office/powerpoint/2010/main" val="830975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Psychoanalytic Theory</a:t>
            </a:r>
            <a:endParaRPr lang="en-US" dirty="0"/>
          </a:p>
        </p:txBody>
      </p:sp>
      <p:sp>
        <p:nvSpPr>
          <p:cNvPr id="3" name="Content Placeholder 2"/>
          <p:cNvSpPr>
            <a:spLocks noGrp="1"/>
          </p:cNvSpPr>
          <p:nvPr>
            <p:ph idx="1"/>
          </p:nvPr>
        </p:nvSpPr>
        <p:spPr/>
        <p:txBody>
          <a:bodyPr>
            <a:normAutofit/>
          </a:bodyPr>
          <a:lstStyle/>
          <a:p>
            <a:r>
              <a:rPr lang="en-US" dirty="0" smtClean="0"/>
              <a:t>Freud (1856 – 1939)</a:t>
            </a:r>
            <a:r>
              <a:rPr lang="en-US" sz="2400" dirty="0" smtClean="0"/>
              <a:t>	</a:t>
            </a:r>
          </a:p>
          <a:p>
            <a:pPr lvl="1"/>
            <a:r>
              <a:rPr lang="en-US" sz="2400" dirty="0" smtClean="0"/>
              <a:t>Id – there from the beginning</a:t>
            </a:r>
          </a:p>
          <a:p>
            <a:pPr lvl="1"/>
            <a:r>
              <a:rPr lang="en-US" sz="2400" dirty="0" smtClean="0"/>
              <a:t>Ego and Superego – develop over time</a:t>
            </a:r>
          </a:p>
          <a:p>
            <a:pPr lvl="1"/>
            <a:r>
              <a:rPr lang="en-US" sz="2400" dirty="0" smtClean="0"/>
              <a:t>Psychosexual stages</a:t>
            </a:r>
          </a:p>
          <a:p>
            <a:r>
              <a:rPr lang="en-US" dirty="0" smtClean="0"/>
              <a:t>Erikson (1902 – 1994)</a:t>
            </a:r>
          </a:p>
          <a:p>
            <a:pPr lvl="1"/>
            <a:r>
              <a:rPr lang="en-US" sz="2400" dirty="0" smtClean="0"/>
              <a:t>Similar to </a:t>
            </a:r>
            <a:r>
              <a:rPr lang="en-US" sz="2400" dirty="0" err="1" smtClean="0"/>
              <a:t>freud</a:t>
            </a:r>
            <a:endParaRPr lang="en-US" sz="2400" dirty="0" smtClean="0"/>
          </a:p>
          <a:p>
            <a:pPr lvl="1"/>
            <a:r>
              <a:rPr lang="en-US" sz="2400" dirty="0" smtClean="0"/>
              <a:t>Stages address a broader range of issues</a:t>
            </a:r>
          </a:p>
          <a:p>
            <a:pPr lvl="1"/>
            <a:r>
              <a:rPr lang="en-US" sz="2400" dirty="0" smtClean="0"/>
              <a:t>Dealt explicitly with differences among cultures</a:t>
            </a:r>
          </a:p>
          <a:p>
            <a:pPr lvl="1"/>
            <a:endParaRPr lang="en-US" sz="2400" dirty="0"/>
          </a:p>
        </p:txBody>
      </p:sp>
    </p:spTree>
    <p:extLst>
      <p:ext uri="{BB962C8B-B14F-4D97-AF65-F5344CB8AC3E}">
        <p14:creationId xmlns:p14="http://schemas.microsoft.com/office/powerpoint/2010/main" val="574265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94806989"/>
              </p:ext>
            </p:extLst>
          </p:nvPr>
        </p:nvGraphicFramePr>
        <p:xfrm>
          <a:off x="457200" y="1600200"/>
          <a:ext cx="8229600" cy="4145280"/>
        </p:xfrm>
        <a:graphic>
          <a:graphicData uri="http://schemas.openxmlformats.org/drawingml/2006/table">
            <a:tbl>
              <a:tblPr firstRow="1" bandRow="1">
                <a:tableStyleId>{5C22544A-7EE6-4342-B048-85BDC9FD1C3A}</a:tableStyleId>
              </a:tblPr>
              <a:tblGrid>
                <a:gridCol w="850197"/>
                <a:gridCol w="1519072"/>
                <a:gridCol w="2378218"/>
                <a:gridCol w="3482113"/>
              </a:tblGrid>
              <a:tr h="370840">
                <a:tc>
                  <a:txBody>
                    <a:bodyPr/>
                    <a:lstStyle/>
                    <a:p>
                      <a:r>
                        <a:rPr lang="en-US" dirty="0" smtClean="0"/>
                        <a:t>Stage</a:t>
                      </a:r>
                      <a:endParaRPr lang="en-US" dirty="0"/>
                    </a:p>
                  </a:txBody>
                  <a:tcPr/>
                </a:tc>
                <a:tc>
                  <a:txBody>
                    <a:bodyPr/>
                    <a:lstStyle/>
                    <a:p>
                      <a:r>
                        <a:rPr lang="en-US" dirty="0" smtClean="0"/>
                        <a:t>Age</a:t>
                      </a:r>
                      <a:endParaRPr lang="en-US" dirty="0"/>
                    </a:p>
                  </a:txBody>
                  <a:tcPr/>
                </a:tc>
                <a:tc>
                  <a:txBody>
                    <a:bodyPr/>
                    <a:lstStyle/>
                    <a:p>
                      <a:r>
                        <a:rPr lang="en-US" dirty="0" smtClean="0"/>
                        <a:t>Freud’s Psychosexual Stages</a:t>
                      </a:r>
                      <a:endParaRPr lang="en-US" dirty="0"/>
                    </a:p>
                  </a:txBody>
                  <a:tcPr/>
                </a:tc>
                <a:tc>
                  <a:txBody>
                    <a:bodyPr/>
                    <a:lstStyle/>
                    <a:p>
                      <a:r>
                        <a:rPr lang="en-US" dirty="0" smtClean="0"/>
                        <a:t>Erikson’s Psychosocial Stages</a:t>
                      </a:r>
                      <a:endParaRPr lang="en-US" dirty="0"/>
                    </a:p>
                  </a:txBody>
                  <a:tcPr/>
                </a:tc>
              </a:tr>
              <a:tr h="370840">
                <a:tc>
                  <a:txBody>
                    <a:bodyPr/>
                    <a:lstStyle/>
                    <a:p>
                      <a:r>
                        <a:rPr lang="en-US" dirty="0" smtClean="0"/>
                        <a:t>1</a:t>
                      </a:r>
                      <a:endParaRPr lang="en-US" dirty="0"/>
                    </a:p>
                  </a:txBody>
                  <a:tcPr/>
                </a:tc>
                <a:tc>
                  <a:txBody>
                    <a:bodyPr/>
                    <a:lstStyle/>
                    <a:p>
                      <a:r>
                        <a:rPr lang="en-US" dirty="0" smtClean="0"/>
                        <a:t>0 -- 1</a:t>
                      </a:r>
                      <a:endParaRPr lang="en-US" dirty="0"/>
                    </a:p>
                  </a:txBody>
                  <a:tcPr/>
                </a:tc>
                <a:tc>
                  <a:txBody>
                    <a:bodyPr/>
                    <a:lstStyle/>
                    <a:p>
                      <a:r>
                        <a:rPr lang="en-US" dirty="0" smtClean="0"/>
                        <a:t>Oral</a:t>
                      </a:r>
                      <a:endParaRPr lang="en-US" dirty="0"/>
                    </a:p>
                  </a:txBody>
                  <a:tcPr/>
                </a:tc>
                <a:tc>
                  <a:txBody>
                    <a:bodyPr/>
                    <a:lstStyle/>
                    <a:p>
                      <a:r>
                        <a:rPr lang="en-US" dirty="0" smtClean="0"/>
                        <a:t>Basic trust vs. mistrust</a:t>
                      </a:r>
                      <a:endParaRPr lang="en-US" dirty="0"/>
                    </a:p>
                  </a:txBody>
                  <a:tcPr/>
                </a:tc>
              </a:tr>
              <a:tr h="370840">
                <a:tc>
                  <a:txBody>
                    <a:bodyPr/>
                    <a:lstStyle/>
                    <a:p>
                      <a:r>
                        <a:rPr lang="en-US" dirty="0" smtClean="0"/>
                        <a:t>2</a:t>
                      </a:r>
                      <a:endParaRPr lang="en-US" dirty="0"/>
                    </a:p>
                  </a:txBody>
                  <a:tcPr/>
                </a:tc>
                <a:tc>
                  <a:txBody>
                    <a:bodyPr/>
                    <a:lstStyle/>
                    <a:p>
                      <a:r>
                        <a:rPr lang="en-US" dirty="0" smtClean="0"/>
                        <a:t>1 -- 3</a:t>
                      </a:r>
                      <a:endParaRPr lang="en-US" dirty="0"/>
                    </a:p>
                  </a:txBody>
                  <a:tcPr/>
                </a:tc>
                <a:tc>
                  <a:txBody>
                    <a:bodyPr/>
                    <a:lstStyle/>
                    <a:p>
                      <a:r>
                        <a:rPr lang="en-US" dirty="0" smtClean="0"/>
                        <a:t>Anal</a:t>
                      </a:r>
                      <a:endParaRPr lang="en-US" dirty="0"/>
                    </a:p>
                  </a:txBody>
                  <a:tcPr/>
                </a:tc>
                <a:tc>
                  <a:txBody>
                    <a:bodyPr/>
                    <a:lstStyle/>
                    <a:p>
                      <a:r>
                        <a:rPr lang="en-US" dirty="0" smtClean="0"/>
                        <a:t>Autonomy vs.</a:t>
                      </a:r>
                      <a:r>
                        <a:rPr lang="en-US" baseline="0" dirty="0" smtClean="0"/>
                        <a:t> Shame &amp; Doubt</a:t>
                      </a:r>
                      <a:endParaRPr lang="en-US" dirty="0"/>
                    </a:p>
                  </a:txBody>
                  <a:tcPr/>
                </a:tc>
              </a:tr>
              <a:tr h="370840">
                <a:tc>
                  <a:txBody>
                    <a:bodyPr/>
                    <a:lstStyle/>
                    <a:p>
                      <a:r>
                        <a:rPr lang="en-US" dirty="0" smtClean="0"/>
                        <a:t>3</a:t>
                      </a:r>
                      <a:endParaRPr lang="en-US" dirty="0"/>
                    </a:p>
                  </a:txBody>
                  <a:tcPr/>
                </a:tc>
                <a:tc>
                  <a:txBody>
                    <a:bodyPr/>
                    <a:lstStyle/>
                    <a:p>
                      <a:r>
                        <a:rPr lang="en-US" dirty="0" smtClean="0"/>
                        <a:t>3 – 6</a:t>
                      </a:r>
                      <a:endParaRPr lang="en-US" dirty="0"/>
                    </a:p>
                  </a:txBody>
                  <a:tcPr/>
                </a:tc>
                <a:tc>
                  <a:txBody>
                    <a:bodyPr/>
                    <a:lstStyle/>
                    <a:p>
                      <a:r>
                        <a:rPr lang="en-US" dirty="0" smtClean="0"/>
                        <a:t>Phallic</a:t>
                      </a:r>
                      <a:endParaRPr lang="en-US" dirty="0"/>
                    </a:p>
                  </a:txBody>
                  <a:tcPr/>
                </a:tc>
                <a:tc>
                  <a:txBody>
                    <a:bodyPr/>
                    <a:lstStyle/>
                    <a:p>
                      <a:r>
                        <a:rPr lang="en-US" dirty="0" smtClean="0"/>
                        <a:t>Initiative vs. Guilt</a:t>
                      </a:r>
                      <a:endParaRPr lang="en-US" dirty="0"/>
                    </a:p>
                  </a:txBody>
                  <a:tcPr/>
                </a:tc>
              </a:tr>
              <a:tr h="370840">
                <a:tc>
                  <a:txBody>
                    <a:bodyPr/>
                    <a:lstStyle/>
                    <a:p>
                      <a:r>
                        <a:rPr lang="en-US" dirty="0" smtClean="0"/>
                        <a:t>4</a:t>
                      </a:r>
                      <a:endParaRPr lang="en-US" dirty="0"/>
                    </a:p>
                  </a:txBody>
                  <a:tcPr/>
                </a:tc>
                <a:tc>
                  <a:txBody>
                    <a:bodyPr/>
                    <a:lstStyle/>
                    <a:p>
                      <a:r>
                        <a:rPr lang="en-US" dirty="0" smtClean="0"/>
                        <a:t>7 -- 11</a:t>
                      </a:r>
                      <a:endParaRPr lang="en-US" dirty="0"/>
                    </a:p>
                  </a:txBody>
                  <a:tcPr/>
                </a:tc>
                <a:tc>
                  <a:txBody>
                    <a:bodyPr/>
                    <a:lstStyle/>
                    <a:p>
                      <a:r>
                        <a:rPr lang="en-US" dirty="0" smtClean="0"/>
                        <a:t>Latency</a:t>
                      </a:r>
                      <a:endParaRPr lang="en-US" dirty="0"/>
                    </a:p>
                  </a:txBody>
                  <a:tcPr/>
                </a:tc>
                <a:tc>
                  <a:txBody>
                    <a:bodyPr/>
                    <a:lstStyle/>
                    <a:p>
                      <a:r>
                        <a:rPr lang="en-US" dirty="0" smtClean="0"/>
                        <a:t>Industry vs. Inferiority</a:t>
                      </a:r>
                    </a:p>
                  </a:txBody>
                  <a:tcPr/>
                </a:tc>
              </a:tr>
              <a:tr h="370840">
                <a:tc>
                  <a:txBody>
                    <a:bodyPr/>
                    <a:lstStyle/>
                    <a:p>
                      <a:r>
                        <a:rPr lang="en-US" dirty="0" smtClean="0"/>
                        <a:t>5</a:t>
                      </a:r>
                      <a:endParaRPr lang="en-US" dirty="0"/>
                    </a:p>
                  </a:txBody>
                  <a:tcPr/>
                </a:tc>
                <a:tc>
                  <a:txBody>
                    <a:bodyPr/>
                    <a:lstStyle/>
                    <a:p>
                      <a:r>
                        <a:rPr lang="en-US" dirty="0" smtClean="0"/>
                        <a:t>12 – 18</a:t>
                      </a:r>
                      <a:endParaRPr lang="en-US" dirty="0"/>
                    </a:p>
                  </a:txBody>
                  <a:tcPr/>
                </a:tc>
                <a:tc>
                  <a:txBody>
                    <a:bodyPr/>
                    <a:lstStyle/>
                    <a:p>
                      <a:r>
                        <a:rPr lang="en-US" dirty="0" smtClean="0"/>
                        <a:t>Genital</a:t>
                      </a:r>
                      <a:endParaRPr lang="en-US" dirty="0"/>
                    </a:p>
                  </a:txBody>
                  <a:tcPr/>
                </a:tc>
                <a:tc>
                  <a:txBody>
                    <a:bodyPr/>
                    <a:lstStyle/>
                    <a:p>
                      <a:r>
                        <a:rPr lang="en-US" dirty="0" smtClean="0"/>
                        <a:t>Identity vs. Role</a:t>
                      </a:r>
                      <a:r>
                        <a:rPr lang="en-US" baseline="0" dirty="0" smtClean="0"/>
                        <a:t> Confusion</a:t>
                      </a:r>
                      <a:endParaRPr lang="en-US" dirty="0"/>
                    </a:p>
                  </a:txBody>
                  <a:tcPr/>
                </a:tc>
              </a:tr>
              <a:tr h="370840">
                <a:tc>
                  <a:txBody>
                    <a:bodyPr/>
                    <a:lstStyle/>
                    <a:p>
                      <a:r>
                        <a:rPr lang="en-US" dirty="0" smtClean="0"/>
                        <a:t>6</a:t>
                      </a:r>
                      <a:endParaRPr lang="en-US" dirty="0"/>
                    </a:p>
                  </a:txBody>
                  <a:tcPr/>
                </a:tc>
                <a:tc>
                  <a:txBody>
                    <a:bodyPr/>
                    <a:lstStyle/>
                    <a:p>
                      <a:r>
                        <a:rPr lang="en-US" dirty="0" smtClean="0"/>
                        <a:t>Young adulthood</a:t>
                      </a:r>
                      <a:endParaRPr lang="en-US" dirty="0"/>
                    </a:p>
                  </a:txBody>
                  <a:tcPr/>
                </a:tc>
                <a:tc>
                  <a:txBody>
                    <a:bodyPr/>
                    <a:lstStyle/>
                    <a:p>
                      <a:endParaRPr lang="en-US"/>
                    </a:p>
                  </a:txBody>
                  <a:tcPr/>
                </a:tc>
                <a:tc>
                  <a:txBody>
                    <a:bodyPr/>
                    <a:lstStyle/>
                    <a:p>
                      <a:r>
                        <a:rPr lang="en-US" dirty="0" smtClean="0"/>
                        <a:t>Intimacy vs. Isolation</a:t>
                      </a:r>
                      <a:endParaRPr lang="en-US" dirty="0"/>
                    </a:p>
                  </a:txBody>
                  <a:tcPr/>
                </a:tc>
              </a:tr>
              <a:tr h="370840">
                <a:tc>
                  <a:txBody>
                    <a:bodyPr/>
                    <a:lstStyle/>
                    <a:p>
                      <a:r>
                        <a:rPr lang="en-US" dirty="0" smtClean="0"/>
                        <a:t>7</a:t>
                      </a:r>
                      <a:endParaRPr lang="en-US" dirty="0"/>
                    </a:p>
                  </a:txBody>
                  <a:tcPr/>
                </a:tc>
                <a:tc>
                  <a:txBody>
                    <a:bodyPr/>
                    <a:lstStyle/>
                    <a:p>
                      <a:r>
                        <a:rPr lang="en-US" dirty="0" smtClean="0"/>
                        <a:t>Adulthood</a:t>
                      </a:r>
                      <a:endParaRPr lang="en-US" dirty="0"/>
                    </a:p>
                  </a:txBody>
                  <a:tcPr/>
                </a:tc>
                <a:tc>
                  <a:txBody>
                    <a:bodyPr/>
                    <a:lstStyle/>
                    <a:p>
                      <a:endParaRPr lang="en-US" dirty="0"/>
                    </a:p>
                  </a:txBody>
                  <a:tcPr/>
                </a:tc>
                <a:tc>
                  <a:txBody>
                    <a:bodyPr/>
                    <a:lstStyle/>
                    <a:p>
                      <a:r>
                        <a:rPr lang="en-US" dirty="0" err="1" smtClean="0"/>
                        <a:t>Generativity</a:t>
                      </a:r>
                      <a:r>
                        <a:rPr lang="en-US" dirty="0" smtClean="0"/>
                        <a:t> vs. Stagnation</a:t>
                      </a:r>
                      <a:endParaRPr lang="en-US" dirty="0"/>
                    </a:p>
                  </a:txBody>
                  <a:tcPr/>
                </a:tc>
              </a:tr>
              <a:tr h="370840">
                <a:tc>
                  <a:txBody>
                    <a:bodyPr/>
                    <a:lstStyle/>
                    <a:p>
                      <a:r>
                        <a:rPr lang="en-US" dirty="0" smtClean="0"/>
                        <a:t>8</a:t>
                      </a:r>
                      <a:endParaRPr lang="en-US" dirty="0"/>
                    </a:p>
                  </a:txBody>
                  <a:tcPr/>
                </a:tc>
                <a:tc>
                  <a:txBody>
                    <a:bodyPr/>
                    <a:lstStyle/>
                    <a:p>
                      <a:r>
                        <a:rPr lang="en-US" dirty="0" smtClean="0"/>
                        <a:t>Maturity/Old Age</a:t>
                      </a:r>
                      <a:endParaRPr lang="en-US" dirty="0"/>
                    </a:p>
                  </a:txBody>
                  <a:tcPr/>
                </a:tc>
                <a:tc>
                  <a:txBody>
                    <a:bodyPr/>
                    <a:lstStyle/>
                    <a:p>
                      <a:endParaRPr lang="en-US"/>
                    </a:p>
                  </a:txBody>
                  <a:tcPr/>
                </a:tc>
                <a:tc>
                  <a:txBody>
                    <a:bodyPr/>
                    <a:lstStyle/>
                    <a:p>
                      <a:r>
                        <a:rPr lang="en-US" dirty="0" smtClean="0"/>
                        <a:t>Ego integrity vs. Despair </a:t>
                      </a:r>
                      <a:endParaRPr lang="en-US" dirty="0"/>
                    </a:p>
                  </a:txBody>
                  <a:tcPr/>
                </a:tc>
              </a:tr>
            </a:tbl>
          </a:graphicData>
        </a:graphic>
      </p:graphicFrame>
    </p:spTree>
    <p:extLst>
      <p:ext uri="{BB962C8B-B14F-4D97-AF65-F5344CB8AC3E}">
        <p14:creationId xmlns:p14="http://schemas.microsoft.com/office/powerpoint/2010/main" val="2153366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Social Learning Theory</a:t>
            </a:r>
            <a:br>
              <a:rPr lang="en-US" sz="3600" dirty="0" smtClean="0"/>
            </a:br>
            <a:r>
              <a:rPr lang="en-US" sz="3600" dirty="0" smtClean="0"/>
              <a:t>Albert Bandura (1925 --  )</a:t>
            </a:r>
            <a:endParaRPr lang="en-US" sz="3600" dirty="0"/>
          </a:p>
        </p:txBody>
      </p:sp>
      <p:sp>
        <p:nvSpPr>
          <p:cNvPr id="3" name="Content Placeholder 2"/>
          <p:cNvSpPr>
            <a:spLocks noGrp="1"/>
          </p:cNvSpPr>
          <p:nvPr>
            <p:ph idx="1"/>
          </p:nvPr>
        </p:nvSpPr>
        <p:spPr/>
        <p:txBody>
          <a:bodyPr>
            <a:normAutofit/>
          </a:bodyPr>
          <a:lstStyle/>
          <a:p>
            <a:r>
              <a:rPr lang="en-US" sz="2400" dirty="0" smtClean="0"/>
              <a:t>Outgrowth of Learning Theory</a:t>
            </a:r>
          </a:p>
          <a:p>
            <a:r>
              <a:rPr lang="en-US" sz="2400" dirty="0" smtClean="0"/>
              <a:t>The course of development is a consequence of a child’s particular learning history</a:t>
            </a:r>
          </a:p>
          <a:p>
            <a:r>
              <a:rPr lang="en-US" sz="2400" dirty="0" smtClean="0"/>
              <a:t>Increased the number of learning mechanisms which function throughout the lifespan</a:t>
            </a:r>
          </a:p>
          <a:p>
            <a:pPr lvl="1"/>
            <a:r>
              <a:rPr lang="en-US" sz="2000" dirty="0" err="1" smtClean="0"/>
              <a:t>Immitation</a:t>
            </a:r>
            <a:endParaRPr lang="en-US" sz="2000" dirty="0" smtClean="0"/>
          </a:p>
          <a:p>
            <a:pPr lvl="1"/>
            <a:r>
              <a:rPr lang="en-US" sz="2000" dirty="0" smtClean="0"/>
              <a:t>Observational learning</a:t>
            </a:r>
          </a:p>
          <a:p>
            <a:r>
              <a:rPr lang="en-US" sz="2400" dirty="0" smtClean="0"/>
              <a:t>Characteristics of the situation, the person modeling a behavior or providing reinforcement, the relationship of the learner to others, and a variety of other characteristics are all moderators of learning.</a:t>
            </a:r>
          </a:p>
          <a:p>
            <a:endParaRPr lang="en-US" sz="2400" dirty="0" smtClean="0"/>
          </a:p>
          <a:p>
            <a:endParaRPr lang="en-US" sz="2400" dirty="0"/>
          </a:p>
        </p:txBody>
      </p:sp>
    </p:spTree>
    <p:extLst>
      <p:ext uri="{BB962C8B-B14F-4D97-AF65-F5344CB8AC3E}">
        <p14:creationId xmlns:p14="http://schemas.microsoft.com/office/powerpoint/2010/main" val="19481259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169</TotalTime>
  <Words>747</Words>
  <Application>Microsoft Macintosh PowerPoint</Application>
  <PresentationFormat>On-screen Show (4:3)</PresentationFormat>
  <Paragraphs>119</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Six major theories of development  Piaget  Information-Processing theories  Sociocultural theories  Psychoanalytic  Social Learning  Bowlby’s adaptational theory Major issue  Gradual versus stage  Early versus current experience  Specificity versus generality Methods  Experiments  Natural experiments  Naturalistic observation  Longitudinal versus cross-sectional versus cross-sequential (accelerated  longitudinal design)  Cohort effects Attrition Challenges of doing research with children of different ages Challenges of doing research with children from different cultures  </vt:lpstr>
      <vt:lpstr>Note on my web sites</vt:lpstr>
      <vt:lpstr>Review from last class</vt:lpstr>
      <vt:lpstr>Atkinson &amp; Shiffrin (The Modal Model)</vt:lpstr>
      <vt:lpstr>Lev Vygosky (1896—1934) and Sociocultural theory</vt:lpstr>
      <vt:lpstr>Lev Vygosky (1896—1934) and Sociocultural theory</vt:lpstr>
      <vt:lpstr>Psychoanalytic Theory</vt:lpstr>
      <vt:lpstr>PowerPoint Presentation</vt:lpstr>
      <vt:lpstr>Social Learning Theory Albert Bandura (1925 --  )</vt:lpstr>
      <vt:lpstr>Bowlby’s (1908 – 1990) Adaptational Theory</vt:lpstr>
      <vt:lpstr>Major Issues</vt:lpstr>
      <vt:lpstr>Methods in Developmental Psychology</vt:lpstr>
      <vt:lpstr>Experiments</vt:lpstr>
      <vt:lpstr>Naturalistic Observation</vt:lpstr>
      <vt:lpstr>Design of Developmental Studies</vt:lpstr>
      <vt:lpstr>Challenges of working with different age groups</vt:lpstr>
      <vt:lpstr>Challenges of doing research with children from different cultures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Six major theories of development  Piaget  Information-Processing theories  Sociocultural theories  Psychoanalytic  Social Learning  Bowlby’s adaptational theory Major issue  Gradual versus stage  Early versus current experience  Specificity versus generality Methods  Experiments  Natural experiments  Naturalistic observation  Longitudinal versus cross-sectional versus cross-sequential (accelerated  longitudinal design)  Cohort effects Attrition Challenges of doing research with children of different ages Challenges of doing research with children from different cultures  </dc:title>
  <dc:creator>Robert Cooper</dc:creator>
  <cp:lastModifiedBy>Robert Cooper</cp:lastModifiedBy>
  <cp:revision>9</cp:revision>
  <dcterms:created xsi:type="dcterms:W3CDTF">2013-08-29T12:24:23Z</dcterms:created>
  <dcterms:modified xsi:type="dcterms:W3CDTF">2014-09-04T16:22:23Z</dcterms:modified>
</cp:coreProperties>
</file>