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7" r:id="rId2"/>
    <p:sldId id="256"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98" d="100"/>
          <a:sy n="98" d="100"/>
        </p:scale>
        <p:origin x="-96" y="-10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printerSettings" Target="printerSettings/printerSettings1.bin"/><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9BA774-1792-6843-AA58-5CB06C2217F8}" type="datetimeFigureOut">
              <a:rPr lang="en-US" smtClean="0"/>
              <a:t>12/8/14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F47578B-7F9F-5F4B-995E-071BABE16DD6}" type="slidenum">
              <a:rPr lang="en-US" smtClean="0"/>
              <a:t>‹#›</a:t>
            </a:fld>
            <a:endParaRPr lang="en-US"/>
          </a:p>
        </p:txBody>
      </p:sp>
    </p:spTree>
    <p:extLst>
      <p:ext uri="{BB962C8B-B14F-4D97-AF65-F5344CB8AC3E}">
        <p14:creationId xmlns:p14="http://schemas.microsoft.com/office/powerpoint/2010/main" val="88039814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A0E3F0DA-8544-584A-BBDD-587115721277}" type="slidenum">
              <a:rPr lang="en-US"/>
              <a:pPr>
                <a:defRPr/>
              </a:pPr>
              <a:t>10</a:t>
            </a:fld>
            <a:endParaRPr lang="en-US"/>
          </a:p>
        </p:txBody>
      </p:sp>
      <p:sp>
        <p:nvSpPr>
          <p:cNvPr id="56013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560131" name="Rectangle 3"/>
          <p:cNvSpPr>
            <a:spLocks noGrp="1" noChangeArrowheads="1"/>
          </p:cNvSpPr>
          <p:nvPr>
            <p:ph type="body" idx="1"/>
          </p:nvPr>
        </p:nvSpPr>
        <p:spPr/>
        <p:txBody>
          <a:bodyPr/>
          <a:lstStyle/>
          <a:p>
            <a:pPr>
              <a:defRPr/>
            </a:pPr>
            <a:r>
              <a:rPr lang="en-US" smtClean="0">
                <a:cs typeface="+mn-cs"/>
              </a:rPr>
              <a:t>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9EE484B-D342-B44E-BB4F-54CF8F673FFC}" type="slidenum">
              <a:rPr lang="en-US"/>
              <a:pPr>
                <a:defRPr/>
              </a:pPr>
              <a:t>11</a:t>
            </a:fld>
            <a:endParaRPr lang="en-US"/>
          </a:p>
        </p:txBody>
      </p:sp>
      <p:sp>
        <p:nvSpPr>
          <p:cNvPr id="564226" name="Rectangle 1026"/>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564227" name="Rectangle 1027"/>
          <p:cNvSpPr>
            <a:spLocks noGrp="1" noChangeArrowheads="1"/>
          </p:cNvSpPr>
          <p:nvPr>
            <p:ph type="body" idx="1"/>
          </p:nvPr>
        </p:nvSpPr>
        <p:spPr/>
        <p:txBody>
          <a:bodyPr/>
          <a:lstStyle/>
          <a:p>
            <a:pPr>
              <a:defRPr/>
            </a:pPr>
            <a:r>
              <a:rPr lang="en-US" smtClean="0">
                <a:cs typeface="+mn-cs"/>
              </a:rPr>
              <a:t>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52F21A9-D4F4-2F42-A79E-64C433207271}" type="slidenum">
              <a:rPr lang="en-US"/>
              <a:pPr>
                <a:defRPr/>
              </a:pPr>
              <a:t>12</a:t>
            </a:fld>
            <a:endParaRPr lang="en-US"/>
          </a:p>
        </p:txBody>
      </p:sp>
      <p:sp>
        <p:nvSpPr>
          <p:cNvPr id="56627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566275" name="Rectangle 3"/>
          <p:cNvSpPr>
            <a:spLocks noGrp="1" noChangeArrowheads="1"/>
          </p:cNvSpPr>
          <p:nvPr>
            <p:ph type="body" idx="1"/>
          </p:nvPr>
        </p:nvSpPr>
        <p:spPr/>
        <p:txBody>
          <a:bodyPr/>
          <a:lstStyle/>
          <a:p>
            <a:pPr>
              <a:defRPr/>
            </a:pPr>
            <a:r>
              <a:rPr lang="en-US" smtClean="0">
                <a:cs typeface="+mn-cs"/>
              </a:rPr>
              <a:t>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7F499EA-1A70-8142-B63F-45836741D1BE}" type="slidenum">
              <a:rPr lang="en-US"/>
              <a:pPr>
                <a:defRPr/>
              </a:pPr>
              <a:t>13</a:t>
            </a:fld>
            <a:endParaRPr lang="en-US"/>
          </a:p>
        </p:txBody>
      </p:sp>
      <p:sp>
        <p:nvSpPr>
          <p:cNvPr id="59699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596995" name="Rectangle 3"/>
          <p:cNvSpPr>
            <a:spLocks noGrp="1" noChangeArrowheads="1"/>
          </p:cNvSpPr>
          <p:nvPr>
            <p:ph type="body" idx="1"/>
          </p:nvPr>
        </p:nvSpPr>
        <p:spPr/>
        <p:txBody>
          <a:bodyPr/>
          <a:lstStyle/>
          <a:p>
            <a:pPr>
              <a:defRPr/>
            </a:pPr>
            <a:r>
              <a:rPr lang="en-US" smtClean="0">
                <a:cs typeface="+mn-cs"/>
              </a:rPr>
              <a:t>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3EF7922-41E8-EE4F-8B1A-802680753CCD}" type="slidenum">
              <a:rPr lang="en-US"/>
              <a:pPr>
                <a:defRPr/>
              </a:pPr>
              <a:t>14</a:t>
            </a:fld>
            <a:endParaRPr lang="en-US"/>
          </a:p>
        </p:txBody>
      </p:sp>
      <p:sp>
        <p:nvSpPr>
          <p:cNvPr id="5703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570371" name="Rectangle 3"/>
          <p:cNvSpPr>
            <a:spLocks noGrp="1" noChangeArrowheads="1"/>
          </p:cNvSpPr>
          <p:nvPr>
            <p:ph type="body" idx="1"/>
          </p:nvPr>
        </p:nvSpPr>
        <p:spPr/>
        <p:txBody>
          <a:bodyPr/>
          <a:lstStyle/>
          <a:p>
            <a:pPr>
              <a:defRPr/>
            </a:pPr>
            <a:r>
              <a:rPr lang="en-US" smtClean="0">
                <a:cs typeface="+mn-cs"/>
              </a:rPr>
              <a:t>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0156AA7-4B58-DD48-8AC6-DBF39EFBA670}" type="slidenum">
              <a:rPr lang="en-US"/>
              <a:pPr>
                <a:defRPr/>
              </a:pPr>
              <a:t>15</a:t>
            </a:fld>
            <a:endParaRPr lang="en-US"/>
          </a:p>
        </p:txBody>
      </p:sp>
      <p:sp>
        <p:nvSpPr>
          <p:cNvPr id="57241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572419" name="Rectangle 3"/>
          <p:cNvSpPr>
            <a:spLocks noGrp="1" noChangeArrowheads="1"/>
          </p:cNvSpPr>
          <p:nvPr>
            <p:ph type="body" idx="1"/>
          </p:nvPr>
        </p:nvSpPr>
        <p:spPr/>
        <p:txBody>
          <a:bodyPr/>
          <a:lstStyle/>
          <a:p>
            <a:pPr>
              <a:defRPr/>
            </a:pPr>
            <a:r>
              <a:rPr lang="en-US" smtClean="0">
                <a:cs typeface="+mn-cs"/>
              </a:rPr>
              <a:t>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3E786D0-8ED6-5645-B70F-9716269923B9}" type="slidenum">
              <a:rPr lang="en-US"/>
              <a:pPr>
                <a:defRPr/>
              </a:pPr>
              <a:t>16</a:t>
            </a:fld>
            <a:endParaRPr lang="en-US"/>
          </a:p>
        </p:txBody>
      </p:sp>
      <p:sp>
        <p:nvSpPr>
          <p:cNvPr id="58880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588803" name="Rectangle 3"/>
          <p:cNvSpPr>
            <a:spLocks noGrp="1" noChangeArrowheads="1"/>
          </p:cNvSpPr>
          <p:nvPr>
            <p:ph type="body" idx="1"/>
          </p:nvPr>
        </p:nvSpPr>
        <p:spPr/>
        <p:txBody>
          <a:bodyPr/>
          <a:lstStyle/>
          <a:p>
            <a:pPr>
              <a:defRPr/>
            </a:pPr>
            <a:r>
              <a:rPr lang="en-US" smtClean="0">
                <a:cs typeface="+mn-cs"/>
              </a:rPr>
              <a:t>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04FD72F-BD18-4B4E-A331-254A0F70E786}" type="slidenum">
              <a:rPr lang="en-US"/>
              <a:pPr>
                <a:defRPr/>
              </a:pPr>
              <a:t>17</a:t>
            </a:fld>
            <a:endParaRPr lang="en-US"/>
          </a:p>
        </p:txBody>
      </p:sp>
      <p:sp>
        <p:nvSpPr>
          <p:cNvPr id="59085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590851" name="Rectangle 3"/>
          <p:cNvSpPr>
            <a:spLocks noGrp="1" noChangeArrowheads="1"/>
          </p:cNvSpPr>
          <p:nvPr>
            <p:ph type="body" idx="1"/>
          </p:nvPr>
        </p:nvSpPr>
        <p:spPr/>
        <p:txBody>
          <a:bodyPr/>
          <a:lstStyle/>
          <a:p>
            <a:pPr>
              <a:defRPr/>
            </a:pPr>
            <a:r>
              <a:rPr lang="en-US" smtClean="0">
                <a:cs typeface="+mn-cs"/>
              </a:rPr>
              <a:t>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2387303-1983-CA4C-9E02-22207C915EFF}" type="slidenum">
              <a:rPr lang="en-US"/>
              <a:pPr>
                <a:defRPr/>
              </a:pPr>
              <a:t>18</a:t>
            </a:fld>
            <a:endParaRPr lang="en-US"/>
          </a:p>
        </p:txBody>
      </p:sp>
      <p:sp>
        <p:nvSpPr>
          <p:cNvPr id="59289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592899" name="Rectangle 3"/>
          <p:cNvSpPr>
            <a:spLocks noGrp="1" noChangeArrowheads="1"/>
          </p:cNvSpPr>
          <p:nvPr>
            <p:ph type="body" idx="1"/>
          </p:nvPr>
        </p:nvSpPr>
        <p:spPr/>
        <p:txBody>
          <a:bodyPr/>
          <a:lstStyle/>
          <a:p>
            <a:pPr>
              <a:defRPr/>
            </a:pPr>
            <a:r>
              <a:rPr lang="en-US" smtClean="0">
                <a:cs typeface="+mn-cs"/>
              </a:rPr>
              <a:t>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A334C49-BF36-4907-8DA5-111D4F991CDF}" type="datetimeFigureOut">
              <a:rPr lang="en-US" smtClean="0"/>
              <a:t>12/8/14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4CCA7-61CF-4682-BD91-B5AA01E5C37B}" type="slidenum">
              <a:rPr lang="en-US" smtClean="0"/>
              <a:t>‹#›</a:t>
            </a:fld>
            <a:endParaRPr lang="en-US"/>
          </a:p>
        </p:txBody>
      </p:sp>
    </p:spTree>
    <p:extLst>
      <p:ext uri="{BB962C8B-B14F-4D97-AF65-F5344CB8AC3E}">
        <p14:creationId xmlns:p14="http://schemas.microsoft.com/office/powerpoint/2010/main" val="31680804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334C49-BF36-4907-8DA5-111D4F991CDF}" type="datetimeFigureOut">
              <a:rPr lang="en-US" smtClean="0"/>
              <a:t>12/8/14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4CCA7-61CF-4682-BD91-B5AA01E5C37B}" type="slidenum">
              <a:rPr lang="en-US" smtClean="0"/>
              <a:t>‹#›</a:t>
            </a:fld>
            <a:endParaRPr lang="en-US"/>
          </a:p>
        </p:txBody>
      </p:sp>
    </p:spTree>
    <p:extLst>
      <p:ext uri="{BB962C8B-B14F-4D97-AF65-F5344CB8AC3E}">
        <p14:creationId xmlns:p14="http://schemas.microsoft.com/office/powerpoint/2010/main" val="36003343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334C49-BF36-4907-8DA5-111D4F991CDF}" type="datetimeFigureOut">
              <a:rPr lang="en-US" smtClean="0"/>
              <a:t>12/8/14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4CCA7-61CF-4682-BD91-B5AA01E5C37B}" type="slidenum">
              <a:rPr lang="en-US" smtClean="0"/>
              <a:t>‹#›</a:t>
            </a:fld>
            <a:endParaRPr lang="en-US"/>
          </a:p>
        </p:txBody>
      </p:sp>
    </p:spTree>
    <p:extLst>
      <p:ext uri="{BB962C8B-B14F-4D97-AF65-F5344CB8AC3E}">
        <p14:creationId xmlns:p14="http://schemas.microsoft.com/office/powerpoint/2010/main" val="2534520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334C49-BF36-4907-8DA5-111D4F991CDF}" type="datetimeFigureOut">
              <a:rPr lang="en-US" smtClean="0"/>
              <a:t>12/8/14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4CCA7-61CF-4682-BD91-B5AA01E5C37B}" type="slidenum">
              <a:rPr lang="en-US" smtClean="0"/>
              <a:t>‹#›</a:t>
            </a:fld>
            <a:endParaRPr lang="en-US"/>
          </a:p>
        </p:txBody>
      </p:sp>
    </p:spTree>
    <p:extLst>
      <p:ext uri="{BB962C8B-B14F-4D97-AF65-F5344CB8AC3E}">
        <p14:creationId xmlns:p14="http://schemas.microsoft.com/office/powerpoint/2010/main" val="26617453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A334C49-BF36-4907-8DA5-111D4F991CDF}" type="datetimeFigureOut">
              <a:rPr lang="en-US" smtClean="0"/>
              <a:t>12/8/14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4CCA7-61CF-4682-BD91-B5AA01E5C37B}" type="slidenum">
              <a:rPr lang="en-US" smtClean="0"/>
              <a:t>‹#›</a:t>
            </a:fld>
            <a:endParaRPr lang="en-US"/>
          </a:p>
        </p:txBody>
      </p:sp>
    </p:spTree>
    <p:extLst>
      <p:ext uri="{BB962C8B-B14F-4D97-AF65-F5344CB8AC3E}">
        <p14:creationId xmlns:p14="http://schemas.microsoft.com/office/powerpoint/2010/main" val="13747498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A334C49-BF36-4907-8DA5-111D4F991CDF}" type="datetimeFigureOut">
              <a:rPr lang="en-US" smtClean="0"/>
              <a:t>12/8/14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14CCA7-61CF-4682-BD91-B5AA01E5C37B}" type="slidenum">
              <a:rPr lang="en-US" smtClean="0"/>
              <a:t>‹#›</a:t>
            </a:fld>
            <a:endParaRPr lang="en-US"/>
          </a:p>
        </p:txBody>
      </p:sp>
    </p:spTree>
    <p:extLst>
      <p:ext uri="{BB962C8B-B14F-4D97-AF65-F5344CB8AC3E}">
        <p14:creationId xmlns:p14="http://schemas.microsoft.com/office/powerpoint/2010/main" val="7135051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A334C49-BF36-4907-8DA5-111D4F991CDF}" type="datetimeFigureOut">
              <a:rPr lang="en-US" smtClean="0"/>
              <a:t>12/8/14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714CCA7-61CF-4682-BD91-B5AA01E5C37B}" type="slidenum">
              <a:rPr lang="en-US" smtClean="0"/>
              <a:t>‹#›</a:t>
            </a:fld>
            <a:endParaRPr lang="en-US"/>
          </a:p>
        </p:txBody>
      </p:sp>
    </p:spTree>
    <p:extLst>
      <p:ext uri="{BB962C8B-B14F-4D97-AF65-F5344CB8AC3E}">
        <p14:creationId xmlns:p14="http://schemas.microsoft.com/office/powerpoint/2010/main" val="32632357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A334C49-BF36-4907-8DA5-111D4F991CDF}" type="datetimeFigureOut">
              <a:rPr lang="en-US" smtClean="0"/>
              <a:t>12/8/14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714CCA7-61CF-4682-BD91-B5AA01E5C37B}" type="slidenum">
              <a:rPr lang="en-US" smtClean="0"/>
              <a:t>‹#›</a:t>
            </a:fld>
            <a:endParaRPr lang="en-US"/>
          </a:p>
        </p:txBody>
      </p:sp>
    </p:spTree>
    <p:extLst>
      <p:ext uri="{BB962C8B-B14F-4D97-AF65-F5344CB8AC3E}">
        <p14:creationId xmlns:p14="http://schemas.microsoft.com/office/powerpoint/2010/main" val="15294310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334C49-BF36-4907-8DA5-111D4F991CDF}" type="datetimeFigureOut">
              <a:rPr lang="en-US" smtClean="0"/>
              <a:t>12/8/14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714CCA7-61CF-4682-BD91-B5AA01E5C37B}" type="slidenum">
              <a:rPr lang="en-US" smtClean="0"/>
              <a:t>‹#›</a:t>
            </a:fld>
            <a:endParaRPr lang="en-US"/>
          </a:p>
        </p:txBody>
      </p:sp>
    </p:spTree>
    <p:extLst>
      <p:ext uri="{BB962C8B-B14F-4D97-AF65-F5344CB8AC3E}">
        <p14:creationId xmlns:p14="http://schemas.microsoft.com/office/powerpoint/2010/main" val="8047039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334C49-BF36-4907-8DA5-111D4F991CDF}" type="datetimeFigureOut">
              <a:rPr lang="en-US" smtClean="0"/>
              <a:t>12/8/14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14CCA7-61CF-4682-BD91-B5AA01E5C37B}" type="slidenum">
              <a:rPr lang="en-US" smtClean="0"/>
              <a:t>‹#›</a:t>
            </a:fld>
            <a:endParaRPr lang="en-US"/>
          </a:p>
        </p:txBody>
      </p:sp>
    </p:spTree>
    <p:extLst>
      <p:ext uri="{BB962C8B-B14F-4D97-AF65-F5344CB8AC3E}">
        <p14:creationId xmlns:p14="http://schemas.microsoft.com/office/powerpoint/2010/main" val="20938276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334C49-BF36-4907-8DA5-111D4F991CDF}" type="datetimeFigureOut">
              <a:rPr lang="en-US" smtClean="0"/>
              <a:t>12/8/14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14CCA7-61CF-4682-BD91-B5AA01E5C37B}" type="slidenum">
              <a:rPr lang="en-US" smtClean="0"/>
              <a:t>‹#›</a:t>
            </a:fld>
            <a:endParaRPr lang="en-US"/>
          </a:p>
        </p:txBody>
      </p:sp>
    </p:spTree>
    <p:extLst>
      <p:ext uri="{BB962C8B-B14F-4D97-AF65-F5344CB8AC3E}">
        <p14:creationId xmlns:p14="http://schemas.microsoft.com/office/powerpoint/2010/main" val="205575852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334C49-BF36-4907-8DA5-111D4F991CDF}" type="datetimeFigureOut">
              <a:rPr lang="en-US" smtClean="0"/>
              <a:t>12/8/14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14CCA7-61CF-4682-BD91-B5AA01E5C37B}" type="slidenum">
              <a:rPr lang="en-US" smtClean="0"/>
              <a:t>‹#›</a:t>
            </a:fld>
            <a:endParaRPr lang="en-US"/>
          </a:p>
        </p:txBody>
      </p:sp>
    </p:spTree>
    <p:extLst>
      <p:ext uri="{BB962C8B-B14F-4D97-AF65-F5344CB8AC3E}">
        <p14:creationId xmlns:p14="http://schemas.microsoft.com/office/powerpoint/2010/main" val="4293833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discover-hope.com/" TargetMode="External"/><Relationship Id="rId4" Type="http://schemas.openxmlformats.org/officeDocument/2006/relationships/hyperlink" Target="mailto:careers@discover-hope.com" TargetMode="External"/><Relationship Id="rId5" Type="http://schemas.openxmlformats.org/officeDocument/2006/relationships/image" Target="../media/image2.jpg"/><Relationship Id="rId1" Type="http://schemas.openxmlformats.org/officeDocument/2006/relationships/slideLayout" Target="../slideLayouts/slideLayout4.xml"/><Relationship Id="rId2" Type="http://schemas.openxmlformats.org/officeDocument/2006/relationships/image" Target="../media/image1.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Final Lecture—Psych 102</a:t>
            </a:r>
            <a:endParaRPr lang="en-US" dirty="0"/>
          </a:p>
        </p:txBody>
      </p:sp>
      <p:sp>
        <p:nvSpPr>
          <p:cNvPr id="6" name="TextBox 5"/>
          <p:cNvSpPr txBox="1"/>
          <p:nvPr/>
        </p:nvSpPr>
        <p:spPr>
          <a:xfrm>
            <a:off x="1088629" y="1606787"/>
            <a:ext cx="7119332" cy="3970318"/>
          </a:xfrm>
          <a:prstGeom prst="rect">
            <a:avLst/>
          </a:prstGeom>
          <a:noFill/>
        </p:spPr>
        <p:txBody>
          <a:bodyPr wrap="none" rtlCol="0">
            <a:spAutoFit/>
          </a:bodyPr>
          <a:lstStyle/>
          <a:p>
            <a:r>
              <a:rPr lang="en-US" dirty="0" smtClean="0"/>
              <a:t>Opportunity to work  with children with challenges</a:t>
            </a:r>
          </a:p>
          <a:p>
            <a:r>
              <a:rPr lang="en-US" dirty="0" smtClean="0"/>
              <a:t>Structure of the exam</a:t>
            </a:r>
          </a:p>
          <a:p>
            <a:r>
              <a:rPr lang="en-US" dirty="0" smtClean="0"/>
              <a:t>Opportunity to ask questions about the study guide for preschool through</a:t>
            </a:r>
          </a:p>
          <a:p>
            <a:r>
              <a:rPr lang="en-US" dirty="0"/>
              <a:t>	</a:t>
            </a:r>
            <a:r>
              <a:rPr lang="en-US" dirty="0" smtClean="0"/>
              <a:t>adolescence chapters (Chapters 9 to 14)</a:t>
            </a:r>
          </a:p>
          <a:p>
            <a:r>
              <a:rPr lang="en-US" dirty="0" smtClean="0"/>
              <a:t>Continue Adolescence Material</a:t>
            </a:r>
          </a:p>
          <a:p>
            <a:r>
              <a:rPr lang="en-US" dirty="0"/>
              <a:t>	</a:t>
            </a:r>
            <a:r>
              <a:rPr lang="en-US" dirty="0" smtClean="0"/>
              <a:t>Peer group</a:t>
            </a:r>
          </a:p>
          <a:p>
            <a:r>
              <a:rPr lang="en-US" dirty="0"/>
              <a:t>	</a:t>
            </a:r>
            <a:r>
              <a:rPr lang="en-US" dirty="0" smtClean="0"/>
              <a:t>Dating and sexual activity</a:t>
            </a:r>
          </a:p>
          <a:p>
            <a:r>
              <a:rPr lang="en-US" dirty="0"/>
              <a:t>	</a:t>
            </a:r>
            <a:r>
              <a:rPr lang="en-US" dirty="0" smtClean="0"/>
              <a:t>Relative influence of parents and peers</a:t>
            </a:r>
          </a:p>
          <a:p>
            <a:r>
              <a:rPr lang="en-US" dirty="0" smtClean="0"/>
              <a:t>Perspectives on Development</a:t>
            </a:r>
          </a:p>
          <a:p>
            <a:r>
              <a:rPr lang="en-US" dirty="0" smtClean="0"/>
              <a:t>	Nature versus nurture</a:t>
            </a:r>
          </a:p>
          <a:p>
            <a:r>
              <a:rPr lang="en-US" dirty="0"/>
              <a:t>	</a:t>
            </a:r>
            <a:r>
              <a:rPr lang="en-US" dirty="0" smtClean="0"/>
              <a:t>Active role of child, bidirectional influences</a:t>
            </a:r>
          </a:p>
          <a:p>
            <a:r>
              <a:rPr lang="en-US" dirty="0"/>
              <a:t>	</a:t>
            </a:r>
            <a:r>
              <a:rPr lang="en-US" dirty="0" smtClean="0"/>
              <a:t>Constructivism</a:t>
            </a:r>
          </a:p>
          <a:p>
            <a:r>
              <a:rPr lang="en-US" dirty="0"/>
              <a:t>	</a:t>
            </a:r>
            <a:r>
              <a:rPr lang="en-US" dirty="0" smtClean="0"/>
              <a:t>Resilience</a:t>
            </a:r>
          </a:p>
          <a:p>
            <a:endParaRPr lang="en-US" dirty="0"/>
          </a:p>
        </p:txBody>
      </p:sp>
    </p:spTree>
    <p:extLst>
      <p:ext uri="{BB962C8B-B14F-4D97-AF65-F5344CB8AC3E}">
        <p14:creationId xmlns:p14="http://schemas.microsoft.com/office/powerpoint/2010/main" val="31606948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Copyright © 2004 The McGraw-Hill Companies, Inc. Permission required for reproduction or display.</a:t>
            </a:r>
          </a:p>
        </p:txBody>
      </p:sp>
      <p:sp>
        <p:nvSpPr>
          <p:cNvPr id="559106" name="Rectangle 2"/>
          <p:cNvSpPr>
            <a:spLocks noGrp="1" noChangeArrowheads="1"/>
          </p:cNvSpPr>
          <p:nvPr>
            <p:ph type="title"/>
          </p:nvPr>
        </p:nvSpPr>
        <p:spPr>
          <a:xfrm>
            <a:off x="673101" y="533400"/>
            <a:ext cx="11315700" cy="838200"/>
          </a:xfrm>
        </p:spPr>
        <p:txBody>
          <a:bodyPr>
            <a:normAutofit fontScale="90000"/>
          </a:bodyPr>
          <a:lstStyle/>
          <a:p>
            <a:pPr algn="l" eaLnBrk="1" hangingPunct="1">
              <a:defRPr/>
            </a:pPr>
            <a:r>
              <a:rPr lang="en-US" sz="4000" dirty="0" smtClean="0">
                <a:cs typeface="+mj-cs"/>
              </a:rPr>
              <a:t>Peer relationships change and impact other areas of development:</a:t>
            </a:r>
          </a:p>
        </p:txBody>
      </p:sp>
      <p:sp>
        <p:nvSpPr>
          <p:cNvPr id="559107" name="Rectangle 3"/>
          <p:cNvSpPr>
            <a:spLocks noGrp="1" noChangeArrowheads="1"/>
          </p:cNvSpPr>
          <p:nvPr>
            <p:ph type="body" idx="1"/>
          </p:nvPr>
        </p:nvSpPr>
        <p:spPr>
          <a:xfrm>
            <a:off x="1016000" y="1524000"/>
            <a:ext cx="10668000" cy="5029200"/>
          </a:xfrm>
        </p:spPr>
        <p:txBody>
          <a:bodyPr/>
          <a:lstStyle/>
          <a:p>
            <a:pPr eaLnBrk="1" hangingPunct="1">
              <a:defRPr/>
            </a:pPr>
            <a:r>
              <a:rPr lang="en-US" sz="2800" smtClean="0">
                <a:cs typeface="+mn-cs"/>
              </a:rPr>
              <a:t>Cognitive advances of adolescence make possible a deeper, more mature understanding of others.</a:t>
            </a:r>
          </a:p>
          <a:p>
            <a:pPr eaLnBrk="1" hangingPunct="1">
              <a:defRPr/>
            </a:pPr>
            <a:r>
              <a:rPr lang="en-US" sz="2800" smtClean="0">
                <a:cs typeface="+mn-cs"/>
              </a:rPr>
              <a:t>Involvement with peers becomes increasingly critical to process in self-understanding.</a:t>
            </a:r>
          </a:p>
          <a:p>
            <a:pPr eaLnBrk="1" hangingPunct="1">
              <a:defRPr/>
            </a:pPr>
            <a:r>
              <a:rPr lang="en-US" sz="2800" smtClean="0">
                <a:cs typeface="+mn-cs"/>
              </a:rPr>
              <a:t>Peer group membership contributes to development of personal identity.</a:t>
            </a:r>
          </a:p>
          <a:p>
            <a:pPr eaLnBrk="1" hangingPunct="1">
              <a:defRPr/>
            </a:pPr>
            <a:r>
              <a:rPr lang="en-US" sz="2800" smtClean="0">
                <a:cs typeface="+mn-cs"/>
              </a:rPr>
              <a:t>Same-sex friendships pave the way for romantic relationships.</a:t>
            </a: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pPr>
              <a:defRPr/>
            </a:pPr>
            <a:r>
              <a:rPr lang="en-US"/>
              <a:t>Copyright © 2004 The McGraw-Hill Companies, Inc. Permission required for reproduction or display.</a:t>
            </a:r>
          </a:p>
        </p:txBody>
      </p:sp>
      <p:sp>
        <p:nvSpPr>
          <p:cNvPr id="563202" name="Rectangle 2"/>
          <p:cNvSpPr>
            <a:spLocks noGrp="1" noChangeArrowheads="1"/>
          </p:cNvSpPr>
          <p:nvPr>
            <p:ph type="title"/>
          </p:nvPr>
        </p:nvSpPr>
        <p:spPr/>
        <p:txBody>
          <a:bodyPr/>
          <a:lstStyle/>
          <a:p>
            <a:pPr eaLnBrk="1" hangingPunct="1">
              <a:defRPr/>
            </a:pPr>
            <a:r>
              <a:rPr lang="en-US" sz="4000" smtClean="0">
                <a:cs typeface="+mj-cs"/>
              </a:rPr>
              <a:t>The Nature of Adolescent Friendships</a:t>
            </a:r>
          </a:p>
        </p:txBody>
      </p:sp>
      <p:sp>
        <p:nvSpPr>
          <p:cNvPr id="563203" name="Rectangle 3"/>
          <p:cNvSpPr>
            <a:spLocks noGrp="1" noChangeArrowheads="1"/>
          </p:cNvSpPr>
          <p:nvPr>
            <p:ph type="body" idx="1"/>
          </p:nvPr>
        </p:nvSpPr>
        <p:spPr/>
        <p:txBody>
          <a:bodyPr/>
          <a:lstStyle/>
          <a:p>
            <a:pPr eaLnBrk="1" hangingPunct="1">
              <a:buFont typeface="Wingdings" charset="0"/>
              <a:buNone/>
              <a:defRPr/>
            </a:pPr>
            <a:r>
              <a:rPr lang="en-US" smtClean="0">
                <a:latin typeface="Times New Roman" charset="0"/>
                <a:cs typeface="+mn-cs"/>
              </a:rPr>
              <a:t>Friendship changes from middle childhood to adolescence, with increasing emphasis on:</a:t>
            </a:r>
          </a:p>
          <a:p>
            <a:pPr lvl="1" eaLnBrk="1" hangingPunct="1">
              <a:defRPr/>
            </a:pPr>
            <a:r>
              <a:rPr lang="en-US" smtClean="0">
                <a:latin typeface="Times New Roman" charset="0"/>
              </a:rPr>
              <a:t>mutual understanding</a:t>
            </a:r>
          </a:p>
          <a:p>
            <a:pPr lvl="1" eaLnBrk="1" hangingPunct="1">
              <a:defRPr/>
            </a:pPr>
            <a:r>
              <a:rPr lang="en-US" smtClean="0">
                <a:latin typeface="Times New Roman" charset="0"/>
              </a:rPr>
              <a:t>self-disclosure</a:t>
            </a:r>
          </a:p>
          <a:p>
            <a:pPr lvl="1" eaLnBrk="1" hangingPunct="1">
              <a:defRPr/>
            </a:pPr>
            <a:r>
              <a:rPr lang="en-US" smtClean="0">
                <a:latin typeface="Times New Roman" charset="0"/>
              </a:rPr>
              <a:t>intimacy</a:t>
            </a:r>
          </a:p>
          <a:p>
            <a:pPr lvl="1" eaLnBrk="1" hangingPunct="1">
              <a:defRPr/>
            </a:pPr>
            <a:r>
              <a:rPr lang="en-US" smtClean="0">
                <a:latin typeface="Times New Roman" charset="0"/>
              </a:rPr>
              <a:t>commitment</a:t>
            </a:r>
          </a:p>
          <a:p>
            <a:pPr lvl="1" eaLnBrk="1" hangingPunct="1">
              <a:buFont typeface="Wingdings" charset="0"/>
              <a:buNone/>
              <a:defRPr/>
            </a:pPr>
            <a:endParaRPr lang="en-US" smtClean="0">
              <a:latin typeface="Times New Roman" charset="0"/>
            </a:endParaRPr>
          </a:p>
          <a:p>
            <a:pPr eaLnBrk="1" hangingPunct="1">
              <a:buFont typeface="Wingdings" charset="0"/>
              <a:buNone/>
              <a:defRPr/>
            </a:pPr>
            <a:r>
              <a:rPr lang="en-US" smtClean="0">
                <a:latin typeface="Times New Roman" charset="0"/>
                <a:cs typeface="+mn-cs"/>
              </a:rPr>
              <a:t>It continues to change as older teens become able to coordinate a broader range of friends.</a:t>
            </a:r>
          </a:p>
        </p:txBody>
      </p:sp>
      <p:pic>
        <p:nvPicPr>
          <p:cNvPr id="52228" name="Picture 4" descr="Click To Downloa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0" y="2819400"/>
            <a:ext cx="2540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3"/>
          <p:cNvSpPr>
            <a:spLocks noGrp="1"/>
          </p:cNvSpPr>
          <p:nvPr>
            <p:ph type="ftr" sz="quarter" idx="10"/>
          </p:nvPr>
        </p:nvSpPr>
        <p:spPr/>
        <p:txBody>
          <a:bodyPr/>
          <a:lstStyle/>
          <a:p>
            <a:pPr>
              <a:defRPr/>
            </a:pPr>
            <a:r>
              <a:rPr lang="en-US"/>
              <a:t>Copyright © 2004 The McGraw-Hill Companies, Inc. Permission required for reproduction or display.</a:t>
            </a:r>
          </a:p>
        </p:txBody>
      </p:sp>
      <p:sp>
        <p:nvSpPr>
          <p:cNvPr id="565250" name="Rectangle 2050"/>
          <p:cNvSpPr>
            <a:spLocks noGrp="1" noChangeArrowheads="1"/>
          </p:cNvSpPr>
          <p:nvPr>
            <p:ph type="title"/>
          </p:nvPr>
        </p:nvSpPr>
        <p:spPr/>
        <p:txBody>
          <a:bodyPr/>
          <a:lstStyle/>
          <a:p>
            <a:pPr eaLnBrk="1" hangingPunct="1">
              <a:defRPr/>
            </a:pPr>
            <a:r>
              <a:rPr lang="en-US" sz="4000" smtClean="0">
                <a:cs typeface="+mj-cs"/>
              </a:rPr>
              <a:t>Changes in the Nature of Peer Groups</a:t>
            </a:r>
          </a:p>
        </p:txBody>
      </p:sp>
      <p:sp>
        <p:nvSpPr>
          <p:cNvPr id="565251" name="Rectangle 2051"/>
          <p:cNvSpPr>
            <a:spLocks noGrp="1" noChangeArrowheads="1"/>
          </p:cNvSpPr>
          <p:nvPr>
            <p:ph type="body" idx="1"/>
          </p:nvPr>
        </p:nvSpPr>
        <p:spPr>
          <a:xfrm>
            <a:off x="1016000" y="1219200"/>
            <a:ext cx="10769600" cy="5638800"/>
          </a:xfrm>
        </p:spPr>
        <p:txBody>
          <a:bodyPr/>
          <a:lstStyle/>
          <a:p>
            <a:pPr eaLnBrk="1" hangingPunct="1">
              <a:buFont typeface="Wingdings" charset="0"/>
              <a:buNone/>
              <a:defRPr/>
            </a:pPr>
            <a:r>
              <a:rPr lang="en-US" smtClean="0">
                <a:cs typeface="+mn-cs"/>
              </a:rPr>
              <a:t>The nature of peer groups changes as cliques and crowds form.</a:t>
            </a:r>
          </a:p>
          <a:p>
            <a:pPr eaLnBrk="1" hangingPunct="1">
              <a:buFont typeface="Wingdings" charset="0"/>
              <a:buNone/>
              <a:defRPr/>
            </a:pPr>
            <a:endParaRPr lang="en-US" smtClean="0">
              <a:cs typeface="+mn-cs"/>
            </a:endParaRPr>
          </a:p>
          <a:p>
            <a:pPr eaLnBrk="1" hangingPunct="1">
              <a:buFont typeface="Wingdings" charset="0"/>
              <a:buNone/>
              <a:defRPr/>
            </a:pPr>
            <a:endParaRPr lang="en-US" smtClean="0">
              <a:cs typeface="+mn-cs"/>
            </a:endParaRPr>
          </a:p>
          <a:p>
            <a:pPr eaLnBrk="1" hangingPunct="1">
              <a:buFont typeface="Wingdings" charset="0"/>
              <a:buNone/>
              <a:defRPr/>
            </a:pPr>
            <a:endParaRPr lang="en-US" smtClean="0">
              <a:cs typeface="+mn-cs"/>
            </a:endParaRPr>
          </a:p>
          <a:p>
            <a:pPr eaLnBrk="1" hangingPunct="1">
              <a:buFont typeface="Wingdings" charset="0"/>
              <a:buNone/>
              <a:defRPr/>
            </a:pPr>
            <a:endParaRPr lang="en-US" smtClean="0">
              <a:cs typeface="+mn-cs"/>
            </a:endParaRPr>
          </a:p>
          <a:p>
            <a:pPr eaLnBrk="1" hangingPunct="1">
              <a:buFont typeface="Wingdings" charset="0"/>
              <a:buNone/>
              <a:defRPr/>
            </a:pPr>
            <a:endParaRPr lang="en-US" sz="4400" smtClean="0">
              <a:cs typeface="+mn-cs"/>
            </a:endParaRPr>
          </a:p>
          <a:p>
            <a:pPr eaLnBrk="1" hangingPunct="1">
              <a:buFont typeface="Wingdings" charset="0"/>
              <a:buNone/>
              <a:defRPr/>
            </a:pPr>
            <a:r>
              <a:rPr lang="en-US" smtClean="0">
                <a:cs typeface="+mn-cs"/>
              </a:rPr>
              <a:t>The importance of these groups increases in early adolescence and later declines.</a:t>
            </a:r>
          </a:p>
          <a:p>
            <a:pPr eaLnBrk="1" hangingPunct="1">
              <a:defRPr/>
            </a:pPr>
            <a:endParaRPr lang="en-US" smtClean="0">
              <a:cs typeface="+mn-cs"/>
            </a:endParaRPr>
          </a:p>
        </p:txBody>
      </p:sp>
      <p:sp>
        <p:nvSpPr>
          <p:cNvPr id="565255" name="Text Box 2055"/>
          <p:cNvSpPr txBox="1">
            <a:spLocks noChangeArrowheads="1"/>
          </p:cNvSpPr>
          <p:nvPr/>
        </p:nvSpPr>
        <p:spPr bwMode="auto">
          <a:xfrm>
            <a:off x="3352800" y="6430964"/>
            <a:ext cx="439094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200">
                <a:solidFill>
                  <a:srgbClr val="000000"/>
                </a:solidFill>
                <a:cs typeface="+mn-cs"/>
              </a:rPr>
              <a:t>Photo copyright © 2003 Travis Langley, Henderson State University</a:t>
            </a:r>
          </a:p>
        </p:txBody>
      </p:sp>
      <p:pic>
        <p:nvPicPr>
          <p:cNvPr id="54277" name="Picture 2056" descr="promkid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60801" y="2438400"/>
            <a:ext cx="5668433"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3"/>
          <p:cNvSpPr>
            <a:spLocks noGrp="1"/>
          </p:cNvSpPr>
          <p:nvPr>
            <p:ph type="ftr" sz="quarter" idx="10"/>
          </p:nvPr>
        </p:nvSpPr>
        <p:spPr/>
        <p:txBody>
          <a:bodyPr/>
          <a:lstStyle/>
          <a:p>
            <a:pPr>
              <a:defRPr/>
            </a:pPr>
            <a:r>
              <a:rPr lang="en-US"/>
              <a:t>Copyright © 2004 The McGraw-Hill Companies, Inc. Permission required for reproduction or display.</a:t>
            </a:r>
          </a:p>
        </p:txBody>
      </p:sp>
      <p:sp>
        <p:nvSpPr>
          <p:cNvPr id="595970" name="Rectangle 2"/>
          <p:cNvSpPr>
            <a:spLocks noGrp="1" noChangeArrowheads="1"/>
          </p:cNvSpPr>
          <p:nvPr>
            <p:ph type="title"/>
          </p:nvPr>
        </p:nvSpPr>
        <p:spPr/>
        <p:txBody>
          <a:bodyPr/>
          <a:lstStyle/>
          <a:p>
            <a:pPr eaLnBrk="1" hangingPunct="1">
              <a:defRPr/>
            </a:pPr>
            <a:r>
              <a:rPr lang="en-US" sz="4000" smtClean="0">
                <a:cs typeface="+mj-cs"/>
              </a:rPr>
              <a:t>Changes in the Nature of Peer Groups</a:t>
            </a:r>
          </a:p>
        </p:txBody>
      </p:sp>
      <p:sp>
        <p:nvSpPr>
          <p:cNvPr id="595971" name="Rectangle 3"/>
          <p:cNvSpPr>
            <a:spLocks noGrp="1" noChangeArrowheads="1"/>
          </p:cNvSpPr>
          <p:nvPr>
            <p:ph type="body" idx="1"/>
          </p:nvPr>
        </p:nvSpPr>
        <p:spPr>
          <a:xfrm>
            <a:off x="1016000" y="1219200"/>
            <a:ext cx="10769600" cy="5638800"/>
          </a:xfrm>
        </p:spPr>
        <p:txBody>
          <a:bodyPr/>
          <a:lstStyle/>
          <a:p>
            <a:pPr eaLnBrk="1" hangingPunct="1">
              <a:buFont typeface="Wingdings" charset="0"/>
              <a:buNone/>
              <a:defRPr/>
            </a:pPr>
            <a:r>
              <a:rPr lang="en-US" smtClean="0">
                <a:cs typeface="+mn-cs"/>
              </a:rPr>
              <a:t>The nature of peer groups changes as cliques and crowds form.</a:t>
            </a:r>
          </a:p>
          <a:p>
            <a:pPr eaLnBrk="1" hangingPunct="1">
              <a:buFont typeface="Wingdings" charset="0"/>
              <a:buNone/>
              <a:defRPr/>
            </a:pPr>
            <a:endParaRPr lang="en-US" smtClean="0">
              <a:cs typeface="+mn-cs"/>
            </a:endParaRPr>
          </a:p>
          <a:p>
            <a:pPr eaLnBrk="1" hangingPunct="1">
              <a:buFont typeface="Wingdings" charset="0"/>
              <a:buNone/>
              <a:defRPr/>
            </a:pPr>
            <a:endParaRPr lang="en-US" smtClean="0">
              <a:cs typeface="+mn-cs"/>
            </a:endParaRPr>
          </a:p>
          <a:p>
            <a:pPr eaLnBrk="1" hangingPunct="1">
              <a:buFont typeface="Wingdings" charset="0"/>
              <a:buNone/>
              <a:defRPr/>
            </a:pPr>
            <a:endParaRPr lang="en-US" smtClean="0">
              <a:cs typeface="+mn-cs"/>
            </a:endParaRPr>
          </a:p>
          <a:p>
            <a:pPr eaLnBrk="1" hangingPunct="1">
              <a:buFont typeface="Wingdings" charset="0"/>
              <a:buNone/>
              <a:defRPr/>
            </a:pPr>
            <a:endParaRPr lang="en-US" smtClean="0">
              <a:cs typeface="+mn-cs"/>
            </a:endParaRPr>
          </a:p>
          <a:p>
            <a:pPr eaLnBrk="1" hangingPunct="1">
              <a:buFont typeface="Wingdings" charset="0"/>
              <a:buNone/>
              <a:defRPr/>
            </a:pPr>
            <a:endParaRPr lang="en-US" sz="4400" smtClean="0">
              <a:cs typeface="+mn-cs"/>
            </a:endParaRPr>
          </a:p>
          <a:p>
            <a:pPr eaLnBrk="1" hangingPunct="1">
              <a:buFont typeface="Wingdings" charset="0"/>
              <a:buNone/>
              <a:defRPr/>
            </a:pPr>
            <a:r>
              <a:rPr lang="en-US" smtClean="0">
                <a:cs typeface="+mn-cs"/>
              </a:rPr>
              <a:t>The importance of these groups increases in early adolescence and later declines.</a:t>
            </a:r>
          </a:p>
          <a:p>
            <a:pPr eaLnBrk="1" hangingPunct="1">
              <a:defRPr/>
            </a:pPr>
            <a:endParaRPr lang="en-US" smtClean="0">
              <a:cs typeface="+mn-cs"/>
            </a:endParaRPr>
          </a:p>
        </p:txBody>
      </p:sp>
      <p:sp>
        <p:nvSpPr>
          <p:cNvPr id="595972" name="Text Box 4"/>
          <p:cNvSpPr txBox="1">
            <a:spLocks noChangeArrowheads="1"/>
          </p:cNvSpPr>
          <p:nvPr/>
        </p:nvSpPr>
        <p:spPr bwMode="auto">
          <a:xfrm>
            <a:off x="1096434" y="2395538"/>
            <a:ext cx="9063567" cy="1282700"/>
          </a:xfrm>
          <a:prstGeom prst="rect">
            <a:avLst/>
          </a:prstGeom>
          <a:solidFill>
            <a:srgbClr val="CCFFFF"/>
          </a:solidFill>
          <a:ln>
            <a:noFill/>
          </a:ln>
          <a:effectLst>
            <a:outerShdw blurRad="63500" dist="107763" dir="2700000" algn="ctr" rotWithShape="0">
              <a:schemeClr val="bg2">
                <a:alpha val="50000"/>
              </a:schemeClr>
            </a:outerShdw>
          </a:effectLst>
          <a:extLst>
            <a:ext uri="{91240B29-F687-4f45-9708-019B960494DF}">
              <a14:hiddenLine xmlns:a14="http://schemas.microsoft.com/office/drawing/2010/main" w="9525">
                <a:solidFill>
                  <a:schemeClr val="tx1"/>
                </a:solidFill>
                <a:miter lim="800000"/>
                <a:headEnd/>
                <a:tailEnd/>
              </a14:hiddenLine>
            </a:ext>
          </a:extLst>
        </p:spPr>
        <p:txBody>
          <a:bodyPr>
            <a:spAutoFit/>
          </a:bodyPr>
          <a:lstStyle/>
          <a:p>
            <a:pPr>
              <a:defRPr/>
            </a:pPr>
            <a:r>
              <a:rPr lang="en-US" sz="2600">
                <a:cs typeface="+mn-cs"/>
              </a:rPr>
              <a:t>Clique:</a:t>
            </a:r>
          </a:p>
          <a:p>
            <a:pPr>
              <a:defRPr/>
            </a:pPr>
            <a:r>
              <a:rPr lang="en-US" sz="2600">
                <a:cs typeface="+mn-cs"/>
              </a:rPr>
              <a:t>A close-knit group of a few friends who are intimately involved with each other.</a:t>
            </a:r>
          </a:p>
        </p:txBody>
      </p:sp>
      <p:sp>
        <p:nvSpPr>
          <p:cNvPr id="595973" name="Text Box 5"/>
          <p:cNvSpPr txBox="1">
            <a:spLocks noChangeArrowheads="1"/>
          </p:cNvSpPr>
          <p:nvPr/>
        </p:nvSpPr>
        <p:spPr bwMode="auto">
          <a:xfrm>
            <a:off x="2620434" y="3898900"/>
            <a:ext cx="9063567" cy="1282700"/>
          </a:xfrm>
          <a:prstGeom prst="rect">
            <a:avLst/>
          </a:prstGeom>
          <a:solidFill>
            <a:srgbClr val="FFCCCC"/>
          </a:solidFill>
          <a:ln>
            <a:noFill/>
          </a:ln>
          <a:effectLst>
            <a:outerShdw blurRad="63500" dist="107763" dir="2700000" algn="ctr" rotWithShape="0">
              <a:schemeClr val="bg2">
                <a:alpha val="50000"/>
              </a:schemeClr>
            </a:outerShdw>
          </a:effectLst>
          <a:extLst>
            <a:ext uri="{91240B29-F687-4f45-9708-019B960494DF}">
              <a14:hiddenLine xmlns:a14="http://schemas.microsoft.com/office/drawing/2010/main" w="9525">
                <a:solidFill>
                  <a:schemeClr val="tx1"/>
                </a:solidFill>
                <a:miter lim="800000"/>
                <a:headEnd/>
                <a:tailEnd/>
              </a14:hiddenLine>
            </a:ext>
          </a:extLst>
        </p:spPr>
        <p:txBody>
          <a:bodyPr>
            <a:spAutoFit/>
          </a:bodyPr>
          <a:lstStyle/>
          <a:p>
            <a:pPr>
              <a:defRPr/>
            </a:pPr>
            <a:r>
              <a:rPr lang="en-US" sz="2600">
                <a:cs typeface="+mn-cs"/>
              </a:rPr>
              <a:t>Crowd:</a:t>
            </a:r>
          </a:p>
          <a:p>
            <a:pPr>
              <a:defRPr/>
            </a:pPr>
            <a:r>
              <a:rPr lang="en-US" sz="2600">
                <a:cs typeface="+mn-cs"/>
              </a:rPr>
              <a:t>A group that is larger, less exclusive, and more loosely organized than a clique.</a:t>
            </a:r>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pPr>
              <a:defRPr/>
            </a:pPr>
            <a:r>
              <a:rPr lang="en-US"/>
              <a:t>Copyright © 2004 The McGraw-Hill Companies, Inc. Permission required for reproduction or display.</a:t>
            </a:r>
          </a:p>
        </p:txBody>
      </p:sp>
      <p:sp>
        <p:nvSpPr>
          <p:cNvPr id="569346" name="Rectangle 2"/>
          <p:cNvSpPr>
            <a:spLocks noGrp="1" noChangeArrowheads="1"/>
          </p:cNvSpPr>
          <p:nvPr>
            <p:ph type="title"/>
          </p:nvPr>
        </p:nvSpPr>
        <p:spPr/>
        <p:txBody>
          <a:bodyPr/>
          <a:lstStyle/>
          <a:p>
            <a:pPr eaLnBrk="1" hangingPunct="1">
              <a:defRPr/>
            </a:pPr>
            <a:r>
              <a:rPr lang="en-US" smtClean="0">
                <a:cs typeface="+mj-cs"/>
              </a:rPr>
              <a:t>Dating &amp; Sexual Activity</a:t>
            </a:r>
          </a:p>
        </p:txBody>
      </p:sp>
      <p:sp>
        <p:nvSpPr>
          <p:cNvPr id="569347" name="Rectangle 3"/>
          <p:cNvSpPr>
            <a:spLocks noGrp="1" noChangeArrowheads="1"/>
          </p:cNvSpPr>
          <p:nvPr>
            <p:ph type="body" idx="1"/>
          </p:nvPr>
        </p:nvSpPr>
        <p:spPr>
          <a:xfrm>
            <a:off x="1016000" y="1219200"/>
            <a:ext cx="10566400" cy="5638800"/>
          </a:xfrm>
        </p:spPr>
        <p:txBody>
          <a:bodyPr/>
          <a:lstStyle/>
          <a:p>
            <a:pPr eaLnBrk="1" hangingPunct="1">
              <a:defRPr/>
            </a:pPr>
            <a:r>
              <a:rPr lang="en-US" sz="2600" smtClean="0">
                <a:cs typeface="+mn-cs"/>
              </a:rPr>
              <a:t>Few adolescents begin dating before they participate in crowds.</a:t>
            </a:r>
          </a:p>
          <a:p>
            <a:pPr eaLnBrk="1" hangingPunct="1">
              <a:defRPr/>
            </a:pPr>
            <a:r>
              <a:rPr lang="en-US" sz="2600" smtClean="0">
                <a:cs typeface="+mn-cs"/>
              </a:rPr>
              <a:t>Fewer than 10% date before age 12.</a:t>
            </a:r>
          </a:p>
          <a:p>
            <a:pPr eaLnBrk="1" hangingPunct="1">
              <a:defRPr/>
            </a:pPr>
            <a:r>
              <a:rPr lang="en-US" sz="2600" smtClean="0">
                <a:cs typeface="+mn-cs"/>
              </a:rPr>
              <a:t>90% are dating by age 16.</a:t>
            </a:r>
          </a:p>
          <a:p>
            <a:pPr eaLnBrk="1" hangingPunct="1">
              <a:defRPr/>
            </a:pPr>
            <a:r>
              <a:rPr lang="en-US" sz="2600" smtClean="0">
                <a:cs typeface="+mn-cs"/>
              </a:rPr>
              <a:t>By 12</a:t>
            </a:r>
            <a:r>
              <a:rPr lang="en-US" sz="2600" baseline="30000" smtClean="0">
                <a:cs typeface="+mn-cs"/>
              </a:rPr>
              <a:t>th</a:t>
            </a:r>
            <a:r>
              <a:rPr lang="en-US" sz="2600" smtClean="0">
                <a:cs typeface="+mn-cs"/>
              </a:rPr>
              <a:t> grade, emotional intimacy in male-female relationships surpasses that of same-sex relationships.</a:t>
            </a:r>
          </a:p>
          <a:p>
            <a:pPr eaLnBrk="1" hangingPunct="1">
              <a:defRPr/>
            </a:pPr>
            <a:r>
              <a:rPr lang="en-US" sz="2600" smtClean="0">
                <a:cs typeface="+mn-cs"/>
              </a:rPr>
              <a:t>Teen sexual activity has increased in the U.S. in recent decades, but the size of the increase is not clear.</a:t>
            </a:r>
          </a:p>
          <a:p>
            <a:pPr eaLnBrk="1" hangingPunct="1">
              <a:defRPr/>
            </a:pPr>
            <a:r>
              <a:rPr lang="en-US" sz="2600" smtClean="0">
                <a:cs typeface="+mn-cs"/>
              </a:rPr>
              <a:t>There are gender and ethnic differences in rates of sexual activity.</a:t>
            </a:r>
          </a:p>
        </p:txBody>
      </p:sp>
      <p:pic>
        <p:nvPicPr>
          <p:cNvPr id="58372" name="Picture 4" descr="Click To Download"/>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245600" y="1219200"/>
            <a:ext cx="2540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Copyright © 2004 The McGraw-Hill Companies, Inc. Permission required for reproduction or display.</a:t>
            </a:r>
          </a:p>
        </p:txBody>
      </p:sp>
      <p:pic>
        <p:nvPicPr>
          <p:cNvPr id="60418" name="Picture 5" descr="PH02535J(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000" y="0"/>
            <a:ext cx="1168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1395" name="Rectangle 3"/>
          <p:cNvSpPr>
            <a:spLocks noGrp="1" noChangeArrowheads="1"/>
          </p:cNvSpPr>
          <p:nvPr>
            <p:ph type="body" idx="1"/>
          </p:nvPr>
        </p:nvSpPr>
        <p:spPr>
          <a:xfrm>
            <a:off x="1016000" y="609600"/>
            <a:ext cx="10668000" cy="5715000"/>
          </a:xfrm>
          <a:solidFill>
            <a:srgbClr val="FFCCCC"/>
          </a:solidFill>
          <a:ln w="57150">
            <a:solidFill>
              <a:srgbClr val="800000"/>
            </a:solidFill>
            <a:miter lim="800000"/>
            <a:headEnd/>
            <a:tailEnd/>
          </a:ln>
        </p:spPr>
        <p:txBody>
          <a:bodyPr/>
          <a:lstStyle/>
          <a:p>
            <a:pPr eaLnBrk="1" hangingPunct="1">
              <a:buFont typeface="Wingdings" charset="0"/>
              <a:buNone/>
              <a:defRPr/>
            </a:pPr>
            <a:r>
              <a:rPr lang="en-US" smtClean="0">
                <a:cs typeface="+mn-cs"/>
              </a:rPr>
              <a:t>The relative influence of peers and parents changes over the course of adolescence:</a:t>
            </a:r>
          </a:p>
          <a:p>
            <a:pPr eaLnBrk="1" hangingPunct="1">
              <a:defRPr/>
            </a:pPr>
            <a:r>
              <a:rPr lang="en-US" smtClean="0">
                <a:cs typeface="+mn-cs"/>
              </a:rPr>
              <a:t>Peer influence increases in early adolescence, then declines.</a:t>
            </a:r>
          </a:p>
          <a:p>
            <a:pPr eaLnBrk="1" hangingPunct="1">
              <a:defRPr/>
            </a:pPr>
            <a:r>
              <a:rPr lang="en-US" smtClean="0">
                <a:cs typeface="+mn-cs"/>
              </a:rPr>
              <a:t>Peers and parents tend to influence different areas of adolescents</a:t>
            </a:r>
            <a:r>
              <a:rPr lang="ja-JP" altLang="en-US" smtClean="0">
                <a:latin typeface="Arial"/>
                <a:cs typeface="+mn-cs"/>
              </a:rPr>
              <a:t>’</a:t>
            </a:r>
            <a:r>
              <a:rPr lang="en-US" smtClean="0">
                <a:cs typeface="+mn-cs"/>
              </a:rPr>
              <a:t> lives.</a:t>
            </a:r>
          </a:p>
          <a:p>
            <a:pPr lvl="1" eaLnBrk="1" hangingPunct="1">
              <a:defRPr/>
            </a:pPr>
            <a:r>
              <a:rPr lang="en-US" sz="3200" smtClean="0"/>
              <a:t>Teens adopt dress and behavior that set them apart from other age groups.</a:t>
            </a:r>
          </a:p>
          <a:p>
            <a:pPr eaLnBrk="1" hangingPunct="1">
              <a:defRPr/>
            </a:pPr>
            <a:r>
              <a:rPr lang="en-US" smtClean="0">
                <a:cs typeface="+mn-cs"/>
              </a:rPr>
              <a:t>Parental influence remains strong into adulthood.</a:t>
            </a:r>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3"/>
          <p:cNvSpPr>
            <a:spLocks noGrp="1"/>
          </p:cNvSpPr>
          <p:nvPr>
            <p:ph type="ftr" sz="quarter" idx="10"/>
          </p:nvPr>
        </p:nvSpPr>
        <p:spPr/>
        <p:txBody>
          <a:bodyPr/>
          <a:lstStyle/>
          <a:p>
            <a:pPr>
              <a:defRPr/>
            </a:pPr>
            <a:r>
              <a:rPr lang="en-US"/>
              <a:t>Copyright © 2004 The McGraw-Hill Companies, Inc. Permission required for reproduction or display.</a:t>
            </a:r>
          </a:p>
        </p:txBody>
      </p:sp>
      <p:sp>
        <p:nvSpPr>
          <p:cNvPr id="587778" name="Rectangle 2"/>
          <p:cNvSpPr>
            <a:spLocks noGrp="1" noChangeArrowheads="1"/>
          </p:cNvSpPr>
          <p:nvPr>
            <p:ph type="title"/>
          </p:nvPr>
        </p:nvSpPr>
        <p:spPr/>
        <p:txBody>
          <a:bodyPr/>
          <a:lstStyle/>
          <a:p>
            <a:pPr eaLnBrk="1" hangingPunct="1">
              <a:defRPr/>
            </a:pPr>
            <a:r>
              <a:rPr lang="en-US" smtClean="0">
                <a:cs typeface="+mj-cs"/>
              </a:rPr>
              <a:t>Adolescents at School</a:t>
            </a:r>
          </a:p>
        </p:txBody>
      </p:sp>
      <p:sp>
        <p:nvSpPr>
          <p:cNvPr id="587779" name="Rectangle 3"/>
          <p:cNvSpPr>
            <a:spLocks noGrp="1" noChangeArrowheads="1"/>
          </p:cNvSpPr>
          <p:nvPr>
            <p:ph type="body" idx="1"/>
          </p:nvPr>
        </p:nvSpPr>
        <p:spPr/>
        <p:txBody>
          <a:bodyPr/>
          <a:lstStyle/>
          <a:p>
            <a:pPr eaLnBrk="1" hangingPunct="1">
              <a:defRPr/>
            </a:pPr>
            <a:r>
              <a:rPr lang="en-US" sz="2600" smtClean="0">
                <a:cs typeface="+mn-cs"/>
              </a:rPr>
              <a:t>Peer culture at school rewards popularity and athletic performance far more than scholastic achievement.</a:t>
            </a:r>
          </a:p>
          <a:p>
            <a:pPr eaLnBrk="1" hangingPunct="1">
              <a:defRPr/>
            </a:pPr>
            <a:r>
              <a:rPr lang="en-US" sz="2600" smtClean="0">
                <a:cs typeface="+mn-cs"/>
              </a:rPr>
              <a:t>Grades decline during adolescence.</a:t>
            </a:r>
          </a:p>
          <a:p>
            <a:pPr eaLnBrk="1" hangingPunct="1">
              <a:defRPr/>
            </a:pPr>
            <a:r>
              <a:rPr lang="en-US" sz="2600" smtClean="0">
                <a:cs typeface="+mn-cs"/>
              </a:rPr>
              <a:t>Adolescents differ in beliefs about what factors contribute to academic achievement.</a:t>
            </a:r>
          </a:p>
        </p:txBody>
      </p:sp>
      <p:sp>
        <p:nvSpPr>
          <p:cNvPr id="587780" name="Text Box 4"/>
          <p:cNvSpPr txBox="1">
            <a:spLocks noChangeArrowheads="1"/>
          </p:cNvSpPr>
          <p:nvPr/>
        </p:nvSpPr>
        <p:spPr bwMode="auto">
          <a:xfrm>
            <a:off x="889000" y="3990976"/>
            <a:ext cx="7521636" cy="892552"/>
          </a:xfrm>
          <a:prstGeom prst="rect">
            <a:avLst/>
          </a:prstGeom>
          <a:solidFill>
            <a:srgbClr val="E4FAE2"/>
          </a:solidFill>
          <a:ln>
            <a:noFill/>
          </a:ln>
          <a:effectLst>
            <a:outerShdw blurRad="63500" dist="107763" dir="2700000" algn="ctr" rotWithShape="0">
              <a:schemeClr val="bg2">
                <a:alpha val="50000"/>
              </a:schemeClr>
            </a:outerShdw>
          </a:effectLst>
          <a:extLs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defRPr/>
            </a:pPr>
            <a:r>
              <a:rPr lang="en-US" sz="2600">
                <a:cs typeface="+mn-cs"/>
              </a:rPr>
              <a:t>Internal locus of control:</a:t>
            </a:r>
          </a:p>
          <a:p>
            <a:pPr>
              <a:defRPr/>
            </a:pPr>
            <a:r>
              <a:rPr lang="en-US" sz="2600">
                <a:cs typeface="+mn-cs"/>
              </a:rPr>
              <a:t>The belief that success depends on one</a:t>
            </a:r>
            <a:r>
              <a:rPr lang="ja-JP" altLang="en-US" sz="2600">
                <a:latin typeface="Arial"/>
                <a:cs typeface="+mn-cs"/>
              </a:rPr>
              <a:t>’</a:t>
            </a:r>
            <a:r>
              <a:rPr lang="en-US" sz="2600">
                <a:cs typeface="+mn-cs"/>
              </a:rPr>
              <a:t>s own efforts.</a:t>
            </a:r>
          </a:p>
        </p:txBody>
      </p:sp>
      <p:sp>
        <p:nvSpPr>
          <p:cNvPr id="587781" name="Text Box 5"/>
          <p:cNvSpPr txBox="1">
            <a:spLocks noChangeArrowheads="1"/>
          </p:cNvSpPr>
          <p:nvPr/>
        </p:nvSpPr>
        <p:spPr bwMode="auto">
          <a:xfrm>
            <a:off x="3022600" y="5105400"/>
            <a:ext cx="7035800" cy="1282700"/>
          </a:xfrm>
          <a:prstGeom prst="rect">
            <a:avLst/>
          </a:prstGeom>
          <a:solidFill>
            <a:srgbClr val="FEF3CA"/>
          </a:solidFill>
          <a:ln>
            <a:noFill/>
          </a:ln>
          <a:effectLst>
            <a:outerShdw blurRad="63500" dist="107763" dir="2700000" algn="ctr" rotWithShape="0">
              <a:schemeClr val="bg2">
                <a:alpha val="50000"/>
              </a:schemeClr>
            </a:outerShdw>
          </a:effectLst>
          <a:extLst>
            <a:ext uri="{91240B29-F687-4f45-9708-019B960494DF}">
              <a14:hiddenLine xmlns:a14="http://schemas.microsoft.com/office/drawing/2010/main" w="9525">
                <a:solidFill>
                  <a:schemeClr val="tx1"/>
                </a:solidFill>
                <a:miter lim="800000"/>
                <a:headEnd/>
                <a:tailEnd/>
              </a14:hiddenLine>
            </a:ext>
          </a:extLst>
        </p:spPr>
        <p:txBody>
          <a:bodyPr>
            <a:spAutoFit/>
          </a:bodyPr>
          <a:lstStyle/>
          <a:p>
            <a:pPr>
              <a:defRPr/>
            </a:pPr>
            <a:r>
              <a:rPr lang="en-US" sz="2600">
                <a:cs typeface="+mn-cs"/>
              </a:rPr>
              <a:t>External locus of control:</a:t>
            </a:r>
          </a:p>
          <a:p>
            <a:pPr>
              <a:defRPr/>
            </a:pPr>
            <a:r>
              <a:rPr lang="en-US" sz="2600">
                <a:cs typeface="+mn-cs"/>
              </a:rPr>
              <a:t>The belief that success depends on factors outside one</a:t>
            </a:r>
            <a:r>
              <a:rPr lang="ja-JP" altLang="en-US" sz="2600">
                <a:latin typeface="Arial"/>
                <a:cs typeface="+mn-cs"/>
              </a:rPr>
              <a:t>’</a:t>
            </a:r>
            <a:r>
              <a:rPr lang="en-US" sz="2600">
                <a:cs typeface="+mn-cs"/>
              </a:rPr>
              <a:t>s control.</a:t>
            </a:r>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Copyright © 2004 The McGraw-Hill Companies, Inc. Permission required for reproduction or display.</a:t>
            </a:r>
          </a:p>
        </p:txBody>
      </p:sp>
      <p:sp>
        <p:nvSpPr>
          <p:cNvPr id="589826" name="Rectangle 2"/>
          <p:cNvSpPr>
            <a:spLocks noGrp="1" noChangeArrowheads="1"/>
          </p:cNvSpPr>
          <p:nvPr>
            <p:ph type="title"/>
          </p:nvPr>
        </p:nvSpPr>
        <p:spPr/>
        <p:txBody>
          <a:bodyPr/>
          <a:lstStyle/>
          <a:p>
            <a:pPr eaLnBrk="1" hangingPunct="1">
              <a:defRPr/>
            </a:pPr>
            <a:r>
              <a:rPr lang="en-US" smtClean="0">
                <a:cs typeface="+mj-cs"/>
              </a:rPr>
              <a:t>Adolescents at School</a:t>
            </a:r>
          </a:p>
        </p:txBody>
      </p:sp>
      <p:sp>
        <p:nvSpPr>
          <p:cNvPr id="589827" name="Rectangle 3"/>
          <p:cNvSpPr>
            <a:spLocks noGrp="1" noChangeArrowheads="1"/>
          </p:cNvSpPr>
          <p:nvPr>
            <p:ph type="body" idx="1"/>
          </p:nvPr>
        </p:nvSpPr>
        <p:spPr/>
        <p:txBody>
          <a:bodyPr/>
          <a:lstStyle/>
          <a:p>
            <a:pPr eaLnBrk="1" hangingPunct="1">
              <a:buFont typeface="Wingdings" charset="0"/>
              <a:buNone/>
              <a:defRPr/>
            </a:pPr>
            <a:r>
              <a:rPr lang="en-US" sz="2800" smtClean="0">
                <a:cs typeface="+mn-cs"/>
              </a:rPr>
              <a:t>Girls are often socialized away from </a:t>
            </a:r>
            <a:r>
              <a:rPr lang="en-US" sz="2800" i="1" smtClean="0">
                <a:cs typeface="+mn-cs"/>
              </a:rPr>
              <a:t>instrumental competence</a:t>
            </a:r>
            <a:r>
              <a:rPr lang="en-US" sz="2800" smtClean="0">
                <a:cs typeface="+mn-cs"/>
              </a:rPr>
              <a:t> (ability to accomplish things):</a:t>
            </a:r>
          </a:p>
          <a:p>
            <a:pPr eaLnBrk="1" hangingPunct="1">
              <a:defRPr/>
            </a:pPr>
            <a:r>
              <a:rPr lang="en-US" sz="2800" smtClean="0">
                <a:cs typeface="+mn-cs"/>
              </a:rPr>
              <a:t>Parents tend to believe boys have more natural talent for math, and convey this to children.</a:t>
            </a:r>
          </a:p>
          <a:p>
            <a:pPr eaLnBrk="1" hangingPunct="1">
              <a:defRPr/>
            </a:pPr>
            <a:r>
              <a:rPr lang="en-US" sz="2800" smtClean="0">
                <a:cs typeface="+mn-cs"/>
              </a:rPr>
              <a:t>Girls usually have lower expectations for math and a variety of other tasks, despite their overall better grades.</a:t>
            </a:r>
          </a:p>
          <a:p>
            <a:pPr eaLnBrk="1" hangingPunct="1">
              <a:defRPr/>
            </a:pPr>
            <a:r>
              <a:rPr lang="en-US" sz="2800" smtClean="0">
                <a:cs typeface="+mn-cs"/>
              </a:rPr>
              <a:t>When girls fail, they are more likely to attribute failure to something they cannot change, like innate lack of ability.</a:t>
            </a:r>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Copyright © 2004 The McGraw-Hill Companies, Inc. Permission required for reproduction or display.</a:t>
            </a:r>
          </a:p>
        </p:txBody>
      </p:sp>
      <p:sp>
        <p:nvSpPr>
          <p:cNvPr id="591874" name="Rectangle 2"/>
          <p:cNvSpPr>
            <a:spLocks noGrp="1" noChangeArrowheads="1"/>
          </p:cNvSpPr>
          <p:nvPr>
            <p:ph type="title"/>
          </p:nvPr>
        </p:nvSpPr>
        <p:spPr/>
        <p:txBody>
          <a:bodyPr/>
          <a:lstStyle/>
          <a:p>
            <a:pPr eaLnBrk="1" hangingPunct="1">
              <a:defRPr/>
            </a:pPr>
            <a:r>
              <a:rPr lang="en-US" smtClean="0">
                <a:cs typeface="+mj-cs"/>
              </a:rPr>
              <a:t>Adolescents at Work</a:t>
            </a:r>
          </a:p>
        </p:txBody>
      </p:sp>
      <p:sp>
        <p:nvSpPr>
          <p:cNvPr id="591875" name="Rectangle 3"/>
          <p:cNvSpPr>
            <a:spLocks noGrp="1" noChangeArrowheads="1"/>
          </p:cNvSpPr>
          <p:nvPr>
            <p:ph type="body" idx="1"/>
          </p:nvPr>
        </p:nvSpPr>
        <p:spPr>
          <a:xfrm>
            <a:off x="1016000" y="1219200"/>
            <a:ext cx="10668000" cy="4572000"/>
          </a:xfrm>
        </p:spPr>
        <p:txBody>
          <a:bodyPr/>
          <a:lstStyle/>
          <a:p>
            <a:pPr eaLnBrk="1" hangingPunct="1">
              <a:buFont typeface="Wingdings" charset="0"/>
              <a:buNone/>
              <a:defRPr/>
            </a:pPr>
            <a:r>
              <a:rPr lang="en-US" sz="2800" smtClean="0">
                <a:cs typeface="+mn-cs"/>
              </a:rPr>
              <a:t>Work can increase self-esteem, but it also poses risks:</a:t>
            </a:r>
          </a:p>
          <a:p>
            <a:pPr eaLnBrk="1" hangingPunct="1">
              <a:defRPr/>
            </a:pPr>
            <a:r>
              <a:rPr lang="en-US" sz="2800" smtClean="0">
                <a:cs typeface="+mn-cs"/>
              </a:rPr>
              <a:t>The work available is often routine &amp; impersonal.</a:t>
            </a:r>
          </a:p>
          <a:p>
            <a:pPr eaLnBrk="1" hangingPunct="1">
              <a:defRPr/>
            </a:pPr>
            <a:r>
              <a:rPr lang="en-US" sz="2800" smtClean="0">
                <a:cs typeface="+mn-cs"/>
              </a:rPr>
              <a:t>High school students with jobs report </a:t>
            </a:r>
          </a:p>
          <a:p>
            <a:pPr lvl="1" eaLnBrk="1" hangingPunct="1">
              <a:defRPr/>
            </a:pPr>
            <a:r>
              <a:rPr lang="en-US" sz="2400" smtClean="0"/>
              <a:t>fewer close relationships with peers</a:t>
            </a:r>
          </a:p>
          <a:p>
            <a:pPr lvl="1" eaLnBrk="1" hangingPunct="1">
              <a:defRPr/>
            </a:pPr>
            <a:r>
              <a:rPr lang="en-US" sz="2400" smtClean="0"/>
              <a:t>less involvement with school activities</a:t>
            </a:r>
          </a:p>
          <a:p>
            <a:pPr lvl="1" eaLnBrk="1" hangingPunct="1">
              <a:defRPr/>
            </a:pPr>
            <a:r>
              <a:rPr lang="en-US" sz="2400" smtClean="0"/>
              <a:t>less enjoyment of school</a:t>
            </a:r>
          </a:p>
          <a:p>
            <a:pPr lvl="1" eaLnBrk="1" hangingPunct="1">
              <a:defRPr/>
            </a:pPr>
            <a:r>
              <a:rPr lang="en-US" sz="2400" smtClean="0"/>
              <a:t>lower grades</a:t>
            </a:r>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Nature versus Nurture</a:t>
            </a:r>
            <a:endParaRPr lang="en-US" dirty="0"/>
          </a:p>
        </p:txBody>
      </p:sp>
      <p:sp>
        <p:nvSpPr>
          <p:cNvPr id="3" name="Content Placeholder 2"/>
          <p:cNvSpPr>
            <a:spLocks noGrp="1"/>
          </p:cNvSpPr>
          <p:nvPr>
            <p:ph idx="1"/>
          </p:nvPr>
        </p:nvSpPr>
        <p:spPr/>
        <p:txBody>
          <a:bodyPr/>
          <a:lstStyle/>
          <a:p>
            <a:r>
              <a:rPr lang="en-US" dirty="0" smtClean="0"/>
              <a:t>Either or is not the right approach</a:t>
            </a:r>
          </a:p>
          <a:p>
            <a:r>
              <a:rPr lang="en-US" dirty="0" smtClean="0"/>
              <a:t>Quantifying in terms of percentage is wrong</a:t>
            </a:r>
          </a:p>
          <a:p>
            <a:r>
              <a:rPr lang="en-US" dirty="0" smtClean="0"/>
              <a:t>Working to understand the ongoing mutual influences is the challenge of </a:t>
            </a:r>
            <a:r>
              <a:rPr lang="en-US" dirty="0" err="1" smtClean="0"/>
              <a:t>dvelopmental</a:t>
            </a:r>
            <a:r>
              <a:rPr lang="en-US" dirty="0" smtClean="0"/>
              <a:t> Psychology</a:t>
            </a:r>
            <a:endParaRPr lang="en-US" dirty="0"/>
          </a:p>
        </p:txBody>
      </p:sp>
    </p:spTree>
    <p:extLst>
      <p:ext uri="{BB962C8B-B14F-4D97-AF65-F5344CB8AC3E}">
        <p14:creationId xmlns:p14="http://schemas.microsoft.com/office/powerpoint/2010/main" val="175887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latin typeface="Constantia" panose="02030602050306030303" pitchFamily="18" charset="0"/>
              </a:rPr>
              <a:t>Discover Hope is Hiring Behavior Therapists</a:t>
            </a:r>
            <a:r>
              <a:rPr lang="en-US" dirty="0" smtClean="0">
                <a:latin typeface="Constantia" panose="02030602050306030303" pitchFamily="18" charset="0"/>
              </a:rPr>
              <a:t>!</a:t>
            </a:r>
            <a:endParaRPr lang="en-US" dirty="0">
              <a:latin typeface="Constantia" panose="02030602050306030303" pitchFamily="18" charset="0"/>
            </a:endParaRPr>
          </a:p>
        </p:txBody>
      </p:sp>
      <p:pic>
        <p:nvPicPr>
          <p:cNvPr id="9" name="Picture Placeholder 8"/>
          <p:cNvPicPr>
            <a:picLocks noGrp="1" noChangeAspect="1"/>
          </p:cNvPicPr>
          <p:nvPr>
            <p:ph sz="half" idx="1"/>
          </p:nvPr>
        </p:nvPicPr>
        <p:blipFill rotWithShape="1">
          <a:blip r:embed="rId2" cstate="print">
            <a:extLst>
              <a:ext uri="{28A0092B-C50C-407E-A947-70E740481C1C}">
                <a14:useLocalDpi xmlns:a14="http://schemas.microsoft.com/office/drawing/2010/main" val="0"/>
              </a:ext>
            </a:extLst>
          </a:blip>
          <a:srcRect l="8535" t="16934" r="11623" b="23502"/>
          <a:stretch/>
        </p:blipFill>
        <p:spPr>
          <a:xfrm>
            <a:off x="743753" y="1490208"/>
            <a:ext cx="3953814" cy="2212253"/>
          </a:xfrm>
        </p:spPr>
      </p:pic>
      <p:sp>
        <p:nvSpPr>
          <p:cNvPr id="6" name="Text Placeholder 5"/>
          <p:cNvSpPr>
            <a:spLocks noGrp="1"/>
          </p:cNvSpPr>
          <p:nvPr>
            <p:ph sz="half" idx="2"/>
          </p:nvPr>
        </p:nvSpPr>
        <p:spPr/>
        <p:txBody>
          <a:bodyPr>
            <a:normAutofit/>
          </a:bodyPr>
          <a:lstStyle/>
          <a:p>
            <a:pPr marL="285750" indent="-285750">
              <a:buFontTx/>
              <a:buChar char="-"/>
            </a:pPr>
            <a:r>
              <a:rPr lang="en-US" sz="1800" dirty="0" smtClean="0">
                <a:latin typeface="Constantia" panose="02030602050306030303" pitchFamily="18" charset="0"/>
              </a:rPr>
              <a:t>Part-time hours and flexible schedule!</a:t>
            </a:r>
          </a:p>
          <a:p>
            <a:pPr marL="285750" indent="-285750">
              <a:buFontTx/>
              <a:buChar char="-"/>
            </a:pPr>
            <a:r>
              <a:rPr lang="en-US" sz="1800" dirty="0" smtClean="0">
                <a:latin typeface="Constantia" panose="02030602050306030303" pitchFamily="18" charset="0"/>
              </a:rPr>
              <a:t>Starts at $14/hour</a:t>
            </a:r>
          </a:p>
          <a:p>
            <a:pPr marL="285750" indent="-285750">
              <a:buFontTx/>
              <a:buChar char="-"/>
            </a:pPr>
            <a:r>
              <a:rPr lang="en-US" sz="1800" dirty="0" smtClean="0">
                <a:latin typeface="Constantia" panose="02030602050306030303" pitchFamily="18" charset="0"/>
              </a:rPr>
              <a:t>Awesome co-workers</a:t>
            </a:r>
          </a:p>
          <a:p>
            <a:pPr marL="285750" indent="-285750">
              <a:buFontTx/>
              <a:buChar char="-"/>
            </a:pPr>
            <a:r>
              <a:rPr lang="en-US" sz="1800" dirty="0" smtClean="0">
                <a:latin typeface="Constantia" panose="02030602050306030303" pitchFamily="18" charset="0"/>
              </a:rPr>
              <a:t>Play with and teach kids with Autism</a:t>
            </a:r>
          </a:p>
          <a:p>
            <a:pPr marL="285750" indent="-285750">
              <a:buFontTx/>
              <a:buChar char="-"/>
            </a:pPr>
            <a:r>
              <a:rPr lang="en-US" sz="1800" dirty="0" smtClean="0">
                <a:latin typeface="Constantia" panose="02030602050306030303" pitchFamily="18" charset="0"/>
              </a:rPr>
              <a:t>Lots of training and support</a:t>
            </a:r>
          </a:p>
          <a:p>
            <a:pPr marL="285750" indent="-285750">
              <a:buFontTx/>
              <a:buChar char="-"/>
            </a:pPr>
            <a:r>
              <a:rPr lang="en-US" sz="1800" dirty="0" smtClean="0">
                <a:latin typeface="Constantia" panose="02030602050306030303" pitchFamily="18" charset="0"/>
              </a:rPr>
              <a:t>Great way to gain training and experience in the helping professions!</a:t>
            </a:r>
          </a:p>
          <a:p>
            <a:pPr marL="285750" indent="-285750">
              <a:buFontTx/>
              <a:buChar char="-"/>
            </a:pPr>
            <a:r>
              <a:rPr lang="en-US" sz="1800" dirty="0" smtClean="0">
                <a:latin typeface="Constantia" panose="02030602050306030303" pitchFamily="18" charset="0"/>
              </a:rPr>
              <a:t>Join a growing field with TONS of job opportunities</a:t>
            </a:r>
          </a:p>
          <a:p>
            <a:pPr marL="285750" indent="-285750">
              <a:buFontTx/>
              <a:buChar char="-"/>
            </a:pPr>
            <a:r>
              <a:rPr lang="en-US" sz="1800" dirty="0" smtClean="0">
                <a:latin typeface="Constantia" panose="02030602050306030303" pitchFamily="18" charset="0"/>
              </a:rPr>
              <a:t>Must have completed 2 years of college coursework to apply</a:t>
            </a:r>
          </a:p>
          <a:p>
            <a:pPr marL="285750" indent="-285750">
              <a:buFontTx/>
              <a:buChar char="-"/>
            </a:pPr>
            <a:r>
              <a:rPr lang="en-US" sz="1800" dirty="0" smtClean="0">
                <a:latin typeface="Constantia" panose="02030602050306030303" pitchFamily="18" charset="0"/>
              </a:rPr>
              <a:t>Check out </a:t>
            </a:r>
            <a:r>
              <a:rPr lang="en-US" sz="1800" dirty="0" smtClean="0">
                <a:latin typeface="Constantia" panose="02030602050306030303" pitchFamily="18" charset="0"/>
                <a:hlinkClick r:id="rId3"/>
              </a:rPr>
              <a:t>www.discover-hope.com</a:t>
            </a:r>
            <a:r>
              <a:rPr lang="en-US" sz="1800" dirty="0" smtClean="0">
                <a:latin typeface="Constantia" panose="02030602050306030303" pitchFamily="18" charset="0"/>
              </a:rPr>
              <a:t> or email </a:t>
            </a:r>
            <a:r>
              <a:rPr lang="en-US" sz="1800" dirty="0" smtClean="0">
                <a:latin typeface="Constantia" panose="02030602050306030303" pitchFamily="18" charset="0"/>
                <a:hlinkClick r:id="rId4"/>
              </a:rPr>
              <a:t>careers@discover-hope.com</a:t>
            </a:r>
            <a:r>
              <a:rPr lang="en-US" sz="1800" dirty="0" smtClean="0">
                <a:latin typeface="Constantia" panose="02030602050306030303" pitchFamily="18" charset="0"/>
              </a:rPr>
              <a:t> </a:t>
            </a:r>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68954" y="3702461"/>
            <a:ext cx="3451540" cy="2944857"/>
          </a:xfrm>
          <a:prstGeom prst="rect">
            <a:avLst/>
          </a:prstGeom>
        </p:spPr>
      </p:pic>
    </p:spTree>
    <p:extLst>
      <p:ext uri="{BB962C8B-B14F-4D97-AF65-F5344CB8AC3E}">
        <p14:creationId xmlns:p14="http://schemas.microsoft.com/office/powerpoint/2010/main" val="2016787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Active role of child, bidirectional influences</a:t>
            </a:r>
            <a:br>
              <a:rPr lang="en-US" dirty="0"/>
            </a:br>
            <a:endParaRPr lang="en-US" dirty="0"/>
          </a:p>
        </p:txBody>
      </p:sp>
      <p:sp>
        <p:nvSpPr>
          <p:cNvPr id="3" name="Content Placeholder 2"/>
          <p:cNvSpPr>
            <a:spLocks noGrp="1"/>
          </p:cNvSpPr>
          <p:nvPr>
            <p:ph idx="1"/>
          </p:nvPr>
        </p:nvSpPr>
        <p:spPr/>
        <p:txBody>
          <a:bodyPr/>
          <a:lstStyle/>
          <a:p>
            <a:r>
              <a:rPr lang="en-US" dirty="0" smtClean="0"/>
              <a:t>A natural consequence of the importance of nature</a:t>
            </a:r>
          </a:p>
          <a:p>
            <a:r>
              <a:rPr lang="en-US" dirty="0" smtClean="0"/>
              <a:t>Context is crucial in determining the effect of any specific experience</a:t>
            </a:r>
          </a:p>
          <a:p>
            <a:r>
              <a:rPr lang="en-US" dirty="0" smtClean="0"/>
              <a:t>That children effect parents is an understudied phenomenon</a:t>
            </a:r>
          </a:p>
          <a:p>
            <a:r>
              <a:rPr lang="en-US" dirty="0" smtClean="0"/>
              <a:t>Theories like family systems theory have taken on this very complex issue</a:t>
            </a:r>
            <a:endParaRPr lang="en-US" dirty="0"/>
          </a:p>
        </p:txBody>
      </p:sp>
    </p:spTree>
    <p:extLst>
      <p:ext uri="{BB962C8B-B14F-4D97-AF65-F5344CB8AC3E}">
        <p14:creationId xmlns:p14="http://schemas.microsoft.com/office/powerpoint/2010/main" val="26286115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Constructivism</a:t>
            </a:r>
            <a:endParaRPr lang="en-US" dirty="0"/>
          </a:p>
        </p:txBody>
      </p:sp>
      <p:sp>
        <p:nvSpPr>
          <p:cNvPr id="3" name="Content Placeholder 2"/>
          <p:cNvSpPr>
            <a:spLocks noGrp="1"/>
          </p:cNvSpPr>
          <p:nvPr>
            <p:ph idx="1"/>
          </p:nvPr>
        </p:nvSpPr>
        <p:spPr/>
        <p:txBody>
          <a:bodyPr/>
          <a:lstStyle/>
          <a:p>
            <a:r>
              <a:rPr lang="en-US" dirty="0" smtClean="0"/>
              <a:t>Accounts for intellectual progress rather than just reproduction through socialization.</a:t>
            </a:r>
          </a:p>
          <a:p>
            <a:r>
              <a:rPr lang="en-US" dirty="0" smtClean="0"/>
              <a:t>Discovery learning versus rote learning</a:t>
            </a:r>
          </a:p>
          <a:p>
            <a:r>
              <a:rPr lang="en-US" dirty="0" smtClean="0"/>
              <a:t>Progress with growth errors</a:t>
            </a:r>
          </a:p>
          <a:p>
            <a:endParaRPr lang="en-US" dirty="0"/>
          </a:p>
        </p:txBody>
      </p:sp>
    </p:spTree>
    <p:extLst>
      <p:ext uri="{BB962C8B-B14F-4D97-AF65-F5344CB8AC3E}">
        <p14:creationId xmlns:p14="http://schemas.microsoft.com/office/powerpoint/2010/main" val="14311525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Resilience</a:t>
            </a:r>
            <a:br>
              <a:rPr lang="en-US" dirty="0"/>
            </a:br>
            <a:endParaRPr lang="en-US" dirty="0"/>
          </a:p>
        </p:txBody>
      </p:sp>
      <p:sp>
        <p:nvSpPr>
          <p:cNvPr id="3" name="Content Placeholder 2"/>
          <p:cNvSpPr>
            <a:spLocks noGrp="1"/>
          </p:cNvSpPr>
          <p:nvPr>
            <p:ph idx="1"/>
          </p:nvPr>
        </p:nvSpPr>
        <p:spPr/>
        <p:txBody>
          <a:bodyPr/>
          <a:lstStyle/>
          <a:p>
            <a:r>
              <a:rPr lang="en-US" dirty="0" smtClean="0"/>
              <a:t>We have not talked much about this, but children exhibit it every day.</a:t>
            </a:r>
          </a:p>
          <a:p>
            <a:r>
              <a:rPr lang="en-US" dirty="0" smtClean="0"/>
              <a:t>In fact, all humans show this to a greater or lesser degree.</a:t>
            </a:r>
          </a:p>
          <a:p>
            <a:r>
              <a:rPr lang="en-US" dirty="0" smtClean="0"/>
              <a:t>It seems to be a product of both nature and nurture.</a:t>
            </a:r>
          </a:p>
          <a:p>
            <a:r>
              <a:rPr lang="en-US" dirty="0" smtClean="0"/>
              <a:t>Optimism rules!</a:t>
            </a:r>
            <a:endParaRPr lang="en-US" dirty="0"/>
          </a:p>
        </p:txBody>
      </p:sp>
    </p:spTree>
    <p:extLst>
      <p:ext uri="{BB962C8B-B14F-4D97-AF65-F5344CB8AC3E}">
        <p14:creationId xmlns:p14="http://schemas.microsoft.com/office/powerpoint/2010/main" val="35573060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3" name="Content Placeholder 2"/>
          <p:cNvSpPr>
            <a:spLocks noGrp="1"/>
          </p:cNvSpPr>
          <p:nvPr>
            <p:ph idx="1"/>
          </p:nvPr>
        </p:nvSpPr>
        <p:spPr/>
        <p:txBody>
          <a:bodyPr/>
          <a:lstStyle/>
          <a:p>
            <a:r>
              <a:rPr lang="en-US" dirty="0" smtClean="0"/>
              <a:t>You have been a great class</a:t>
            </a:r>
          </a:p>
          <a:p>
            <a:r>
              <a:rPr lang="en-US" dirty="0" smtClean="0"/>
              <a:t>Openness in class has been rewarding</a:t>
            </a:r>
          </a:p>
          <a:p>
            <a:r>
              <a:rPr lang="en-US" dirty="0" smtClean="0"/>
              <a:t>Discussions outside of class have been stimulating.</a:t>
            </a:r>
          </a:p>
          <a:p>
            <a:r>
              <a:rPr lang="en-US" dirty="0" smtClean="0"/>
              <a:t>Good luck on my final and on all your other finals</a:t>
            </a:r>
          </a:p>
          <a:p>
            <a:r>
              <a:rPr lang="en-US" dirty="0" smtClean="0"/>
              <a:t>Have a </a:t>
            </a:r>
            <a:r>
              <a:rPr lang="en-US" smtClean="0"/>
              <a:t>wonderful holiday</a:t>
            </a:r>
            <a:endParaRPr lang="en-US"/>
          </a:p>
        </p:txBody>
      </p:sp>
    </p:spTree>
    <p:extLst>
      <p:ext uri="{BB962C8B-B14F-4D97-AF65-F5344CB8AC3E}">
        <p14:creationId xmlns:p14="http://schemas.microsoft.com/office/powerpoint/2010/main" val="27895778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Structure of test</a:t>
            </a:r>
            <a:endParaRPr lang="en-US" dirty="0"/>
          </a:p>
        </p:txBody>
      </p:sp>
      <p:sp>
        <p:nvSpPr>
          <p:cNvPr id="8" name="Content Placeholder 7"/>
          <p:cNvSpPr>
            <a:spLocks noGrp="1"/>
          </p:cNvSpPr>
          <p:nvPr>
            <p:ph idx="1"/>
          </p:nvPr>
        </p:nvSpPr>
        <p:spPr/>
        <p:txBody>
          <a:bodyPr/>
          <a:lstStyle/>
          <a:p>
            <a:r>
              <a:rPr lang="en-US" dirty="0" smtClean="0"/>
              <a:t>New Chapters (9-14):  60 questions. 10 per chapter</a:t>
            </a:r>
          </a:p>
          <a:p>
            <a:r>
              <a:rPr lang="en-US" dirty="0" smtClean="0"/>
              <a:t>Old Chapters (1-8):  32 questions (4 per chapter), three will be old and 1 will be new for each chapter.  Thus, 24 of the questions will be old (i.e., 26% of the questions will be old).</a:t>
            </a:r>
          </a:p>
          <a:p>
            <a:r>
              <a:rPr lang="en-US" dirty="0" smtClean="0"/>
              <a:t>Optional section: 5 fill in the blank questions and 1 short essay question.  You will get to see these questions at the beginning of the exam and decide if you think it will help you to do this part of the exam.</a:t>
            </a:r>
            <a:endParaRPr lang="en-US" dirty="0"/>
          </a:p>
        </p:txBody>
      </p:sp>
    </p:spTree>
    <p:extLst>
      <p:ext uri="{BB962C8B-B14F-4D97-AF65-F5344CB8AC3E}">
        <p14:creationId xmlns:p14="http://schemas.microsoft.com/office/powerpoint/2010/main" val="850275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62500" lnSpcReduction="20000"/>
          </a:bodyPr>
          <a:lstStyle/>
          <a:p>
            <a:r>
              <a:rPr lang="en-US" dirty="0"/>
              <a:t>Centration </a:t>
            </a:r>
          </a:p>
          <a:p>
            <a:r>
              <a:rPr lang="en-US" dirty="0"/>
              <a:t>Egocentrism, communication</a:t>
            </a:r>
          </a:p>
          <a:p>
            <a:r>
              <a:rPr lang="en-US" dirty="0"/>
              <a:t>Appearance-reality problem</a:t>
            </a:r>
          </a:p>
          <a:p>
            <a:r>
              <a:rPr lang="en-US" dirty="0"/>
              <a:t>Understanding of causation</a:t>
            </a:r>
          </a:p>
          <a:p>
            <a:r>
              <a:rPr lang="en-US" dirty="0"/>
              <a:t>Animism, </a:t>
            </a:r>
            <a:r>
              <a:rPr lang="en-US" dirty="0" err="1"/>
              <a:t>Artificialism</a:t>
            </a:r>
            <a:r>
              <a:rPr lang="en-US" dirty="0"/>
              <a:t> – errors in preschool causal reasoning</a:t>
            </a:r>
          </a:p>
          <a:p>
            <a:r>
              <a:rPr lang="en-US" dirty="0"/>
              <a:t>Conservations—Focus on this</a:t>
            </a:r>
          </a:p>
          <a:p>
            <a:r>
              <a:rPr lang="en-US" dirty="0"/>
              <a:t>Classes, relations, </a:t>
            </a:r>
            <a:r>
              <a:rPr lang="en-US" dirty="0" err="1"/>
              <a:t>seriation</a:t>
            </a:r>
            <a:r>
              <a:rPr lang="en-US" dirty="0"/>
              <a:t>, and transitive inference</a:t>
            </a:r>
          </a:p>
          <a:p>
            <a:r>
              <a:rPr lang="en-US" dirty="0"/>
              <a:t>Development of attention</a:t>
            </a:r>
          </a:p>
          <a:p>
            <a:r>
              <a:rPr lang="en-US" dirty="0"/>
              <a:t>Development of memory</a:t>
            </a:r>
          </a:p>
          <a:p>
            <a:r>
              <a:rPr lang="en-US" dirty="0"/>
              <a:t>Development of </a:t>
            </a:r>
            <a:r>
              <a:rPr lang="en-US" dirty="0" err="1"/>
              <a:t>metamemory</a:t>
            </a:r>
            <a:endParaRPr lang="en-US" dirty="0"/>
          </a:p>
          <a:p>
            <a:r>
              <a:rPr lang="en-US" dirty="0"/>
              <a:t>Theory of mind</a:t>
            </a:r>
          </a:p>
          <a:p>
            <a:r>
              <a:rPr lang="en-US" dirty="0"/>
              <a:t>Metacognition—this will be treated in more depth in Middle Childhood</a:t>
            </a:r>
          </a:p>
          <a:p>
            <a:r>
              <a:rPr lang="en-US" dirty="0"/>
              <a:t>Competence-performance distinction</a:t>
            </a:r>
          </a:p>
          <a:p>
            <a:endParaRPr lang="en-US" dirty="0"/>
          </a:p>
        </p:txBody>
      </p:sp>
    </p:spTree>
    <p:extLst>
      <p:ext uri="{BB962C8B-B14F-4D97-AF65-F5344CB8AC3E}">
        <p14:creationId xmlns:p14="http://schemas.microsoft.com/office/powerpoint/2010/main" val="18955276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55000" lnSpcReduction="20000"/>
          </a:bodyPr>
          <a:lstStyle/>
          <a:p>
            <a:r>
              <a:rPr lang="en-US" dirty="0"/>
              <a:t>Self-concept, self-constancy, gender-constancy, ethnic/racial constancy</a:t>
            </a:r>
          </a:p>
          <a:p>
            <a:r>
              <a:rPr lang="en-US" dirty="0"/>
              <a:t>Self-reliance, self-control, self-regulation</a:t>
            </a:r>
          </a:p>
          <a:p>
            <a:r>
              <a:rPr lang="en-US" dirty="0"/>
              <a:t>Sex-typed behavior</a:t>
            </a:r>
          </a:p>
          <a:p>
            <a:r>
              <a:rPr lang="en-US" dirty="0"/>
              <a:t>Gender schema theory (in relation to social learning theory, cognitive theory, and psychoanalytic theory)</a:t>
            </a:r>
          </a:p>
          <a:p>
            <a:r>
              <a:rPr lang="en-US" dirty="0"/>
              <a:t>Development of friendships</a:t>
            </a:r>
          </a:p>
          <a:p>
            <a:r>
              <a:rPr lang="en-US" dirty="0"/>
              <a:t>Peer relations</a:t>
            </a:r>
          </a:p>
          <a:p>
            <a:r>
              <a:rPr lang="en-US" dirty="0"/>
              <a:t>Understanding emotion</a:t>
            </a:r>
          </a:p>
          <a:p>
            <a:r>
              <a:rPr lang="en-US" dirty="0"/>
              <a:t>Frustration tolerance, delay of gratification</a:t>
            </a:r>
          </a:p>
          <a:p>
            <a:r>
              <a:rPr lang="en-US" dirty="0"/>
              <a:t>Ego resiliency</a:t>
            </a:r>
          </a:p>
          <a:p>
            <a:r>
              <a:rPr lang="en-US" dirty="0"/>
              <a:t>Internalizing standards</a:t>
            </a:r>
          </a:p>
          <a:p>
            <a:r>
              <a:rPr lang="en-US" dirty="0"/>
              <a:t>Aggression and </a:t>
            </a:r>
            <a:r>
              <a:rPr lang="en-US" dirty="0" err="1"/>
              <a:t>prosocial</a:t>
            </a:r>
            <a:r>
              <a:rPr lang="en-US" dirty="0"/>
              <a:t> behavior</a:t>
            </a:r>
          </a:p>
          <a:p>
            <a:r>
              <a:rPr lang="en-US" dirty="0"/>
              <a:t>Empathy and Altruism</a:t>
            </a:r>
          </a:p>
          <a:p>
            <a:r>
              <a:rPr lang="en-US" dirty="0"/>
              <a:t>Development of play</a:t>
            </a:r>
          </a:p>
          <a:p>
            <a:r>
              <a:rPr lang="en-US" dirty="0"/>
              <a:t>Parents’ roles</a:t>
            </a:r>
          </a:p>
          <a:p>
            <a:r>
              <a:rPr lang="en-US" dirty="0"/>
              <a:t>Identification</a:t>
            </a:r>
          </a:p>
          <a:p>
            <a:endParaRPr lang="en-US" dirty="0"/>
          </a:p>
        </p:txBody>
      </p:sp>
    </p:spTree>
    <p:extLst>
      <p:ext uri="{BB962C8B-B14F-4D97-AF65-F5344CB8AC3E}">
        <p14:creationId xmlns:p14="http://schemas.microsoft.com/office/powerpoint/2010/main" val="13715816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55000" lnSpcReduction="20000"/>
          </a:bodyPr>
          <a:lstStyle/>
          <a:p>
            <a:r>
              <a:rPr lang="en-US" dirty="0"/>
              <a:t>Hierarchical and Matrix classification</a:t>
            </a:r>
          </a:p>
          <a:p>
            <a:r>
              <a:rPr lang="en-US" dirty="0"/>
              <a:t>Mnemonic strategies, rehearsal, organization, elaboration</a:t>
            </a:r>
          </a:p>
          <a:p>
            <a:r>
              <a:rPr lang="en-US" dirty="0"/>
              <a:t>Self-test strategies</a:t>
            </a:r>
          </a:p>
          <a:p>
            <a:r>
              <a:rPr lang="en-US" dirty="0"/>
              <a:t>Didactic and cooperative learning experiences</a:t>
            </a:r>
          </a:p>
          <a:p>
            <a:r>
              <a:rPr lang="en-US" dirty="0"/>
              <a:t>Intelligence and individual differences</a:t>
            </a:r>
          </a:p>
          <a:p>
            <a:r>
              <a:rPr lang="en-US" dirty="0"/>
              <a:t>IQ, mental age, chronological age</a:t>
            </a:r>
          </a:p>
          <a:p>
            <a:r>
              <a:rPr lang="en-US" dirty="0"/>
              <a:t>Big G and little g theories of intelligence</a:t>
            </a:r>
          </a:p>
          <a:p>
            <a:r>
              <a:rPr lang="en-US" dirty="0"/>
              <a:t>Primary mental abilities</a:t>
            </a:r>
          </a:p>
          <a:p>
            <a:r>
              <a:rPr lang="en-US" dirty="0"/>
              <a:t>Multiple intelligences</a:t>
            </a:r>
          </a:p>
          <a:p>
            <a:r>
              <a:rPr lang="en-US" dirty="0"/>
              <a:t>Stability of IQ</a:t>
            </a:r>
          </a:p>
          <a:p>
            <a:r>
              <a:rPr lang="en-US" dirty="0"/>
              <a:t>Heritability of IQ (including limitations of heritability </a:t>
            </a:r>
            <a:r>
              <a:rPr lang="en-US" dirty="0" err="1"/>
              <a:t>indecies</a:t>
            </a:r>
            <a:r>
              <a:rPr lang="en-US" dirty="0"/>
              <a:t>)</a:t>
            </a:r>
          </a:p>
          <a:p>
            <a:r>
              <a:rPr lang="en-US" dirty="0"/>
              <a:t>Cultural bias (culture-free and culture-fair tests)</a:t>
            </a:r>
          </a:p>
          <a:p>
            <a:r>
              <a:rPr lang="en-US" dirty="0"/>
              <a:t>What IQ predicts</a:t>
            </a:r>
          </a:p>
          <a:p>
            <a:r>
              <a:rPr lang="en-US" dirty="0"/>
              <a:t>Cultural differences in math achievement</a:t>
            </a:r>
          </a:p>
          <a:p>
            <a:endParaRPr lang="en-US" dirty="0"/>
          </a:p>
        </p:txBody>
      </p:sp>
    </p:spTree>
    <p:extLst>
      <p:ext uri="{BB962C8B-B14F-4D97-AF65-F5344CB8AC3E}">
        <p14:creationId xmlns:p14="http://schemas.microsoft.com/office/powerpoint/2010/main" val="32818662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55000" lnSpcReduction="20000"/>
          </a:bodyPr>
          <a:lstStyle/>
          <a:p>
            <a:r>
              <a:rPr lang="en-US" dirty="0"/>
              <a:t>Industry versus inferiority</a:t>
            </a:r>
          </a:p>
          <a:p>
            <a:r>
              <a:rPr lang="en-US" dirty="0"/>
              <a:t>Social comparison</a:t>
            </a:r>
          </a:p>
          <a:p>
            <a:r>
              <a:rPr lang="en-US" dirty="0"/>
              <a:t>Coordinating friendship and group interaction</a:t>
            </a:r>
          </a:p>
          <a:p>
            <a:r>
              <a:rPr lang="en-US" dirty="0"/>
              <a:t>Peer group status</a:t>
            </a:r>
          </a:p>
          <a:p>
            <a:r>
              <a:rPr lang="en-US" dirty="0" err="1"/>
              <a:t>Sociometrics</a:t>
            </a:r>
            <a:endParaRPr lang="en-US" dirty="0"/>
          </a:p>
          <a:p>
            <a:r>
              <a:rPr lang="en-US" dirty="0"/>
              <a:t>Gender differences in peer relations</a:t>
            </a:r>
          </a:p>
          <a:p>
            <a:r>
              <a:rPr lang="en-US" dirty="0"/>
              <a:t>Robbers cave experiment</a:t>
            </a:r>
          </a:p>
          <a:p>
            <a:r>
              <a:rPr lang="en-US" dirty="0"/>
              <a:t>Cognitive basis of moral development</a:t>
            </a:r>
          </a:p>
          <a:p>
            <a:r>
              <a:rPr lang="en-US" dirty="0"/>
              <a:t>Display rules for emotions</a:t>
            </a:r>
          </a:p>
          <a:p>
            <a:r>
              <a:rPr lang="en-US" dirty="0"/>
              <a:t>Parenting styles (</a:t>
            </a:r>
            <a:r>
              <a:rPr lang="en-US" dirty="0" err="1"/>
              <a:t>Baumrind</a:t>
            </a:r>
            <a:r>
              <a:rPr lang="en-US" dirty="0"/>
              <a:t>  and </a:t>
            </a:r>
            <a:r>
              <a:rPr lang="en-US" dirty="0" err="1"/>
              <a:t>Maccoby</a:t>
            </a:r>
            <a:r>
              <a:rPr lang="en-US" dirty="0"/>
              <a:t> systems)</a:t>
            </a:r>
          </a:p>
          <a:p>
            <a:r>
              <a:rPr lang="en-US" dirty="0"/>
              <a:t>Family Violence, Conflict, and Divorce</a:t>
            </a:r>
          </a:p>
          <a:p>
            <a:r>
              <a:rPr lang="en-US" dirty="0"/>
              <a:t>Sibling relationships</a:t>
            </a:r>
          </a:p>
          <a:p>
            <a:r>
              <a:rPr lang="en-US" dirty="0"/>
              <a:t>Socialization in schools</a:t>
            </a:r>
          </a:p>
          <a:p>
            <a:r>
              <a:rPr lang="en-US" dirty="0"/>
              <a:t>Influences on achievement and adjustment</a:t>
            </a:r>
          </a:p>
          <a:p>
            <a:endParaRPr lang="en-US" dirty="0"/>
          </a:p>
        </p:txBody>
      </p:sp>
    </p:spTree>
    <p:extLst>
      <p:ext uri="{BB962C8B-B14F-4D97-AF65-F5344CB8AC3E}">
        <p14:creationId xmlns:p14="http://schemas.microsoft.com/office/powerpoint/2010/main" val="24728663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838200" y="285075"/>
            <a:ext cx="10515600" cy="6388274"/>
          </a:xfrm>
        </p:spPr>
        <p:txBody>
          <a:bodyPr>
            <a:normAutofit fontScale="62500" lnSpcReduction="20000"/>
          </a:bodyPr>
          <a:lstStyle/>
          <a:p>
            <a:r>
              <a:rPr lang="en-US" dirty="0"/>
              <a:t>Cognitive basis of moral development</a:t>
            </a:r>
          </a:p>
          <a:p>
            <a:r>
              <a:rPr lang="en-US" dirty="0"/>
              <a:t>Display rules for emotions</a:t>
            </a:r>
          </a:p>
          <a:p>
            <a:r>
              <a:rPr lang="en-US" dirty="0"/>
              <a:t>Parenting styles (</a:t>
            </a:r>
            <a:r>
              <a:rPr lang="en-US" dirty="0" err="1"/>
              <a:t>Baumrind</a:t>
            </a:r>
            <a:r>
              <a:rPr lang="en-US" dirty="0"/>
              <a:t>  and </a:t>
            </a:r>
            <a:r>
              <a:rPr lang="en-US" dirty="0" err="1"/>
              <a:t>Maccoby</a:t>
            </a:r>
            <a:r>
              <a:rPr lang="en-US" dirty="0"/>
              <a:t> systems)</a:t>
            </a:r>
          </a:p>
          <a:p>
            <a:r>
              <a:rPr lang="en-US" dirty="0"/>
              <a:t>Family Violence, Conflict, and Divorce</a:t>
            </a:r>
          </a:p>
          <a:p>
            <a:r>
              <a:rPr lang="en-US" dirty="0"/>
              <a:t>Sibling relationships</a:t>
            </a:r>
          </a:p>
          <a:p>
            <a:r>
              <a:rPr lang="en-US" dirty="0"/>
              <a:t>Socialization in schools</a:t>
            </a:r>
          </a:p>
          <a:p>
            <a:r>
              <a:rPr lang="en-US" dirty="0"/>
              <a:t>Influences on achievement and adjustment</a:t>
            </a:r>
          </a:p>
          <a:p>
            <a:r>
              <a:rPr lang="en-US" dirty="0"/>
              <a:t>Puberty</a:t>
            </a:r>
          </a:p>
          <a:p>
            <a:r>
              <a:rPr lang="en-US" dirty="0"/>
              <a:t>Neurological changes at  puberty</a:t>
            </a:r>
          </a:p>
          <a:p>
            <a:r>
              <a:rPr lang="en-US" dirty="0"/>
              <a:t>Secondary sexual characteristics</a:t>
            </a:r>
          </a:p>
          <a:p>
            <a:r>
              <a:rPr lang="en-US" dirty="0"/>
              <a:t>Timing of puberty and adjustment</a:t>
            </a:r>
          </a:p>
          <a:p>
            <a:r>
              <a:rPr lang="en-US" dirty="0"/>
              <a:t>Piaget’s Theory of Formal Operation</a:t>
            </a:r>
          </a:p>
          <a:p>
            <a:r>
              <a:rPr lang="en-US" dirty="0"/>
              <a:t>Floating Body, Pendulum, all possible combinations, and inertia problems</a:t>
            </a:r>
          </a:p>
          <a:p>
            <a:r>
              <a:rPr lang="en-US" dirty="0"/>
              <a:t>Universality of Formal Operations</a:t>
            </a:r>
          </a:p>
          <a:p>
            <a:r>
              <a:rPr lang="en-US" dirty="0"/>
              <a:t>Selective attention and divided attention</a:t>
            </a:r>
          </a:p>
          <a:p>
            <a:r>
              <a:rPr lang="en-US" dirty="0"/>
              <a:t>Cognitive socialization</a:t>
            </a:r>
          </a:p>
          <a:p>
            <a:r>
              <a:rPr lang="en-US" dirty="0"/>
              <a:t>Adolescent egocentrism</a:t>
            </a:r>
          </a:p>
          <a:p>
            <a:r>
              <a:rPr lang="en-US" dirty="0"/>
              <a:t>Autonomous morality</a:t>
            </a:r>
          </a:p>
          <a:p>
            <a:r>
              <a:rPr lang="en-US" dirty="0"/>
              <a:t>Kohlberg’s theory of moral development and criticisms of it</a:t>
            </a:r>
          </a:p>
          <a:p>
            <a:endParaRPr lang="en-US" dirty="0"/>
          </a:p>
        </p:txBody>
      </p:sp>
    </p:spTree>
    <p:extLst>
      <p:ext uri="{BB962C8B-B14F-4D97-AF65-F5344CB8AC3E}">
        <p14:creationId xmlns:p14="http://schemas.microsoft.com/office/powerpoint/2010/main" val="36902189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838200" y="738604"/>
            <a:ext cx="10515600" cy="5438359"/>
          </a:xfrm>
        </p:spPr>
        <p:txBody>
          <a:bodyPr>
            <a:normAutofit fontScale="92500" lnSpcReduction="10000"/>
          </a:bodyPr>
          <a:lstStyle/>
          <a:p>
            <a:r>
              <a:rPr lang="en-US" dirty="0"/>
              <a:t>How stormy is adolescence</a:t>
            </a:r>
          </a:p>
          <a:p>
            <a:r>
              <a:rPr lang="en-US" dirty="0"/>
              <a:t>Cross-cultural differences and adolescence</a:t>
            </a:r>
          </a:p>
          <a:p>
            <a:r>
              <a:rPr lang="en-US" dirty="0"/>
              <a:t>Stages of adolescence</a:t>
            </a:r>
          </a:p>
          <a:p>
            <a:r>
              <a:rPr lang="en-US" dirty="0"/>
              <a:t>Identity</a:t>
            </a:r>
          </a:p>
          <a:p>
            <a:r>
              <a:rPr lang="en-US" dirty="0"/>
              <a:t>Marcia: identity diffusion, foreclosure, moratorium, identity achievement</a:t>
            </a:r>
          </a:p>
          <a:p>
            <a:r>
              <a:rPr lang="en-US" dirty="0"/>
              <a:t>Peer relations in adolescence and changes in the peer group</a:t>
            </a:r>
          </a:p>
          <a:p>
            <a:r>
              <a:rPr lang="en-US" dirty="0"/>
              <a:t>Adolescent sexual activity</a:t>
            </a:r>
          </a:p>
          <a:p>
            <a:r>
              <a:rPr lang="en-US" dirty="0"/>
              <a:t>Conformity</a:t>
            </a:r>
          </a:p>
          <a:p>
            <a:r>
              <a:rPr lang="en-US" dirty="0"/>
              <a:t>Drug use and delinquency</a:t>
            </a:r>
          </a:p>
          <a:p>
            <a:r>
              <a:rPr lang="en-US" dirty="0"/>
              <a:t>Bidirectional influences</a:t>
            </a:r>
          </a:p>
          <a:p>
            <a:r>
              <a:rPr lang="en-US" dirty="0"/>
              <a:t>Internal and external locus of control</a:t>
            </a:r>
          </a:p>
          <a:p>
            <a:r>
              <a:rPr lang="en-US" dirty="0"/>
              <a:t>Adolescence and work</a:t>
            </a:r>
          </a:p>
        </p:txBody>
      </p:sp>
    </p:spTree>
    <p:extLst>
      <p:ext uri="{BB962C8B-B14F-4D97-AF65-F5344CB8AC3E}">
        <p14:creationId xmlns:p14="http://schemas.microsoft.com/office/powerpoint/2010/main" val="32487876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114</TotalTime>
  <Words>1547</Words>
  <Application>Microsoft Macintosh PowerPoint</Application>
  <PresentationFormat>Custom</PresentationFormat>
  <Paragraphs>233</Paragraphs>
  <Slides>23</Slides>
  <Notes>9</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Final Lecture—Psych 102</vt:lpstr>
      <vt:lpstr>Discover Hope is Hiring Behavior Therapists!</vt:lpstr>
      <vt:lpstr>Structure of test</vt:lpstr>
      <vt:lpstr>PowerPoint Presentation</vt:lpstr>
      <vt:lpstr>PowerPoint Presentation</vt:lpstr>
      <vt:lpstr>PowerPoint Presentation</vt:lpstr>
      <vt:lpstr>PowerPoint Presentation</vt:lpstr>
      <vt:lpstr>PowerPoint Presentation</vt:lpstr>
      <vt:lpstr>PowerPoint Presentation</vt:lpstr>
      <vt:lpstr>Peer relationships change and impact other areas of development:</vt:lpstr>
      <vt:lpstr>The Nature of Adolescent Friendships</vt:lpstr>
      <vt:lpstr>Changes in the Nature of Peer Groups</vt:lpstr>
      <vt:lpstr>Changes in the Nature of Peer Groups</vt:lpstr>
      <vt:lpstr>Dating &amp; Sexual Activity</vt:lpstr>
      <vt:lpstr>PowerPoint Presentation</vt:lpstr>
      <vt:lpstr>Adolescents at School</vt:lpstr>
      <vt:lpstr>Adolescents at School</vt:lpstr>
      <vt:lpstr>Adolescents at Work</vt:lpstr>
      <vt:lpstr>Nature versus Nurture</vt:lpstr>
      <vt:lpstr>Active role of child, bidirectional influences </vt:lpstr>
      <vt:lpstr>Constructivism</vt:lpstr>
      <vt:lpstr>Resilience </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Hiring Behavior Therapists!</dc:title>
  <dc:creator>Melissa Schulz</dc:creator>
  <cp:lastModifiedBy>Robert Cooper</cp:lastModifiedBy>
  <cp:revision>8</cp:revision>
  <dcterms:created xsi:type="dcterms:W3CDTF">2014-12-09T00:57:30Z</dcterms:created>
  <dcterms:modified xsi:type="dcterms:W3CDTF">2014-12-09T03:15:40Z</dcterms:modified>
</cp:coreProperties>
</file>