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66" r:id="rId4"/>
    <p:sldId id="262" r:id="rId5"/>
    <p:sldId id="257" r:id="rId6"/>
    <p:sldId id="258" r:id="rId7"/>
    <p:sldId id="259" r:id="rId8"/>
    <p:sldId id="260" r:id="rId9"/>
    <p:sldId id="261" r:id="rId10"/>
    <p:sldId id="263" r:id="rId11"/>
    <p:sldId id="267" r:id="rId12"/>
    <p:sldId id="268" r:id="rId13"/>
    <p:sldId id="264" r:id="rId14"/>
    <p:sldId id="265" r:id="rId15"/>
    <p:sldId id="269" r:id="rId16"/>
    <p:sldId id="270" r:id="rId17"/>
    <p:sldId id="271" r:id="rId18"/>
    <p:sldId id="27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59" autoAdjust="0"/>
    <p:restoredTop sz="86323" autoAdjust="0"/>
  </p:normalViewPr>
  <p:slideViewPr>
    <p:cSldViewPr>
      <p:cViewPr varScale="1">
        <p:scale>
          <a:sx n="63" d="100"/>
          <a:sy n="63" d="100"/>
        </p:scale>
        <p:origin x="-822"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EA1DBCA-9BD1-44DA-9168-A36BBC860273}" type="datetimeFigureOut">
              <a:rPr lang="en-US" smtClean="0"/>
              <a:t>4/29/2013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8CB273-1095-4563-B520-317A58734FBE}" type="slidenum">
              <a:rPr lang="en-US" smtClean="0"/>
              <a:t>‹#›</a:t>
            </a:fld>
            <a:endParaRPr lang="en-US"/>
          </a:p>
        </p:txBody>
      </p:sp>
    </p:spTree>
    <p:extLst>
      <p:ext uri="{BB962C8B-B14F-4D97-AF65-F5344CB8AC3E}">
        <p14:creationId xmlns:p14="http://schemas.microsoft.com/office/powerpoint/2010/main" val="665681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A1DBCA-9BD1-44DA-9168-A36BBC860273}" type="datetimeFigureOut">
              <a:rPr lang="en-US" smtClean="0"/>
              <a:t>4/29/2013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8CB273-1095-4563-B520-317A58734FBE}" type="slidenum">
              <a:rPr lang="en-US" smtClean="0"/>
              <a:t>‹#›</a:t>
            </a:fld>
            <a:endParaRPr lang="en-US"/>
          </a:p>
        </p:txBody>
      </p:sp>
    </p:spTree>
    <p:extLst>
      <p:ext uri="{BB962C8B-B14F-4D97-AF65-F5344CB8AC3E}">
        <p14:creationId xmlns:p14="http://schemas.microsoft.com/office/powerpoint/2010/main" val="4201691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A1DBCA-9BD1-44DA-9168-A36BBC860273}" type="datetimeFigureOut">
              <a:rPr lang="en-US" smtClean="0"/>
              <a:t>4/29/2013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8CB273-1095-4563-B520-317A58734FBE}" type="slidenum">
              <a:rPr lang="en-US" smtClean="0"/>
              <a:t>‹#›</a:t>
            </a:fld>
            <a:endParaRPr lang="en-US"/>
          </a:p>
        </p:txBody>
      </p:sp>
    </p:spTree>
    <p:extLst>
      <p:ext uri="{BB962C8B-B14F-4D97-AF65-F5344CB8AC3E}">
        <p14:creationId xmlns:p14="http://schemas.microsoft.com/office/powerpoint/2010/main" val="2374204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A1DBCA-9BD1-44DA-9168-A36BBC860273}" type="datetimeFigureOut">
              <a:rPr lang="en-US" smtClean="0"/>
              <a:t>4/29/2013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8CB273-1095-4563-B520-317A58734FBE}" type="slidenum">
              <a:rPr lang="en-US" smtClean="0"/>
              <a:t>‹#›</a:t>
            </a:fld>
            <a:endParaRPr lang="en-US"/>
          </a:p>
        </p:txBody>
      </p:sp>
    </p:spTree>
    <p:extLst>
      <p:ext uri="{BB962C8B-B14F-4D97-AF65-F5344CB8AC3E}">
        <p14:creationId xmlns:p14="http://schemas.microsoft.com/office/powerpoint/2010/main" val="3229450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A1DBCA-9BD1-44DA-9168-A36BBC860273}" type="datetimeFigureOut">
              <a:rPr lang="en-US" smtClean="0"/>
              <a:t>4/29/2013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8CB273-1095-4563-B520-317A58734FBE}" type="slidenum">
              <a:rPr lang="en-US" smtClean="0"/>
              <a:t>‹#›</a:t>
            </a:fld>
            <a:endParaRPr lang="en-US"/>
          </a:p>
        </p:txBody>
      </p:sp>
    </p:spTree>
    <p:extLst>
      <p:ext uri="{BB962C8B-B14F-4D97-AF65-F5344CB8AC3E}">
        <p14:creationId xmlns:p14="http://schemas.microsoft.com/office/powerpoint/2010/main" val="3706625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EA1DBCA-9BD1-44DA-9168-A36BBC860273}" type="datetimeFigureOut">
              <a:rPr lang="en-US" smtClean="0"/>
              <a:t>4/29/2013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8CB273-1095-4563-B520-317A58734FBE}" type="slidenum">
              <a:rPr lang="en-US" smtClean="0"/>
              <a:t>‹#›</a:t>
            </a:fld>
            <a:endParaRPr lang="en-US"/>
          </a:p>
        </p:txBody>
      </p:sp>
    </p:spTree>
    <p:extLst>
      <p:ext uri="{BB962C8B-B14F-4D97-AF65-F5344CB8AC3E}">
        <p14:creationId xmlns:p14="http://schemas.microsoft.com/office/powerpoint/2010/main" val="3538131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EA1DBCA-9BD1-44DA-9168-A36BBC860273}" type="datetimeFigureOut">
              <a:rPr lang="en-US" smtClean="0"/>
              <a:t>4/29/2013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8CB273-1095-4563-B520-317A58734FBE}" type="slidenum">
              <a:rPr lang="en-US" smtClean="0"/>
              <a:t>‹#›</a:t>
            </a:fld>
            <a:endParaRPr lang="en-US"/>
          </a:p>
        </p:txBody>
      </p:sp>
    </p:spTree>
    <p:extLst>
      <p:ext uri="{BB962C8B-B14F-4D97-AF65-F5344CB8AC3E}">
        <p14:creationId xmlns:p14="http://schemas.microsoft.com/office/powerpoint/2010/main" val="817657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EA1DBCA-9BD1-44DA-9168-A36BBC860273}" type="datetimeFigureOut">
              <a:rPr lang="en-US" smtClean="0"/>
              <a:t>4/29/2013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8CB273-1095-4563-B520-317A58734FBE}" type="slidenum">
              <a:rPr lang="en-US" smtClean="0"/>
              <a:t>‹#›</a:t>
            </a:fld>
            <a:endParaRPr lang="en-US"/>
          </a:p>
        </p:txBody>
      </p:sp>
    </p:spTree>
    <p:extLst>
      <p:ext uri="{BB962C8B-B14F-4D97-AF65-F5344CB8AC3E}">
        <p14:creationId xmlns:p14="http://schemas.microsoft.com/office/powerpoint/2010/main" val="622146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A1DBCA-9BD1-44DA-9168-A36BBC860273}" type="datetimeFigureOut">
              <a:rPr lang="en-US" smtClean="0"/>
              <a:t>4/29/2013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8CB273-1095-4563-B520-317A58734FBE}" type="slidenum">
              <a:rPr lang="en-US" smtClean="0"/>
              <a:t>‹#›</a:t>
            </a:fld>
            <a:endParaRPr lang="en-US"/>
          </a:p>
        </p:txBody>
      </p:sp>
    </p:spTree>
    <p:extLst>
      <p:ext uri="{BB962C8B-B14F-4D97-AF65-F5344CB8AC3E}">
        <p14:creationId xmlns:p14="http://schemas.microsoft.com/office/powerpoint/2010/main" val="1812422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A1DBCA-9BD1-44DA-9168-A36BBC860273}" type="datetimeFigureOut">
              <a:rPr lang="en-US" smtClean="0"/>
              <a:t>4/29/2013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8CB273-1095-4563-B520-317A58734FBE}" type="slidenum">
              <a:rPr lang="en-US" smtClean="0"/>
              <a:t>‹#›</a:t>
            </a:fld>
            <a:endParaRPr lang="en-US"/>
          </a:p>
        </p:txBody>
      </p:sp>
    </p:spTree>
    <p:extLst>
      <p:ext uri="{BB962C8B-B14F-4D97-AF65-F5344CB8AC3E}">
        <p14:creationId xmlns:p14="http://schemas.microsoft.com/office/powerpoint/2010/main" val="4202884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A1DBCA-9BD1-44DA-9168-A36BBC860273}" type="datetimeFigureOut">
              <a:rPr lang="en-US" smtClean="0"/>
              <a:t>4/29/2013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8CB273-1095-4563-B520-317A58734FBE}" type="slidenum">
              <a:rPr lang="en-US" smtClean="0"/>
              <a:t>‹#›</a:t>
            </a:fld>
            <a:endParaRPr lang="en-US"/>
          </a:p>
        </p:txBody>
      </p:sp>
    </p:spTree>
    <p:extLst>
      <p:ext uri="{BB962C8B-B14F-4D97-AF65-F5344CB8AC3E}">
        <p14:creationId xmlns:p14="http://schemas.microsoft.com/office/powerpoint/2010/main" val="899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A1DBCA-9BD1-44DA-9168-A36BBC860273}" type="datetimeFigureOut">
              <a:rPr lang="en-US" smtClean="0"/>
              <a:t>4/29/2013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8CB273-1095-4563-B520-317A58734FBE}" type="slidenum">
              <a:rPr lang="en-US" smtClean="0"/>
              <a:t>‹#›</a:t>
            </a:fld>
            <a:endParaRPr lang="en-US"/>
          </a:p>
        </p:txBody>
      </p:sp>
    </p:spTree>
    <p:extLst>
      <p:ext uri="{BB962C8B-B14F-4D97-AF65-F5344CB8AC3E}">
        <p14:creationId xmlns:p14="http://schemas.microsoft.com/office/powerpoint/2010/main" val="10994896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Corporate Ethics </a:t>
            </a:r>
            <a:r>
              <a:rPr lang="en-US" dirty="0" smtClean="0"/>
              <a:t>Compliance *</a:t>
            </a:r>
            <a:endParaRPr lang="en-US" dirty="0"/>
          </a:p>
        </p:txBody>
      </p:sp>
      <p:sp>
        <p:nvSpPr>
          <p:cNvPr id="5" name="Content Placeholder 4"/>
          <p:cNvSpPr>
            <a:spLocks noGrp="1"/>
          </p:cNvSpPr>
          <p:nvPr>
            <p:ph idx="1"/>
          </p:nvPr>
        </p:nvSpPr>
        <p:spPr/>
        <p:txBody>
          <a:bodyPr>
            <a:normAutofit lnSpcReduction="10000"/>
          </a:bodyPr>
          <a:lstStyle/>
          <a:p>
            <a:r>
              <a:rPr lang="en-US" dirty="0" smtClean="0"/>
              <a:t>Required by Federal Sentencing Guidelines, Department of </a:t>
            </a:r>
            <a:r>
              <a:rPr lang="en-US" dirty="0"/>
              <a:t>Justice, the Sarbanes-Oxley Act, the U.S. Securities and </a:t>
            </a:r>
            <a:r>
              <a:rPr lang="en-US" dirty="0" smtClean="0"/>
              <a:t>Exchange Commission</a:t>
            </a:r>
            <a:r>
              <a:rPr lang="en-US" dirty="0"/>
              <a:t>, the NYSE, and the Office of Inspector General: Department </a:t>
            </a:r>
            <a:r>
              <a:rPr lang="en-US" dirty="0" smtClean="0"/>
              <a:t>of Health </a:t>
            </a:r>
            <a:r>
              <a:rPr lang="en-US" dirty="0"/>
              <a:t>and Human </a:t>
            </a:r>
            <a:r>
              <a:rPr lang="en-US" dirty="0" smtClean="0"/>
              <a:t>Services, and many other agencies. </a:t>
            </a:r>
          </a:p>
          <a:p>
            <a:r>
              <a:rPr lang="en-US" dirty="0" smtClean="0"/>
              <a:t>*This presentation is from </a:t>
            </a:r>
            <a:r>
              <a:rPr lang="en-US" dirty="0" err="1" smtClean="0"/>
              <a:t>Katherina</a:t>
            </a:r>
            <a:r>
              <a:rPr lang="en-US" dirty="0" smtClean="0"/>
              <a:t> </a:t>
            </a:r>
            <a:r>
              <a:rPr lang="en-US" dirty="0" err="1" smtClean="0"/>
              <a:t>Wulf’s</a:t>
            </a:r>
            <a:r>
              <a:rPr lang="en-US" dirty="0" smtClean="0"/>
              <a:t> “Ethics and Compliance Programs in Multinational Organizations” </a:t>
            </a:r>
            <a:endParaRPr lang="en-US" dirty="0" smtClean="0"/>
          </a:p>
          <a:p>
            <a:endParaRPr lang="en-US" dirty="0" smtClean="0"/>
          </a:p>
        </p:txBody>
      </p:sp>
    </p:spTree>
    <p:extLst>
      <p:ext uri="{BB962C8B-B14F-4D97-AF65-F5344CB8AC3E}">
        <p14:creationId xmlns:p14="http://schemas.microsoft.com/office/powerpoint/2010/main" val="2573107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Element 2: Corporate Culture</a:t>
            </a:r>
            <a:endParaRPr lang="en-US" dirty="0"/>
          </a:p>
        </p:txBody>
      </p:sp>
      <p:sp>
        <p:nvSpPr>
          <p:cNvPr id="3" name="Content Placeholder 2"/>
          <p:cNvSpPr>
            <a:spLocks noGrp="1"/>
          </p:cNvSpPr>
          <p:nvPr>
            <p:ph idx="1"/>
          </p:nvPr>
        </p:nvSpPr>
        <p:spPr/>
        <p:txBody>
          <a:bodyPr>
            <a:normAutofit/>
          </a:bodyPr>
          <a:lstStyle/>
          <a:p>
            <a:r>
              <a:rPr lang="en-US" dirty="0"/>
              <a:t>Step 1: Analysis of the Existing Corporate </a:t>
            </a:r>
            <a:r>
              <a:rPr lang="en-US" dirty="0" smtClean="0"/>
              <a:t>Culture</a:t>
            </a:r>
          </a:p>
          <a:p>
            <a:pPr lvl="1"/>
            <a:r>
              <a:rPr lang="en-US" dirty="0" smtClean="0"/>
              <a:t>“A </a:t>
            </a:r>
            <a:r>
              <a:rPr lang="en-US" dirty="0"/>
              <a:t>corporate culture is made up of these shared values of </a:t>
            </a:r>
            <a:r>
              <a:rPr lang="en-US" dirty="0" smtClean="0"/>
              <a:t>different stakeholders </a:t>
            </a:r>
            <a:r>
              <a:rPr lang="en-US" dirty="0"/>
              <a:t>that are reflected in their collective </a:t>
            </a:r>
            <a:r>
              <a:rPr lang="en-US" dirty="0" smtClean="0"/>
              <a:t>actions…</a:t>
            </a:r>
            <a:r>
              <a:rPr lang="en-US" dirty="0"/>
              <a:t>The total sum of all the </a:t>
            </a:r>
            <a:r>
              <a:rPr lang="en-US" dirty="0" smtClean="0"/>
              <a:t>collective values </a:t>
            </a:r>
            <a:r>
              <a:rPr lang="en-US" dirty="0"/>
              <a:t>and behaviors of all employees and managers is the </a:t>
            </a:r>
            <a:r>
              <a:rPr lang="en-US" dirty="0" smtClean="0"/>
              <a:t>company’s culture</a:t>
            </a:r>
            <a:r>
              <a:rPr lang="en-US" dirty="0"/>
              <a:t>.</a:t>
            </a:r>
            <a:r>
              <a:rPr lang="en-US" dirty="0" smtClean="0"/>
              <a:t>” </a:t>
            </a:r>
          </a:p>
          <a:p>
            <a:endParaRPr lang="en-US" dirty="0"/>
          </a:p>
        </p:txBody>
      </p:sp>
    </p:spTree>
    <p:extLst>
      <p:ext uri="{BB962C8B-B14F-4D97-AF65-F5344CB8AC3E}">
        <p14:creationId xmlns:p14="http://schemas.microsoft.com/office/powerpoint/2010/main" val="17764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2</a:t>
            </a:r>
            <a:endParaRPr lang="en-US" dirty="0"/>
          </a:p>
        </p:txBody>
      </p:sp>
      <p:sp>
        <p:nvSpPr>
          <p:cNvPr id="3" name="Content Placeholder 2"/>
          <p:cNvSpPr>
            <a:spLocks noGrp="1"/>
          </p:cNvSpPr>
          <p:nvPr>
            <p:ph idx="1"/>
          </p:nvPr>
        </p:nvSpPr>
        <p:spPr/>
        <p:txBody>
          <a:bodyPr>
            <a:normAutofit lnSpcReduction="10000"/>
          </a:bodyPr>
          <a:lstStyle/>
          <a:p>
            <a:r>
              <a:rPr lang="en-US" dirty="0"/>
              <a:t>Step 2: </a:t>
            </a:r>
            <a:r>
              <a:rPr lang="en-US" dirty="0" smtClean="0"/>
              <a:t>Assessment </a:t>
            </a:r>
            <a:r>
              <a:rPr lang="en-US" dirty="0"/>
              <a:t>of the Corporate </a:t>
            </a:r>
            <a:r>
              <a:rPr lang="en-US" dirty="0" smtClean="0"/>
              <a:t>Culture</a:t>
            </a:r>
          </a:p>
          <a:p>
            <a:pPr lvl="1"/>
            <a:r>
              <a:rPr lang="en-US" dirty="0" smtClean="0"/>
              <a:t>Codes of conduct accord with culture</a:t>
            </a:r>
          </a:p>
          <a:p>
            <a:pPr lvl="1"/>
            <a:r>
              <a:rPr lang="en-US" dirty="0" smtClean="0"/>
              <a:t>People aspire to go beyond mere compliance</a:t>
            </a:r>
          </a:p>
          <a:p>
            <a:pPr lvl="1"/>
            <a:r>
              <a:rPr lang="en-US" dirty="0" smtClean="0"/>
              <a:t>Informal </a:t>
            </a:r>
            <a:r>
              <a:rPr lang="en-US" dirty="0"/>
              <a:t>norms, rituals, stories, and </a:t>
            </a:r>
            <a:r>
              <a:rPr lang="en-US" dirty="0" smtClean="0"/>
              <a:t>traditions demonstrate </a:t>
            </a:r>
            <a:r>
              <a:rPr lang="en-US" dirty="0"/>
              <a:t>to people what behavior is </a:t>
            </a:r>
            <a:r>
              <a:rPr lang="en-US" dirty="0" smtClean="0"/>
              <a:t>expected</a:t>
            </a:r>
          </a:p>
          <a:p>
            <a:pPr lvl="1"/>
            <a:r>
              <a:rPr lang="en-US" dirty="0" smtClean="0"/>
              <a:t>Business objectives are “reached </a:t>
            </a:r>
            <a:r>
              <a:rPr lang="en-US" dirty="0"/>
              <a:t>in a manner that is true to your </a:t>
            </a:r>
            <a:r>
              <a:rPr lang="en-US" dirty="0" smtClean="0"/>
              <a:t>values.”</a:t>
            </a:r>
          </a:p>
          <a:p>
            <a:pPr lvl="1"/>
            <a:r>
              <a:rPr lang="en-US" dirty="0" smtClean="0"/>
              <a:t>Appropriate </a:t>
            </a:r>
            <a:r>
              <a:rPr lang="en-US" dirty="0"/>
              <a:t>behavior gets </a:t>
            </a:r>
            <a:r>
              <a:rPr lang="en-US" dirty="0" smtClean="0"/>
              <a:t>rewarded/punished</a:t>
            </a:r>
            <a:r>
              <a:rPr lang="en-US" dirty="0"/>
              <a:t>, </a:t>
            </a:r>
            <a:r>
              <a:rPr lang="en-US" dirty="0" smtClean="0"/>
              <a:t>perception of </a:t>
            </a:r>
            <a:r>
              <a:rPr lang="en-US" dirty="0"/>
              <a:t>fairness, </a:t>
            </a:r>
            <a:r>
              <a:rPr lang="en-US" dirty="0" smtClean="0"/>
              <a:t>the leadership is willing to </a:t>
            </a:r>
            <a:r>
              <a:rPr lang="en-US" dirty="0"/>
              <a:t>talk about </a:t>
            </a:r>
            <a:r>
              <a:rPr lang="en-US" dirty="0" smtClean="0"/>
              <a:t>ethics</a:t>
            </a:r>
          </a:p>
        </p:txBody>
      </p:sp>
    </p:spTree>
    <p:extLst>
      <p:ext uri="{BB962C8B-B14F-4D97-AF65-F5344CB8AC3E}">
        <p14:creationId xmlns:p14="http://schemas.microsoft.com/office/powerpoint/2010/main" val="39089915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2</a:t>
            </a:r>
            <a:endParaRPr lang="en-US" dirty="0"/>
          </a:p>
        </p:txBody>
      </p:sp>
      <p:sp>
        <p:nvSpPr>
          <p:cNvPr id="3" name="Content Placeholder 2"/>
          <p:cNvSpPr>
            <a:spLocks noGrp="1"/>
          </p:cNvSpPr>
          <p:nvPr>
            <p:ph idx="1"/>
          </p:nvPr>
        </p:nvSpPr>
        <p:spPr/>
        <p:txBody>
          <a:bodyPr>
            <a:normAutofit lnSpcReduction="10000"/>
          </a:bodyPr>
          <a:lstStyle/>
          <a:p>
            <a:r>
              <a:rPr lang="en-US" dirty="0"/>
              <a:t>Step 3: Implementation of an Action </a:t>
            </a:r>
            <a:r>
              <a:rPr lang="en-US" dirty="0" smtClean="0"/>
              <a:t>Plan</a:t>
            </a:r>
          </a:p>
          <a:p>
            <a:pPr lvl="1"/>
            <a:r>
              <a:rPr lang="en-US" dirty="0" smtClean="0"/>
              <a:t>“a shared vision of the future and a shared set of values that clarifies the organization’s intentions and gives employees purpose and meaning (is) integrated into </a:t>
            </a:r>
            <a:r>
              <a:rPr lang="en-US" dirty="0"/>
              <a:t>all business operations and </a:t>
            </a:r>
            <a:r>
              <a:rPr lang="en-US" dirty="0" smtClean="0"/>
              <a:t>decisions.”</a:t>
            </a:r>
          </a:p>
          <a:p>
            <a:pPr lvl="1"/>
            <a:r>
              <a:rPr lang="en-US" dirty="0" smtClean="0"/>
              <a:t>“the </a:t>
            </a:r>
            <a:r>
              <a:rPr lang="en-US" dirty="0"/>
              <a:t>organization’s processes and systems must reflect the shared values and </a:t>
            </a:r>
            <a:r>
              <a:rPr lang="en-US" dirty="0" smtClean="0"/>
              <a:t>behaviors with </a:t>
            </a:r>
            <a:r>
              <a:rPr lang="en-US" dirty="0"/>
              <a:t>appropriate consequences for those who are not willing to comply</a:t>
            </a:r>
            <a:r>
              <a:rPr lang="en-US" dirty="0" smtClean="0"/>
              <a:t>.”</a:t>
            </a:r>
          </a:p>
          <a:p>
            <a:pPr lvl="1"/>
            <a:endParaRPr lang="en-US" dirty="0"/>
          </a:p>
        </p:txBody>
      </p:sp>
    </p:spTree>
    <p:extLst>
      <p:ext uri="{BB962C8B-B14F-4D97-AF65-F5344CB8AC3E}">
        <p14:creationId xmlns:p14="http://schemas.microsoft.com/office/powerpoint/2010/main" val="29747439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Element 3: Oversight</a:t>
            </a:r>
            <a:endParaRPr lang="en-US" dirty="0"/>
          </a:p>
        </p:txBody>
      </p:sp>
      <p:sp>
        <p:nvSpPr>
          <p:cNvPr id="3" name="Content Placeholder 2"/>
          <p:cNvSpPr>
            <a:spLocks noGrp="1"/>
          </p:cNvSpPr>
          <p:nvPr>
            <p:ph idx="1"/>
          </p:nvPr>
        </p:nvSpPr>
        <p:spPr/>
        <p:txBody>
          <a:bodyPr/>
          <a:lstStyle/>
          <a:p>
            <a:r>
              <a:rPr lang="en-US" dirty="0"/>
              <a:t>Step 1: Right Tone from the </a:t>
            </a:r>
            <a:r>
              <a:rPr lang="en-US" dirty="0" smtClean="0"/>
              <a:t>Top</a:t>
            </a:r>
          </a:p>
          <a:p>
            <a:r>
              <a:rPr lang="en-US" dirty="0"/>
              <a:t>Step 2: Monitoring the Program’s Key </a:t>
            </a:r>
            <a:r>
              <a:rPr lang="en-US" dirty="0" smtClean="0"/>
              <a:t>Components</a:t>
            </a:r>
          </a:p>
          <a:p>
            <a:r>
              <a:rPr lang="en-US" dirty="0"/>
              <a:t>Step 3: Regular Updates for Senior Management and the </a:t>
            </a:r>
            <a:r>
              <a:rPr lang="en-US" dirty="0" smtClean="0"/>
              <a:t>Board</a:t>
            </a:r>
          </a:p>
          <a:p>
            <a:r>
              <a:rPr lang="en-US" dirty="0"/>
              <a:t>Step 4: A Code of Conduct for the Board of Directors</a:t>
            </a:r>
            <a:endParaRPr lang="en-US" dirty="0" smtClean="0"/>
          </a:p>
          <a:p>
            <a:endParaRPr lang="en-US" dirty="0"/>
          </a:p>
        </p:txBody>
      </p:sp>
    </p:spTree>
    <p:extLst>
      <p:ext uri="{BB962C8B-B14F-4D97-AF65-F5344CB8AC3E}">
        <p14:creationId xmlns:p14="http://schemas.microsoft.com/office/powerpoint/2010/main" val="6288330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 4: The Ethics and Compliance Office</a:t>
            </a:r>
            <a:endParaRPr lang="en-US" dirty="0"/>
          </a:p>
        </p:txBody>
      </p:sp>
      <p:sp>
        <p:nvSpPr>
          <p:cNvPr id="3" name="Content Placeholder 2"/>
          <p:cNvSpPr>
            <a:spLocks noGrp="1"/>
          </p:cNvSpPr>
          <p:nvPr>
            <p:ph idx="1"/>
          </p:nvPr>
        </p:nvSpPr>
        <p:spPr/>
        <p:txBody>
          <a:bodyPr>
            <a:normAutofit fontScale="85000" lnSpcReduction="20000"/>
          </a:bodyPr>
          <a:lstStyle/>
          <a:p>
            <a:r>
              <a:rPr lang="en-US" dirty="0"/>
              <a:t>Step 1: The Organizational </a:t>
            </a:r>
            <a:r>
              <a:rPr lang="en-US" dirty="0" smtClean="0"/>
              <a:t>Structure options</a:t>
            </a:r>
          </a:p>
          <a:p>
            <a:pPr lvl="1"/>
            <a:r>
              <a:rPr lang="en-US" dirty="0" smtClean="0"/>
              <a:t>“the </a:t>
            </a:r>
            <a:r>
              <a:rPr lang="en-US" i="1" dirty="0"/>
              <a:t>stand-alone structure</a:t>
            </a:r>
            <a:r>
              <a:rPr lang="en-US" dirty="0" smtClean="0"/>
              <a:t>, with </a:t>
            </a:r>
            <a:r>
              <a:rPr lang="en-US" dirty="0"/>
              <a:t>the ethics and compliance office as a separate business </a:t>
            </a:r>
            <a:r>
              <a:rPr lang="en-US" dirty="0" smtClean="0"/>
              <a:t>unit.</a:t>
            </a:r>
          </a:p>
          <a:p>
            <a:pPr lvl="1"/>
            <a:r>
              <a:rPr lang="en-US" dirty="0" smtClean="0"/>
              <a:t>the </a:t>
            </a:r>
            <a:r>
              <a:rPr lang="en-US" i="1" dirty="0"/>
              <a:t>semiautonomous structure, </a:t>
            </a:r>
            <a:r>
              <a:rPr lang="en-US" dirty="0"/>
              <a:t>the ethics and </a:t>
            </a:r>
            <a:r>
              <a:rPr lang="en-US" dirty="0" smtClean="0"/>
              <a:t>compliance office </a:t>
            </a:r>
            <a:r>
              <a:rPr lang="en-US" dirty="0"/>
              <a:t>is administratively a component of another business unit. </a:t>
            </a:r>
            <a:endParaRPr lang="en-US" dirty="0" smtClean="0"/>
          </a:p>
          <a:p>
            <a:pPr lvl="1"/>
            <a:r>
              <a:rPr lang="en-US" dirty="0" smtClean="0"/>
              <a:t>In </a:t>
            </a:r>
            <a:r>
              <a:rPr lang="en-US" dirty="0"/>
              <a:t>the </a:t>
            </a:r>
            <a:r>
              <a:rPr lang="en-US" i="1" dirty="0" smtClean="0"/>
              <a:t>centralized structure</a:t>
            </a:r>
            <a:r>
              <a:rPr lang="en-US" dirty="0"/>
              <a:t>, the ethics and compliance office is responsible for the </a:t>
            </a:r>
            <a:r>
              <a:rPr lang="en-US" dirty="0" smtClean="0"/>
              <a:t>program for </a:t>
            </a:r>
            <a:r>
              <a:rPr lang="en-US" dirty="0"/>
              <a:t>the entire organization. </a:t>
            </a:r>
            <a:endParaRPr lang="en-US" dirty="0" smtClean="0"/>
          </a:p>
          <a:p>
            <a:pPr lvl="1"/>
            <a:r>
              <a:rPr lang="en-US" dirty="0" smtClean="0"/>
              <a:t>the </a:t>
            </a:r>
            <a:r>
              <a:rPr lang="en-US" i="1" dirty="0"/>
              <a:t>decentralized structure</a:t>
            </a:r>
            <a:r>
              <a:rPr lang="en-US" dirty="0"/>
              <a:t>, in </a:t>
            </a:r>
            <a:r>
              <a:rPr lang="en-US" dirty="0" smtClean="0"/>
              <a:t>which the </a:t>
            </a:r>
            <a:r>
              <a:rPr lang="en-US" dirty="0"/>
              <a:t>rather small ethics and compliance office develops the program, but </a:t>
            </a:r>
            <a:r>
              <a:rPr lang="en-US" dirty="0" smtClean="0"/>
              <a:t>each business </a:t>
            </a:r>
            <a:r>
              <a:rPr lang="en-US" dirty="0"/>
              <a:t>unit then has its own ethics and compliance office that implements </a:t>
            </a:r>
            <a:r>
              <a:rPr lang="en-US" dirty="0" smtClean="0"/>
              <a:t>the program </a:t>
            </a:r>
            <a:r>
              <a:rPr lang="en-US" dirty="0"/>
              <a:t>according to its own needs</a:t>
            </a:r>
            <a:r>
              <a:rPr lang="en-US" dirty="0" smtClean="0"/>
              <a:t>.”</a:t>
            </a:r>
            <a:endParaRPr lang="en-US" dirty="0"/>
          </a:p>
        </p:txBody>
      </p:sp>
    </p:spTree>
    <p:extLst>
      <p:ext uri="{BB962C8B-B14F-4D97-AF65-F5344CB8AC3E}">
        <p14:creationId xmlns:p14="http://schemas.microsoft.com/office/powerpoint/2010/main" val="4149816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4</a:t>
            </a:r>
            <a:endParaRPr lang="en-US" dirty="0"/>
          </a:p>
        </p:txBody>
      </p:sp>
      <p:sp>
        <p:nvSpPr>
          <p:cNvPr id="3" name="Content Placeholder 2"/>
          <p:cNvSpPr>
            <a:spLocks noGrp="1"/>
          </p:cNvSpPr>
          <p:nvPr>
            <p:ph idx="1"/>
          </p:nvPr>
        </p:nvSpPr>
        <p:spPr/>
        <p:txBody>
          <a:bodyPr>
            <a:normAutofit/>
          </a:bodyPr>
          <a:lstStyle/>
          <a:p>
            <a:r>
              <a:rPr lang="en-US" dirty="0"/>
              <a:t>Step 2: Leadership Credentials and Competencies of the </a:t>
            </a:r>
            <a:r>
              <a:rPr lang="en-US" dirty="0" smtClean="0"/>
              <a:t>CECO</a:t>
            </a:r>
          </a:p>
          <a:p>
            <a:pPr lvl="1"/>
            <a:r>
              <a:rPr lang="en-US" dirty="0" smtClean="0"/>
              <a:t>CECOs often have a background in law, auditing, </a:t>
            </a:r>
            <a:r>
              <a:rPr lang="en-US" dirty="0"/>
              <a:t>human resources</a:t>
            </a:r>
            <a:r>
              <a:rPr lang="en-US" dirty="0" smtClean="0"/>
              <a:t>, or security</a:t>
            </a:r>
          </a:p>
          <a:p>
            <a:pPr lvl="1"/>
            <a:r>
              <a:rPr lang="en-US" dirty="0"/>
              <a:t>knowledgeable of the business operations and the </a:t>
            </a:r>
            <a:r>
              <a:rPr lang="en-US" dirty="0" smtClean="0"/>
              <a:t>company’s strategies </a:t>
            </a:r>
            <a:r>
              <a:rPr lang="en-US" dirty="0"/>
              <a:t>and goals. </a:t>
            </a:r>
            <a:endParaRPr lang="en-US" dirty="0" smtClean="0"/>
          </a:p>
          <a:p>
            <a:pPr lvl="1"/>
            <a:r>
              <a:rPr lang="en-US" dirty="0" smtClean="0"/>
              <a:t>able </a:t>
            </a:r>
            <a:r>
              <a:rPr lang="en-US" dirty="0"/>
              <a:t>to </a:t>
            </a:r>
            <a:r>
              <a:rPr lang="en-US" dirty="0" smtClean="0"/>
              <a:t>work with </a:t>
            </a:r>
            <a:r>
              <a:rPr lang="en-US" dirty="0"/>
              <a:t>the board of </a:t>
            </a:r>
            <a:r>
              <a:rPr lang="en-US" dirty="0" smtClean="0"/>
              <a:t>directors, senior </a:t>
            </a:r>
            <a:r>
              <a:rPr lang="en-US" dirty="0"/>
              <a:t>management and </a:t>
            </a:r>
            <a:r>
              <a:rPr lang="en-US" dirty="0" smtClean="0"/>
              <a:t>many </a:t>
            </a:r>
            <a:r>
              <a:rPr lang="en-US" dirty="0"/>
              <a:t>different departments</a:t>
            </a:r>
            <a:r>
              <a:rPr lang="en-US" dirty="0" smtClean="0"/>
              <a:t>.</a:t>
            </a:r>
          </a:p>
          <a:p>
            <a:pPr lvl="1"/>
            <a:r>
              <a:rPr lang="en-US" dirty="0" smtClean="0"/>
              <a:t>a </a:t>
            </a:r>
            <a:r>
              <a:rPr lang="en-US" dirty="0"/>
              <a:t>passion for ethical </a:t>
            </a:r>
            <a:r>
              <a:rPr lang="en-US" dirty="0" smtClean="0"/>
              <a:t>conduct and </a:t>
            </a:r>
            <a:r>
              <a:rPr lang="en-US" dirty="0"/>
              <a:t>compliance.</a:t>
            </a:r>
            <a:endParaRPr lang="en-US" dirty="0" smtClean="0"/>
          </a:p>
          <a:p>
            <a:pPr marL="914400" lvl="2" indent="0">
              <a:buNone/>
            </a:pPr>
            <a:endParaRPr lang="en-US" dirty="0"/>
          </a:p>
        </p:txBody>
      </p:sp>
    </p:spTree>
    <p:extLst>
      <p:ext uri="{BB962C8B-B14F-4D97-AF65-F5344CB8AC3E}">
        <p14:creationId xmlns:p14="http://schemas.microsoft.com/office/powerpoint/2010/main" val="21764544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4</a:t>
            </a:r>
            <a:endParaRPr lang="en-US" dirty="0"/>
          </a:p>
        </p:txBody>
      </p:sp>
      <p:sp>
        <p:nvSpPr>
          <p:cNvPr id="3" name="Content Placeholder 2"/>
          <p:cNvSpPr>
            <a:spLocks noGrp="1"/>
          </p:cNvSpPr>
          <p:nvPr>
            <p:ph idx="1"/>
          </p:nvPr>
        </p:nvSpPr>
        <p:spPr/>
        <p:txBody>
          <a:bodyPr/>
          <a:lstStyle/>
          <a:p>
            <a:r>
              <a:rPr lang="en-US" dirty="0"/>
              <a:t>Step 3: Professional Development and </a:t>
            </a:r>
            <a:r>
              <a:rPr lang="en-US" dirty="0" smtClean="0"/>
              <a:t>Certification</a:t>
            </a:r>
          </a:p>
          <a:p>
            <a:pPr lvl="1"/>
            <a:r>
              <a:rPr lang="en-US" dirty="0" smtClean="0"/>
              <a:t>Be a member of a professional organization and stay current.  </a:t>
            </a:r>
          </a:p>
          <a:p>
            <a:pPr lvl="2"/>
            <a:r>
              <a:rPr lang="en-US" dirty="0" smtClean="0"/>
              <a:t>(e.g., Ethics and Compliance Officer Association, www.theecoa.org/imis15/ECOAPublic/)</a:t>
            </a:r>
          </a:p>
          <a:p>
            <a:r>
              <a:rPr lang="en-US" dirty="0"/>
              <a:t>Step 4: Reporting Structure of the </a:t>
            </a:r>
            <a:r>
              <a:rPr lang="en-US" dirty="0" smtClean="0"/>
              <a:t>CECO</a:t>
            </a:r>
          </a:p>
          <a:p>
            <a:pPr lvl="1"/>
            <a:r>
              <a:rPr lang="en-US" dirty="0" smtClean="0"/>
              <a:t>Options: CEO, Board, general counsel</a:t>
            </a:r>
            <a:endParaRPr lang="en-US" dirty="0"/>
          </a:p>
        </p:txBody>
      </p:sp>
    </p:spTree>
    <p:extLst>
      <p:ext uri="{BB962C8B-B14F-4D97-AF65-F5344CB8AC3E}">
        <p14:creationId xmlns:p14="http://schemas.microsoft.com/office/powerpoint/2010/main" val="14363126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4</a:t>
            </a:r>
            <a:endParaRPr lang="en-US" dirty="0"/>
          </a:p>
        </p:txBody>
      </p:sp>
      <p:sp>
        <p:nvSpPr>
          <p:cNvPr id="3" name="Content Placeholder 2"/>
          <p:cNvSpPr>
            <a:spLocks noGrp="1"/>
          </p:cNvSpPr>
          <p:nvPr>
            <p:ph idx="1"/>
          </p:nvPr>
        </p:nvSpPr>
        <p:spPr/>
        <p:txBody>
          <a:bodyPr>
            <a:normAutofit/>
          </a:bodyPr>
          <a:lstStyle/>
          <a:p>
            <a:r>
              <a:rPr lang="en-US" dirty="0"/>
              <a:t>Step 5: Outsourcing the Ethics and Compliance </a:t>
            </a:r>
            <a:r>
              <a:rPr lang="en-US" dirty="0" smtClean="0"/>
              <a:t>Function</a:t>
            </a:r>
          </a:p>
          <a:p>
            <a:pPr lvl="1"/>
            <a:r>
              <a:rPr lang="en-US" dirty="0" smtClean="0"/>
              <a:t>If </a:t>
            </a:r>
            <a:r>
              <a:rPr lang="en-US" dirty="0"/>
              <a:t>the program is completely outsourced, the organization is still </a:t>
            </a:r>
            <a:r>
              <a:rPr lang="en-US" dirty="0" smtClean="0"/>
              <a:t>responsible for </a:t>
            </a:r>
            <a:r>
              <a:rPr lang="en-US" dirty="0"/>
              <a:t>meeting the regulatory requirements. The company loses controls </a:t>
            </a:r>
            <a:r>
              <a:rPr lang="en-US" dirty="0" smtClean="0"/>
              <a:t>over the </a:t>
            </a:r>
            <a:r>
              <a:rPr lang="en-US" dirty="0"/>
              <a:t>ethics and compliance operations, but it is still liable</a:t>
            </a:r>
            <a:r>
              <a:rPr lang="en-US" dirty="0" smtClean="0"/>
              <a:t>.</a:t>
            </a:r>
            <a:endParaRPr lang="en-US" dirty="0"/>
          </a:p>
        </p:txBody>
      </p:sp>
    </p:spTree>
    <p:extLst>
      <p:ext uri="{BB962C8B-B14F-4D97-AF65-F5344CB8AC3E}">
        <p14:creationId xmlns:p14="http://schemas.microsoft.com/office/powerpoint/2010/main" val="31156798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4</a:t>
            </a:r>
            <a:endParaRPr lang="en-US" dirty="0"/>
          </a:p>
        </p:txBody>
      </p:sp>
      <p:sp>
        <p:nvSpPr>
          <p:cNvPr id="3" name="Content Placeholder 2"/>
          <p:cNvSpPr>
            <a:spLocks noGrp="1"/>
          </p:cNvSpPr>
          <p:nvPr>
            <p:ph idx="1"/>
          </p:nvPr>
        </p:nvSpPr>
        <p:spPr/>
        <p:txBody>
          <a:bodyPr/>
          <a:lstStyle/>
          <a:p>
            <a:r>
              <a:rPr lang="en-US" dirty="0"/>
              <a:t>Step 6: The Relationship with Senior Management and the </a:t>
            </a:r>
            <a:r>
              <a:rPr lang="en-US" dirty="0" smtClean="0"/>
              <a:t>Board</a:t>
            </a:r>
          </a:p>
          <a:p>
            <a:r>
              <a:rPr lang="en-US" dirty="0"/>
              <a:t>Step 7: Resources and </a:t>
            </a:r>
            <a:r>
              <a:rPr lang="en-US" dirty="0" smtClean="0"/>
              <a:t>Budget</a:t>
            </a:r>
          </a:p>
          <a:p>
            <a:pPr lvl="1"/>
            <a:r>
              <a:rPr lang="en-US" dirty="0" smtClean="0"/>
              <a:t>Sufficient staffing and budget to maintain hotline, provide training, do risk assessments and audits, record keeping.</a:t>
            </a:r>
          </a:p>
          <a:p>
            <a:r>
              <a:rPr lang="en-US" dirty="0"/>
              <a:t>Step 8: Ethics and Compliance Committees or Councils</a:t>
            </a:r>
          </a:p>
        </p:txBody>
      </p:sp>
    </p:spTree>
    <p:extLst>
      <p:ext uri="{BB962C8B-B14F-4D97-AF65-F5344CB8AC3E}">
        <p14:creationId xmlns:p14="http://schemas.microsoft.com/office/powerpoint/2010/main" val="2344503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Corporate Ethics Compliance</a:t>
            </a:r>
            <a:endParaRPr lang="en-US" dirty="0"/>
          </a:p>
        </p:txBody>
      </p:sp>
      <p:sp>
        <p:nvSpPr>
          <p:cNvPr id="3" name="Content Placeholder 2"/>
          <p:cNvSpPr>
            <a:spLocks noGrp="1"/>
          </p:cNvSpPr>
          <p:nvPr>
            <p:ph idx="1"/>
          </p:nvPr>
        </p:nvSpPr>
        <p:spPr/>
        <p:txBody>
          <a:bodyPr>
            <a:normAutofit fontScale="70000" lnSpcReduction="20000"/>
          </a:bodyPr>
          <a:lstStyle/>
          <a:p>
            <a:r>
              <a:rPr lang="en-US" dirty="0"/>
              <a:t>Elements of Corporate Ethics Compliance</a:t>
            </a:r>
          </a:p>
          <a:p>
            <a:r>
              <a:rPr lang="en-US" dirty="0"/>
              <a:t>Element 1: Risk Assessment</a:t>
            </a:r>
          </a:p>
          <a:p>
            <a:r>
              <a:rPr lang="en-US" dirty="0"/>
              <a:t>Element 2: Corporate Culture</a:t>
            </a:r>
          </a:p>
          <a:p>
            <a:r>
              <a:rPr lang="en-US" dirty="0"/>
              <a:t>Element 3: Oversight by the Board and Senior Management</a:t>
            </a:r>
          </a:p>
          <a:p>
            <a:r>
              <a:rPr lang="en-US" dirty="0"/>
              <a:t>Element 4: The Ethics and Compliance Office</a:t>
            </a:r>
          </a:p>
          <a:p>
            <a:r>
              <a:rPr lang="en-US" dirty="0"/>
              <a:t>Element 5: Code of Conduct</a:t>
            </a:r>
          </a:p>
          <a:p>
            <a:r>
              <a:rPr lang="en-US" dirty="0"/>
              <a:t>Element 6: Receiving complaints</a:t>
            </a:r>
          </a:p>
          <a:p>
            <a:r>
              <a:rPr lang="en-US" dirty="0"/>
              <a:t>Element 7: Training and Communication</a:t>
            </a:r>
          </a:p>
          <a:p>
            <a:r>
              <a:rPr lang="en-US" dirty="0"/>
              <a:t>Element 8: Assessment of compliance activities</a:t>
            </a:r>
          </a:p>
          <a:p>
            <a:r>
              <a:rPr lang="en-US" dirty="0"/>
              <a:t>Element 9: Incentives and discipline</a:t>
            </a:r>
          </a:p>
          <a:p>
            <a:r>
              <a:rPr lang="en-US" dirty="0"/>
              <a:t>Element 10: Response to misconduct</a:t>
            </a:r>
          </a:p>
          <a:p>
            <a:r>
              <a:rPr lang="en-US" dirty="0"/>
              <a:t>Element 11: Employee screening</a:t>
            </a:r>
          </a:p>
          <a:p>
            <a:endParaRPr lang="en-US" dirty="0"/>
          </a:p>
        </p:txBody>
      </p:sp>
    </p:spTree>
    <p:extLst>
      <p:ext uri="{BB962C8B-B14F-4D97-AF65-F5344CB8AC3E}">
        <p14:creationId xmlns:p14="http://schemas.microsoft.com/office/powerpoint/2010/main" val="3614635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4 </a:t>
            </a:r>
            <a:r>
              <a:rPr lang="en-US" dirty="0" smtClean="0"/>
              <a:t>Structural Elements </a:t>
            </a:r>
            <a:r>
              <a:rPr lang="en-US" dirty="0" smtClean="0"/>
              <a:t>of Ethics Compliance</a:t>
            </a:r>
            <a:endParaRPr lang="en-US" dirty="0"/>
          </a:p>
        </p:txBody>
      </p:sp>
      <p:sp>
        <p:nvSpPr>
          <p:cNvPr id="3" name="Content Placeholder 2"/>
          <p:cNvSpPr>
            <a:spLocks noGrp="1"/>
          </p:cNvSpPr>
          <p:nvPr>
            <p:ph idx="1"/>
          </p:nvPr>
        </p:nvSpPr>
        <p:spPr/>
        <p:txBody>
          <a:bodyPr/>
          <a:lstStyle/>
          <a:p>
            <a:r>
              <a:rPr lang="en-US" dirty="0" smtClean="0"/>
              <a:t>Element 1: Risk Assessment</a:t>
            </a:r>
          </a:p>
          <a:p>
            <a:r>
              <a:rPr lang="en-US" dirty="0" smtClean="0"/>
              <a:t>Element 2: Corporate Culture</a:t>
            </a:r>
          </a:p>
          <a:p>
            <a:r>
              <a:rPr lang="en-US" dirty="0" smtClean="0"/>
              <a:t>Element 3: Oversight by the Board and Senior Management</a:t>
            </a:r>
          </a:p>
          <a:p>
            <a:r>
              <a:rPr lang="en-US" dirty="0" smtClean="0"/>
              <a:t>Element 4: The Ethics and Compliance </a:t>
            </a:r>
            <a:r>
              <a:rPr lang="en-US" dirty="0" smtClean="0"/>
              <a:t>Office</a:t>
            </a:r>
            <a:endParaRPr lang="en-US" dirty="0" smtClean="0"/>
          </a:p>
        </p:txBody>
      </p:sp>
    </p:spTree>
    <p:extLst>
      <p:ext uri="{BB962C8B-B14F-4D97-AF65-F5344CB8AC3E}">
        <p14:creationId xmlns:p14="http://schemas.microsoft.com/office/powerpoint/2010/main" val="2119309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1: Risk Assessment</a:t>
            </a:r>
            <a:endParaRPr lang="en-US" dirty="0"/>
          </a:p>
        </p:txBody>
      </p:sp>
      <p:sp>
        <p:nvSpPr>
          <p:cNvPr id="3" name="Content Placeholder 2"/>
          <p:cNvSpPr>
            <a:spLocks noGrp="1"/>
          </p:cNvSpPr>
          <p:nvPr>
            <p:ph idx="1"/>
          </p:nvPr>
        </p:nvSpPr>
        <p:spPr/>
        <p:txBody>
          <a:bodyPr/>
          <a:lstStyle/>
          <a:p>
            <a:pPr marL="342900" lvl="1" indent="-342900">
              <a:buFont typeface="Arial" pitchFamily="34" charset="0"/>
              <a:buChar char="•"/>
            </a:pPr>
            <a:r>
              <a:rPr lang="en-US" dirty="0" smtClean="0"/>
              <a:t>potential exposure to criminal conduct; a broad view of the risks that could impact the organization’s reputation for ethical and legal conduct.</a:t>
            </a:r>
          </a:p>
          <a:p>
            <a:endParaRPr lang="en-US" dirty="0"/>
          </a:p>
        </p:txBody>
      </p:sp>
    </p:spTree>
    <p:extLst>
      <p:ext uri="{BB962C8B-B14F-4D97-AF65-F5344CB8AC3E}">
        <p14:creationId xmlns:p14="http://schemas.microsoft.com/office/powerpoint/2010/main" val="1330404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1</a:t>
            </a:r>
            <a:endParaRPr lang="en-US" dirty="0"/>
          </a:p>
        </p:txBody>
      </p:sp>
      <p:sp>
        <p:nvSpPr>
          <p:cNvPr id="3" name="Content Placeholder 2"/>
          <p:cNvSpPr>
            <a:spLocks noGrp="1"/>
          </p:cNvSpPr>
          <p:nvPr>
            <p:ph idx="1"/>
          </p:nvPr>
        </p:nvSpPr>
        <p:spPr/>
        <p:txBody>
          <a:bodyPr>
            <a:normAutofit/>
          </a:bodyPr>
          <a:lstStyle/>
          <a:p>
            <a:r>
              <a:rPr lang="en-US" dirty="0" smtClean="0"/>
              <a:t>Step 1: Decide whether to do it separately or as part of enterprise assessment</a:t>
            </a:r>
          </a:p>
          <a:p>
            <a:r>
              <a:rPr lang="en-US" dirty="0" smtClean="0"/>
              <a:t>Step 2: Appoint a risk management team</a:t>
            </a:r>
          </a:p>
          <a:p>
            <a:pPr lvl="1"/>
            <a:r>
              <a:rPr lang="en-US" dirty="0" smtClean="0"/>
              <a:t>“general </a:t>
            </a:r>
            <a:r>
              <a:rPr lang="en-US" dirty="0"/>
              <a:t>counsel, the chief ethics and compliance officer, legal </a:t>
            </a:r>
            <a:r>
              <a:rPr lang="en-US" dirty="0" smtClean="0"/>
              <a:t>subject matter </a:t>
            </a:r>
            <a:r>
              <a:rPr lang="en-US" dirty="0"/>
              <a:t>experts, and, if necessary, business unit or functional heads such as </a:t>
            </a:r>
            <a:r>
              <a:rPr lang="en-US" dirty="0" smtClean="0"/>
              <a:t>internal audit</a:t>
            </a:r>
            <a:r>
              <a:rPr lang="en-US" dirty="0"/>
              <a:t>, human resources, finance, IT, regional heads, other subject matter </a:t>
            </a:r>
            <a:r>
              <a:rPr lang="en-US" dirty="0" smtClean="0"/>
              <a:t>experts, and </a:t>
            </a:r>
            <a:r>
              <a:rPr lang="en-US" dirty="0"/>
              <a:t>outside attorneys or consultants</a:t>
            </a:r>
            <a:r>
              <a:rPr lang="en-US" dirty="0" smtClean="0"/>
              <a:t>.” (</a:t>
            </a:r>
            <a:r>
              <a:rPr lang="en-US" dirty="0" err="1" smtClean="0"/>
              <a:t>Wulf</a:t>
            </a:r>
            <a:r>
              <a:rPr lang="en-US" dirty="0" smtClean="0"/>
              <a:t>)</a:t>
            </a:r>
            <a:endParaRPr lang="en-US" dirty="0"/>
          </a:p>
        </p:txBody>
      </p:sp>
    </p:spTree>
    <p:extLst>
      <p:ext uri="{BB962C8B-B14F-4D97-AF65-F5344CB8AC3E}">
        <p14:creationId xmlns:p14="http://schemas.microsoft.com/office/powerpoint/2010/main" val="2726707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1</a:t>
            </a:r>
            <a:endParaRPr lang="en-US" dirty="0"/>
          </a:p>
        </p:txBody>
      </p:sp>
      <p:sp>
        <p:nvSpPr>
          <p:cNvPr id="3" name="Content Placeholder 2"/>
          <p:cNvSpPr>
            <a:spLocks noGrp="1"/>
          </p:cNvSpPr>
          <p:nvPr>
            <p:ph idx="1"/>
          </p:nvPr>
        </p:nvSpPr>
        <p:spPr/>
        <p:txBody>
          <a:bodyPr/>
          <a:lstStyle/>
          <a:p>
            <a:r>
              <a:rPr lang="en-US" dirty="0" smtClean="0"/>
              <a:t>Step 3: Risk Identification</a:t>
            </a:r>
          </a:p>
          <a:p>
            <a:pPr lvl="1"/>
            <a:r>
              <a:rPr lang="en-US" dirty="0" smtClean="0"/>
              <a:t>“internal and external sources of risk information, including the organization’s past audit results and litigation or claims history, the size and root causes of incidents in the organization’s industry, and major trends” (</a:t>
            </a:r>
            <a:r>
              <a:rPr lang="en-US" dirty="0" err="1" smtClean="0"/>
              <a:t>Wulf</a:t>
            </a:r>
            <a:r>
              <a:rPr lang="en-US" dirty="0" smtClean="0"/>
              <a:t>)</a:t>
            </a:r>
          </a:p>
          <a:p>
            <a:pPr lvl="1"/>
            <a:endParaRPr lang="en-US" dirty="0" smtClean="0"/>
          </a:p>
          <a:p>
            <a:endParaRPr lang="en-US" dirty="0"/>
          </a:p>
        </p:txBody>
      </p:sp>
    </p:spTree>
    <p:extLst>
      <p:ext uri="{BB962C8B-B14F-4D97-AF65-F5344CB8AC3E}">
        <p14:creationId xmlns:p14="http://schemas.microsoft.com/office/powerpoint/2010/main" val="1731361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1</a:t>
            </a:r>
            <a:endParaRPr lang="en-US" dirty="0"/>
          </a:p>
        </p:txBody>
      </p:sp>
      <p:sp>
        <p:nvSpPr>
          <p:cNvPr id="3" name="Content Placeholder 2"/>
          <p:cNvSpPr>
            <a:spLocks noGrp="1"/>
          </p:cNvSpPr>
          <p:nvPr>
            <p:ph idx="1"/>
          </p:nvPr>
        </p:nvSpPr>
        <p:spPr/>
        <p:txBody>
          <a:bodyPr/>
          <a:lstStyle/>
          <a:p>
            <a:r>
              <a:rPr lang="en-US" dirty="0" smtClean="0"/>
              <a:t>Step 4: </a:t>
            </a:r>
            <a:r>
              <a:rPr lang="en-US" dirty="0"/>
              <a:t>Data Gathering and </a:t>
            </a:r>
            <a:r>
              <a:rPr lang="en-US" dirty="0" smtClean="0"/>
              <a:t>Analysis</a:t>
            </a:r>
          </a:p>
          <a:p>
            <a:pPr lvl="1"/>
            <a:r>
              <a:rPr lang="en-US" dirty="0" smtClean="0"/>
              <a:t>Gather data</a:t>
            </a:r>
          </a:p>
          <a:p>
            <a:pPr lvl="2"/>
            <a:r>
              <a:rPr lang="en-US" dirty="0" smtClean="0"/>
              <a:t>Current risks</a:t>
            </a:r>
          </a:p>
          <a:p>
            <a:pPr lvl="2"/>
            <a:r>
              <a:rPr lang="en-US" dirty="0" smtClean="0"/>
              <a:t>Tools to identify risk</a:t>
            </a:r>
          </a:p>
          <a:p>
            <a:pPr lvl="2"/>
            <a:r>
              <a:rPr lang="en-US" dirty="0" smtClean="0"/>
              <a:t>Strategies to mitigate risk</a:t>
            </a:r>
          </a:p>
          <a:p>
            <a:pPr lvl="2"/>
            <a:r>
              <a:rPr lang="en-US" dirty="0" smtClean="0"/>
              <a:t>Emerging risks</a:t>
            </a:r>
          </a:p>
          <a:p>
            <a:pPr lvl="1"/>
            <a:r>
              <a:rPr lang="en-US" dirty="0" smtClean="0"/>
              <a:t>Analyze data</a:t>
            </a:r>
            <a:endParaRPr lang="en-US" dirty="0"/>
          </a:p>
        </p:txBody>
      </p:sp>
    </p:spTree>
    <p:extLst>
      <p:ext uri="{BB962C8B-B14F-4D97-AF65-F5344CB8AC3E}">
        <p14:creationId xmlns:p14="http://schemas.microsoft.com/office/powerpoint/2010/main" val="3209598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1</a:t>
            </a:r>
            <a:endParaRPr lang="en-US" dirty="0"/>
          </a:p>
        </p:txBody>
      </p:sp>
      <p:sp>
        <p:nvSpPr>
          <p:cNvPr id="3" name="Content Placeholder 2"/>
          <p:cNvSpPr>
            <a:spLocks noGrp="1"/>
          </p:cNvSpPr>
          <p:nvPr>
            <p:ph idx="1"/>
          </p:nvPr>
        </p:nvSpPr>
        <p:spPr/>
        <p:txBody>
          <a:bodyPr>
            <a:normAutofit/>
          </a:bodyPr>
          <a:lstStyle/>
          <a:p>
            <a:r>
              <a:rPr lang="en-US" dirty="0" smtClean="0"/>
              <a:t>Step 5: Risk rating</a:t>
            </a:r>
          </a:p>
          <a:p>
            <a:pPr lvl="1"/>
            <a:r>
              <a:rPr lang="en-US" dirty="0" smtClean="0"/>
              <a:t>“the likelihood of </a:t>
            </a:r>
            <a:r>
              <a:rPr lang="en-US" dirty="0"/>
              <a:t>occurrence, the severity of the risk, and the effectiveness of existing </a:t>
            </a:r>
            <a:r>
              <a:rPr lang="en-US" dirty="0" smtClean="0"/>
              <a:t>mitigation controls </a:t>
            </a:r>
            <a:r>
              <a:rPr lang="en-US" dirty="0"/>
              <a:t>of the various risks. Adjustments to the rating scale may be </a:t>
            </a:r>
            <a:r>
              <a:rPr lang="en-US" dirty="0" smtClean="0"/>
              <a:t>required depending </a:t>
            </a:r>
            <a:r>
              <a:rPr lang="en-US" dirty="0"/>
              <a:t>on each organization’s appetite for risk, as well as any </a:t>
            </a:r>
            <a:r>
              <a:rPr lang="en-US" dirty="0" smtClean="0"/>
              <a:t>characteristics particular </a:t>
            </a:r>
            <a:r>
              <a:rPr lang="en-US" dirty="0"/>
              <a:t>to an industry or operating environment</a:t>
            </a:r>
            <a:r>
              <a:rPr lang="en-US" dirty="0" smtClean="0"/>
              <a:t>.” (</a:t>
            </a:r>
            <a:r>
              <a:rPr lang="en-US" dirty="0" err="1" smtClean="0"/>
              <a:t>Wulf</a:t>
            </a:r>
            <a:r>
              <a:rPr lang="en-US" dirty="0" smtClean="0"/>
              <a:t>)</a:t>
            </a:r>
            <a:endParaRPr lang="en-US" dirty="0"/>
          </a:p>
        </p:txBody>
      </p:sp>
    </p:spTree>
    <p:extLst>
      <p:ext uri="{BB962C8B-B14F-4D97-AF65-F5344CB8AC3E}">
        <p14:creationId xmlns:p14="http://schemas.microsoft.com/office/powerpoint/2010/main" val="2551809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1</a:t>
            </a:r>
            <a:endParaRPr lang="en-US" dirty="0"/>
          </a:p>
        </p:txBody>
      </p:sp>
      <p:sp>
        <p:nvSpPr>
          <p:cNvPr id="3" name="Content Placeholder 2"/>
          <p:cNvSpPr>
            <a:spLocks noGrp="1"/>
          </p:cNvSpPr>
          <p:nvPr>
            <p:ph idx="1"/>
          </p:nvPr>
        </p:nvSpPr>
        <p:spPr/>
        <p:txBody>
          <a:bodyPr/>
          <a:lstStyle/>
          <a:p>
            <a:r>
              <a:rPr lang="en-US" dirty="0" smtClean="0"/>
              <a:t>Step 6: Risk Communication and Information</a:t>
            </a:r>
          </a:p>
          <a:p>
            <a:pPr lvl="1"/>
            <a:r>
              <a:rPr lang="en-US" dirty="0" smtClean="0"/>
              <a:t>“a </a:t>
            </a:r>
            <a:r>
              <a:rPr lang="en-US" dirty="0"/>
              <a:t>detailed description of the risk assessment, the </a:t>
            </a:r>
            <a:r>
              <a:rPr lang="en-US" dirty="0" smtClean="0"/>
              <a:t>determined risks</a:t>
            </a:r>
            <a:r>
              <a:rPr lang="en-US" dirty="0"/>
              <a:t>, and the action </a:t>
            </a:r>
            <a:r>
              <a:rPr lang="en-US" dirty="0" smtClean="0"/>
              <a:t>plan…</a:t>
            </a:r>
            <a:r>
              <a:rPr lang="en-US" dirty="0"/>
              <a:t>to address, monitor, and manage</a:t>
            </a:r>
            <a:r>
              <a:rPr lang="en-US" dirty="0" smtClean="0"/>
              <a:t>” these risks. (</a:t>
            </a:r>
            <a:r>
              <a:rPr lang="en-US" dirty="0" err="1" smtClean="0"/>
              <a:t>Wulf</a:t>
            </a:r>
            <a:r>
              <a:rPr lang="en-US" dirty="0" smtClean="0"/>
              <a:t>)</a:t>
            </a:r>
          </a:p>
          <a:p>
            <a:pPr lvl="1"/>
            <a:r>
              <a:rPr lang="en-US" dirty="0" smtClean="0"/>
              <a:t>Convey this information to senior management, and to all relevant parts of the organization. </a:t>
            </a:r>
            <a:endParaRPr lang="en-US" dirty="0"/>
          </a:p>
        </p:txBody>
      </p:sp>
    </p:spTree>
    <p:extLst>
      <p:ext uri="{BB962C8B-B14F-4D97-AF65-F5344CB8AC3E}">
        <p14:creationId xmlns:p14="http://schemas.microsoft.com/office/powerpoint/2010/main" val="652593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TotalTime>
  <Words>1025</Words>
  <Application>Microsoft Office PowerPoint</Application>
  <PresentationFormat>On-screen Show (4:3)</PresentationFormat>
  <Paragraphs>90</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Corporate Ethics Compliance *</vt:lpstr>
      <vt:lpstr>Corporate Ethics Compliance</vt:lpstr>
      <vt:lpstr>4 Structural Elements of Ethics Compliance</vt:lpstr>
      <vt:lpstr>Element 1: Risk Assessment</vt:lpstr>
      <vt:lpstr>Element 1</vt:lpstr>
      <vt:lpstr>Element 1</vt:lpstr>
      <vt:lpstr>Element 1</vt:lpstr>
      <vt:lpstr>Element 1</vt:lpstr>
      <vt:lpstr>Element 1</vt:lpstr>
      <vt:lpstr>Element 2: Corporate Culture</vt:lpstr>
      <vt:lpstr>Element 2</vt:lpstr>
      <vt:lpstr>Element 2</vt:lpstr>
      <vt:lpstr>Element 3: Oversight</vt:lpstr>
      <vt:lpstr>Element 4: The Ethics and Compliance Office</vt:lpstr>
      <vt:lpstr>Element 4</vt:lpstr>
      <vt:lpstr>Element 4</vt:lpstr>
      <vt:lpstr>Element 4</vt:lpstr>
      <vt:lpstr>Element 4</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Compliance</dc:title>
  <dc:creator>Rita Manning</dc:creator>
  <cp:lastModifiedBy>Rita Manning</cp:lastModifiedBy>
  <cp:revision>13</cp:revision>
  <dcterms:created xsi:type="dcterms:W3CDTF">2013-01-24T13:52:22Z</dcterms:created>
  <dcterms:modified xsi:type="dcterms:W3CDTF">2013-04-30T00:30:31Z</dcterms:modified>
</cp:coreProperties>
</file>