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369" r:id="rId2"/>
    <p:sldId id="352" r:id="rId3"/>
    <p:sldId id="353" r:id="rId4"/>
    <p:sldId id="354" r:id="rId5"/>
    <p:sldId id="370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7" r:id="rId17"/>
    <p:sldId id="365" r:id="rId18"/>
    <p:sldId id="366" r:id="rId19"/>
    <p:sldId id="36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82006" autoAdjust="0"/>
  </p:normalViewPr>
  <p:slideViewPr>
    <p:cSldViewPr>
      <p:cViewPr varScale="1">
        <p:scale>
          <a:sx n="69" d="100"/>
          <a:sy n="69" d="100"/>
        </p:scale>
        <p:origin x="-18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58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58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8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58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2EA83DAE-0829-440E-B457-CE4B9C485A1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76A37-2EE8-45D8-800B-A17FA9BACDCB}" type="slidenum">
              <a:rPr lang="en-US"/>
              <a:pPr/>
              <a:t>2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Research on treatment outcome includes Hans </a:t>
            </a:r>
            <a:r>
              <a:rPr lang="en-US" sz="1200" b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Eysenck’s</a:t>
            </a:r>
            <a:r>
              <a:rPr lang="en-US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(1952) unfavorable review of psychotherapy outcome serving as a landmark study and a catalyst for additional investigations on the subject.  Subsequent to </a:t>
            </a:r>
            <a:r>
              <a:rPr lang="en-US" sz="1200" b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Eysenck’s</a:t>
            </a:r>
            <a:r>
              <a:rPr lang="en-US" sz="1200" b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review, researchers established that psychotherapy is indeed effective and moved on to exploring which therapies are most successful at treating which particular disorders.</a:t>
            </a:r>
            <a:endParaRPr lang="en-US" b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5C506-BA24-40AD-A6C4-2C2B70EF9079}" type="slidenum">
              <a:rPr lang="en-US"/>
              <a:pPr/>
              <a:t>11</a:t>
            </a:fld>
            <a:endParaRPr lang="en-US"/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6F87E-FF6A-436B-808E-842EEE25F977}" type="slidenum">
              <a:rPr lang="en-US"/>
              <a:pPr/>
              <a:t>12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C77B3-C8E0-4ED3-835E-90CA08193EFD}" type="slidenum">
              <a:rPr lang="en-US"/>
              <a:pPr/>
              <a:t>13</a:t>
            </a:fld>
            <a:endParaRPr lang="en-US"/>
          </a:p>
        </p:txBody>
      </p:sp>
      <p:sp>
        <p:nvSpPr>
          <p:cNvPr id="56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1D41E-9970-4ECA-AEFD-0B7151EAC8CC}" type="slidenum">
              <a:rPr lang="en-US"/>
              <a:pPr/>
              <a:t>14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57C18-401C-4B4C-8B99-D3AB04E63949}" type="slidenum">
              <a:rPr lang="en-US"/>
              <a:pPr/>
              <a:t>15</a:t>
            </a:fld>
            <a:endParaRPr lang="en-US"/>
          </a:p>
        </p:txBody>
      </p:sp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Correlations between two variables can range from +1 to -1.  Correlations approaching +1 are positive correlations, suggesting that the two variables vary together.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Correlations approaching -1 are negative correlations, suggesting that the two variables vary in an inverse way.  Correlations near 0 are neither strongly positive nor negative and suggest that the two variables vary independently of each other.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8635A-119A-4635-B8B9-EF4B54BBAD93}" type="slidenum">
              <a:rPr lang="en-US"/>
              <a:pPr/>
              <a:t>16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BD204-7D11-489D-8E5A-FCC9D8D8BEA8}" type="slidenum">
              <a:rPr lang="en-US"/>
              <a:pPr/>
              <a:t>17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9C79D-C64E-46C5-A7CE-E5044E743D04}" type="slidenum">
              <a:rPr lang="en-US"/>
              <a:pPr/>
              <a:t>18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Longitudinal studies often occur over a period of many years,</a:t>
            </a:r>
            <a:r>
              <a:rPr lang="en-US" baseline="0" dirty="0" smtClean="0"/>
              <a:t> sometimes decades.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6D568-6DB2-4719-89B0-13355CF38FB0}" type="slidenum">
              <a:rPr lang="en-US"/>
              <a:pPr/>
              <a:t>19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050F5-3956-4089-9893-FFB1A2D53013}" type="slidenum">
              <a:rPr lang="en-US"/>
              <a:pPr/>
              <a:t>3</a:t>
            </a:fld>
            <a:endParaRPr lang="en-US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Participants are often selected on the basis of meeting strict (e.g., diagnostic) criteria, and randomly assigned to either a treatment group or a control group.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C24128-A9B1-49B5-ADD4-7A2F33C06404}" type="slidenum">
              <a:rPr lang="en-US"/>
              <a:pPr/>
              <a:t>4</a:t>
            </a:fld>
            <a:endParaRPr lang="en-US"/>
          </a:p>
        </p:txBody>
      </p:sp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Overall, </a:t>
            </a:r>
            <a:r>
              <a:rPr lang="en-US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Consumer Reports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readers</a:t>
            </a:r>
            <a:r>
              <a:rPr lang="en-US" sz="1200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provided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 positive view of their psychotherapy experiences.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More than 90% reported that therapy was beneficial; the type of therapy, the profession of the licensed provider, and the presence of medication were generally unimportant; and longer therapy tended to produce greater benefit.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Statistical tests can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indicate that a significant difference exists between two groups (e.g., those who received the treatment and those who did not).  But a statistically significant difference doesn’t necessarily mean that the two groups differ much in real-world terms (clinical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significance).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83DAE-0829-440E-B457-CE4B9C485A1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6D2007-C77B-4988-AF46-B4255876DB6C}" type="slidenum">
              <a:rPr lang="en-US"/>
              <a:pPr/>
              <a:t>6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Efficacy studies are often respected for their internal validity but discounted for their external validity, whereas the opposite is often true for effectiveness studies.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B3568-0B4A-4027-BA5E-73ED1A707C94}" type="slidenum">
              <a:rPr lang="en-US"/>
              <a:pPr/>
              <a:t>7</a:t>
            </a:fld>
            <a:endParaRPr lang="en-US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CC944-C8D0-4084-A1EB-9DBDDFC691A5}" type="slidenum">
              <a:rPr lang="en-US"/>
              <a:pPr/>
              <a:t>8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09F89D-59A3-478E-8D21-37221FDC4ACC}" type="slidenum">
              <a:rPr lang="en-US"/>
              <a:pPr/>
              <a:t>9</a:t>
            </a:fld>
            <a:endParaRPr lang="en-US"/>
          </a:p>
        </p:txBody>
      </p:sp>
      <p:sp>
        <p:nvSpPr>
          <p:cNvPr id="56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research questions include: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Do the ethical dilemmas and problems psychologists encounter depend on whether they work in rural or urban communities?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How do the professional lives of psychologists influence their personal and family lives?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866E9-DF38-43C2-841E-1A9488A60A9B}" type="slidenum">
              <a:rPr lang="en-US"/>
              <a:pPr/>
              <a:t>10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E8D9B289-8A5C-4949-A57D-CA3F0EC4D9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E390247E-A72C-4D6A-99CF-7E28A2FFFE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99539929-2FFF-4E16-BA45-787C7D7665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20BD-6D67-484C-B6EC-D5F0D924AE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5D701-0B7E-4D37-A42D-94273C1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AA7E6AF4-F7CA-4592-9538-9503AAC2E5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5E6B03AC-1545-4455-B93C-90D03754D5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CEBF0B6-B775-4F08-8C57-2E992AFFEBF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A436E-B716-4D5A-9FD6-5914782453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1CC1-B598-43A1-A9FC-E98571FA2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696E68A8-5564-4385-975C-D35A88E265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31C265A7-58CE-437D-B801-3BE0EDD54F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 smtClean="0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lang="ja-JP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03720BD-6D67-484C-B6EC-D5F0D924AE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/>
              </a:rPr>
              <a:t>Chapter 6</a:t>
            </a:r>
            <a:endParaRPr lang="en-US" sz="60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699318"/>
            <a:ext cx="8610600" cy="148228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Conducting Research in Clinical Psychology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Research on Teaching and Training Issues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Examples can include: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Training philosophies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Specific coursework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Opportunities for specialized training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Outcome of training efforts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Comparison to training in similar disciplines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Others</a:t>
            </a:r>
          </a:p>
          <a:p>
            <a:pPr lvl="1">
              <a:buFontTx/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How Do Clinical Psychologists Do Research?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The Experimental Method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Observation of events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Hypothesis</a:t>
            </a:r>
          </a:p>
          <a:p>
            <a:pPr lvl="2"/>
            <a:r>
              <a:rPr lang="en-US" sz="2800" dirty="0">
                <a:solidFill>
                  <a:schemeClr val="bg2"/>
                </a:solidFill>
              </a:rPr>
              <a:t>Define independent and dependent variables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Empirically test the hypothesis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Alter hypothesis as necessary per results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How Do Clinical Psychologists Do Research? (cont.)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Quasi-experiments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Used in place of true experiments when practical, ethical, or other issues limit  manipulations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Less scientifically sound than true experiments, but common in clinical psychology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How Do Clinical Psychologists Do Research? (cont.)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</a:rPr>
              <a:t>Between-group designs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</a:rPr>
              <a:t>Participants in different conditions receive entirely different treatments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</a:rPr>
              <a:t>Often, an experimental condition vs. a control group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</a:rPr>
              <a:t>Within-group designs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</a:rPr>
              <a:t>Compare participants in a single condition to selves at different points in time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</a:rPr>
              <a:t>Mixed-group designs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</a:rPr>
              <a:t>Combination of between- and within-group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How Do Clinical Psychologists Do Research? (cont.)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48708" cy="44291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Analogue designs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Used when actual clinical populations or situations can’t be accessed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An approximation or simulation of the “real thing”</a:t>
            </a:r>
          </a:p>
          <a:p>
            <a:pPr>
              <a:buFont typeface="Wingdings" pitchFamily="2" charset="2"/>
              <a:buNone/>
            </a:pPr>
            <a:endParaRPr lang="en-US"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How Do Clinical Psychologists Do Research? (cont.)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bg2"/>
                </a:solidFill>
              </a:rPr>
              <a:t>Correlational</a:t>
            </a:r>
            <a:r>
              <a:rPr lang="en-US" sz="3600" dirty="0">
                <a:solidFill>
                  <a:schemeClr val="bg2"/>
                </a:solidFill>
              </a:rPr>
              <a:t> designs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Examine relationship between two or more variables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Causality cannot be determined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Often used when experimental or quasi-experimental designs are not feasible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How Do Clinical Psychologists Do Research? (cont.)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2"/>
                </a:solidFill>
              </a:rPr>
              <a:t>Case studies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</a:rPr>
              <a:t>Detailed examination of a single person or situation; often very clinically relevant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</a:rPr>
              <a:t>Often qualitative rather than quantitative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</a:rPr>
              <a:t>Demonstrates the idiographic approach to research (vs. </a:t>
            </a:r>
            <a:r>
              <a:rPr lang="en-US" sz="3200" dirty="0" err="1">
                <a:solidFill>
                  <a:schemeClr val="bg2"/>
                </a:solidFill>
              </a:rPr>
              <a:t>nomothetic</a:t>
            </a:r>
            <a:r>
              <a:rPr lang="en-US" sz="3200" dirty="0">
                <a:solidFill>
                  <a:schemeClr val="bg2"/>
                </a:solidFill>
              </a:rPr>
              <a:t> approach)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</a:rPr>
              <a:t>Can inspire more systematic research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</a:rPr>
              <a:t>ABAB design is one example</a:t>
            </a:r>
          </a:p>
          <a:p>
            <a:pPr lvl="2">
              <a:lnSpc>
                <a:spcPct val="90000"/>
              </a:lnSpc>
            </a:pPr>
            <a:r>
              <a:rPr lang="en-US" sz="2800" dirty="0">
                <a:solidFill>
                  <a:schemeClr val="bg2"/>
                </a:solidFill>
              </a:rPr>
              <a:t>Alternately apply and remove a treatment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How Do Clinical Psychologists Do Research? (cont.)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2"/>
                </a:solidFill>
              </a:rPr>
              <a:t>Meta-analysis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</a:rPr>
              <a:t>Statistical method of combining results of separate studies into a single summary finding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</a:rPr>
              <a:t>Findings are translated into effect sizes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</a:rPr>
              <a:t>Can quantitatively capture the trends of many individual studies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chemeClr val="bg2"/>
                </a:solidFill>
              </a:rPr>
              <a:t>Examples include meta-analyses of psychotherapy outcome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How Do Clinical Psychologists Do Research? (cont.)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Cross-sectional designs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Compare participants at a single point in time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More efficient than longitudinal designs</a:t>
            </a:r>
          </a:p>
          <a:p>
            <a:r>
              <a:rPr lang="en-US" dirty="0">
                <a:solidFill>
                  <a:schemeClr val="bg2"/>
                </a:solidFill>
              </a:rPr>
              <a:t>Longitudinal designs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Compare participants at different points in time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Less efficient than cross-sectional designs, but can be more valid in assessing change across time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Ethical Issues in Research in Clinical Psychology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Numerous APA ethical standards specifically address research: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Obtain informed consent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Don’t coerce participation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Use deception only when justified and necessary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Minimize harm to participants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Don’t fabricate or falsify data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Assign authorship appropriately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Share data with other researchers for verification</a:t>
            </a: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382000" cy="148111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Conducting </a:t>
            </a: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Research in </a:t>
            </a:r>
            <a:r>
              <a:rPr lang="en-US" sz="4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en-US" sz="4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</a:br>
            <a:r>
              <a:rPr lang="en-US" sz="4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Clinical </a:t>
            </a:r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Psychology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248708" cy="44291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Why do clinical psychologists do research?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Treatment outcome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Assessment methods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Diagnostic </a:t>
            </a:r>
            <a:r>
              <a:rPr lang="en-US" sz="3200" dirty="0" smtClean="0">
                <a:solidFill>
                  <a:schemeClr val="bg2"/>
                </a:solidFill>
              </a:rPr>
              <a:t>issues</a:t>
            </a:r>
            <a:endParaRPr lang="en-US" sz="3200" dirty="0">
              <a:solidFill>
                <a:schemeClr val="bg2"/>
              </a:solidFill>
            </a:endParaRP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Professional issues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Teaching and training issues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05800" cy="1481118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Research on Treatment Outcome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8248708" cy="442915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Efficacy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The success of a particular therapy in a controlled study conducted with clients who meet specific criteria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In short, how well a therapy works “in the lab”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55731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Research on Treatment Outcome (cont.)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Effectiveness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The success of a therapy in actual clinical settings in which client problems are not limited to predetermined criteria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In short, how well a therapy works “in the real world”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1995 </a:t>
            </a:r>
            <a:r>
              <a:rPr lang="en-US" i="1" dirty="0">
                <a:solidFill>
                  <a:schemeClr val="bg2"/>
                </a:solidFill>
              </a:rPr>
              <a:t>Consumer Reports</a:t>
            </a:r>
            <a:r>
              <a:rPr lang="en-US" dirty="0">
                <a:solidFill>
                  <a:schemeClr val="bg2"/>
                </a:solidFill>
              </a:rPr>
              <a:t> survey of readers is an example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Generally positive toward psychotherapy, but scientific rigor is questionable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481118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Research on Treatment Outcome (cont.)</a:t>
            </a:r>
            <a:endParaRPr lang="en-US" sz="4800" dirty="0"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/>
                </a:solidFill>
              </a:rPr>
              <a:t>Statistical vs. clinical (“real world”) significance</a:t>
            </a:r>
          </a:p>
          <a:p>
            <a:r>
              <a:rPr lang="en-US" sz="3600" dirty="0" smtClean="0">
                <a:solidFill>
                  <a:schemeClr val="bg2"/>
                </a:solidFill>
              </a:rPr>
              <a:t>Statistical significance doesn’t necessarily mean clinical significance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40491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Research on Treatment Outcome (cont.)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</a:rPr>
              <a:t>Internal validity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</a:rPr>
              <a:t>The extent to which change in the DV is due to change in the IV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</a:rPr>
              <a:t>Generally high in efficacy studies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</a:rPr>
              <a:t>External validity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chemeClr val="bg2"/>
                </a:solidFill>
              </a:rPr>
              <a:t>Generalizability</a:t>
            </a:r>
            <a:r>
              <a:rPr lang="en-US" dirty="0">
                <a:solidFill>
                  <a:schemeClr val="bg2"/>
                </a:solidFill>
              </a:rPr>
              <a:t> of result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2"/>
                </a:solidFill>
              </a:rPr>
              <a:t>Generally high in effectiveness </a:t>
            </a:r>
            <a:r>
              <a:rPr lang="en-US" dirty="0" smtClean="0">
                <a:solidFill>
                  <a:schemeClr val="bg2"/>
                </a:solidFill>
              </a:rPr>
              <a:t>studies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Research on Assessment Methods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Examples can include: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Validation or expanded use of assessment tools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Establishing psychometric data for assessment tools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Comparing multiple assessment tools to each other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Others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Research on Diagnostic Issues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Examples can include: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Examine reliability or validity of diagnostic constructs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Examine relationships between disorders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Prevalence or course of disorders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Others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Research on Professional Issues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Examples can include psychologists’: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Beliefs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Activities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Practices</a:t>
            </a:r>
          </a:p>
          <a:p>
            <a:pPr lvl="1"/>
            <a:r>
              <a:rPr lang="en-US" sz="3200" dirty="0">
                <a:solidFill>
                  <a:schemeClr val="bg2"/>
                </a:solidFill>
              </a:rPr>
              <a:t>Other aspects of their professional lives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w Cen MT"/>
        <a:ea typeface=""/>
        <a:cs typeface=""/>
      </a:majorFont>
      <a:minorFont>
        <a:latin typeface="Calibri"/>
        <a:ea typeface=""/>
        <a:cs typeface="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19130</TotalTime>
  <Words>1026</Words>
  <Application>Microsoft Office PowerPoint</Application>
  <PresentationFormat>On-screen Show (4:3)</PresentationFormat>
  <Paragraphs>141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Brooklet</vt:lpstr>
      <vt:lpstr>Chapter 6</vt:lpstr>
      <vt:lpstr>Conducting Research in  Clinical Psychology</vt:lpstr>
      <vt:lpstr>Research on Treatment Outcome</vt:lpstr>
      <vt:lpstr>Research on Treatment Outcome (cont.)</vt:lpstr>
      <vt:lpstr>Research on Treatment Outcome (cont.)</vt:lpstr>
      <vt:lpstr>Research on Treatment Outcome (cont.)</vt:lpstr>
      <vt:lpstr>Research on Assessment Methods</vt:lpstr>
      <vt:lpstr>Research on Diagnostic Issues</vt:lpstr>
      <vt:lpstr>Research on Professional Issues</vt:lpstr>
      <vt:lpstr>Research on Teaching and Training Issues</vt:lpstr>
      <vt:lpstr>How Do Clinical Psychologists Do Research?</vt:lpstr>
      <vt:lpstr>How Do Clinical Psychologists Do Research? (cont.)</vt:lpstr>
      <vt:lpstr>How Do Clinical Psychologists Do Research? (cont.)</vt:lpstr>
      <vt:lpstr>How Do Clinical Psychologists Do Research? (cont.)</vt:lpstr>
      <vt:lpstr>How Do Clinical Psychologists Do Research? (cont.)</vt:lpstr>
      <vt:lpstr>How Do Clinical Psychologists Do Research? (cont.)</vt:lpstr>
      <vt:lpstr>How Do Clinical Psychologists Do Research? (cont.)</vt:lpstr>
      <vt:lpstr>How Do Clinical Psychologists Do Research? (cont.)</vt:lpstr>
      <vt:lpstr>Ethical Issues in Research in Clinical Psychology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Psychology: Science, Practice, and Culture</dc:title>
  <dc:creator>Pomerantz</dc:creator>
  <cp:lastModifiedBy>Owner</cp:lastModifiedBy>
  <cp:revision>57</cp:revision>
  <dcterms:created xsi:type="dcterms:W3CDTF">2007-08-16T15:36:53Z</dcterms:created>
  <dcterms:modified xsi:type="dcterms:W3CDTF">2016-03-31T19:55:11Z</dcterms:modified>
</cp:coreProperties>
</file>