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352" r:id="rId2"/>
    <p:sldId id="331" r:id="rId3"/>
    <p:sldId id="332" r:id="rId4"/>
    <p:sldId id="333" r:id="rId5"/>
    <p:sldId id="353" r:id="rId6"/>
    <p:sldId id="354"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48" autoAdjust="0"/>
  </p:normalViewPr>
  <p:slideViewPr>
    <p:cSldViewPr>
      <p:cViewPr varScale="1">
        <p:scale>
          <a:sx n="75" d="100"/>
          <a:sy n="75" d="100"/>
        </p:scale>
        <p:origin x="-165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458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458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8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8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58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CE359B2-A0B3-4242-A960-0E48BDF3379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A1E40-725E-4A2D-A763-D76B23443000}" type="slidenum">
              <a:rPr lang="en-US"/>
              <a:pPr/>
              <a:t>2</a:t>
            </a:fld>
            <a:endParaRPr lang="en-US"/>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00477-2DDD-4EDE-B60D-49B78B8508F5}" type="slidenum">
              <a:rPr lang="en-US"/>
              <a:pPr/>
              <a:t>11</a:t>
            </a:fld>
            <a:endParaRPr 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277EB-103C-4FEE-A0B0-6F37B3C0B653}" type="slidenum">
              <a:rPr lang="en-US"/>
              <a:pPr/>
              <a:t>12</a:t>
            </a:fld>
            <a:endParaRPr lang="en-US"/>
          </a:p>
        </p:txBody>
      </p:sp>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23C5F6-8D95-47A3-B982-63E06F3122EA}" type="slidenum">
              <a:rPr lang="en-US"/>
              <a:pPr/>
              <a:t>13</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r>
              <a:rPr lang="en-US" sz="1200" kern="1200" dirty="0" smtClean="0">
                <a:solidFill>
                  <a:schemeClr val="tx1"/>
                </a:solidFill>
                <a:latin typeface="Arial" charset="0"/>
                <a:ea typeface="+mn-ea"/>
                <a:cs typeface="+mn-cs"/>
              </a:rPr>
              <a:t>How accurately can clinical psychologists assess the credibility of their clients’ threatening statements, or their intent to follow through with them?  What kinds of threats merit warnings—only blatant life-or-death threats or other kinds of harm—like drunk driving or intimate partner violence?  At what point in therapy and to what extent should psychologists prioritize the protection of potential victims over the treatment of their clients?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5C55A-F092-4594-8684-97F1251FE0D8}" type="slidenum">
              <a:rPr lang="en-US"/>
              <a:pPr/>
              <a:t>14</a:t>
            </a:fld>
            <a:endParaRPr lang="en-US"/>
          </a:p>
        </p:txBody>
      </p:sp>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DF6305-3F5D-4EE5-9354-D92F93AEBDEF}" type="slidenum">
              <a:rPr lang="en-US"/>
              <a:pPr/>
              <a:t>15</a:t>
            </a:fld>
            <a:endParaRPr lang="en-US"/>
          </a:p>
        </p:txBody>
      </p:sp>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r>
              <a:rPr lang="en-US" sz="1200" kern="1200" dirty="0" smtClean="0">
                <a:solidFill>
                  <a:schemeClr val="tx1"/>
                </a:solidFill>
                <a:latin typeface="Arial" charset="0"/>
                <a:ea typeface="+mn-ea"/>
                <a:cs typeface="+mn-cs"/>
              </a:rPr>
              <a:t>Informed consent to therapy—unlike informed consent to research or assessment—may be best understood as an ongoing process rather than a one-time event.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A4FF3B-0AA3-42CC-8039-1C5065B2F6A2}" type="slidenum">
              <a:rPr lang="en-US"/>
              <a:pPr/>
              <a:t>16</a:t>
            </a:fld>
            <a:endParaRPr lang="en-US"/>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7D42D-A133-4346-A63A-D3B2F80C6035}" type="slidenum">
              <a:rPr lang="en-US"/>
              <a:pPr/>
              <a:t>17</a:t>
            </a:fld>
            <a:endParaRPr lang="en-US"/>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r>
              <a:rPr lang="en-US" sz="1200" kern="1200" dirty="0" smtClean="0">
                <a:solidFill>
                  <a:schemeClr val="tx1"/>
                </a:solidFill>
                <a:latin typeface="Arial" charset="0"/>
                <a:ea typeface="+mn-ea"/>
                <a:cs typeface="+mn-cs"/>
              </a:rPr>
              <a:t>Multiple relationships can form not only when a psychologist knows one person both professionally and nonprofessionally but also when a psychologist has a relationship with someone closely associated with or related to someone the psychologist knows professionally.</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Not every multiple relationship is, by definition, unethical.  To be unethical, a multiple relationship must impair</a:t>
            </a:r>
            <a:r>
              <a:rPr lang="en-US" sz="1200" kern="1200" baseline="0" dirty="0" smtClean="0">
                <a:solidFill>
                  <a:schemeClr val="tx1"/>
                </a:solidFill>
                <a:latin typeface="Arial" charset="0"/>
                <a:ea typeface="+mn-ea"/>
                <a:cs typeface="+mn-cs"/>
              </a:rPr>
              <a:t> the judgment of the psychologist and exploit or harm the client.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6E0554-54A3-4061-ABC3-42243B522DB3}" type="slidenum">
              <a:rPr lang="en-US"/>
              <a:pPr/>
              <a:t>18</a:t>
            </a:fld>
            <a:endParaRPr lang="en-US"/>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33518-29BD-425A-8CB3-21E7E1ACA221}" type="slidenum">
              <a:rPr lang="en-US"/>
              <a:pPr/>
              <a:t>19</a:t>
            </a:fld>
            <a:endParaRPr lang="en-US"/>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AA0D3-85A0-43B3-845C-8EC20E12E71D}" type="slidenum">
              <a:rPr lang="en-US"/>
              <a:pPr/>
              <a:t>20</a:t>
            </a:fld>
            <a:endParaRPr lang="en-US"/>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E131E-8EA2-4C70-97CA-DB02CB6CC483}" type="slidenum">
              <a:rPr lang="en-US"/>
              <a:pPr/>
              <a:t>3</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r>
              <a:rPr lang="en-US" sz="1200" kern="1200" dirty="0" smtClean="0">
                <a:solidFill>
                  <a:schemeClr val="tx1"/>
                </a:solidFill>
                <a:latin typeface="Arial" charset="0"/>
                <a:ea typeface="+mn-ea"/>
                <a:cs typeface="+mn-cs"/>
              </a:rPr>
              <a:t>Two amendments were added in 2012, emphasizing the fact that psychologists cannot use particular ethical standards to justify or defend the violation of human rights.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650FA-8259-4E05-B346-5D06745AF6F4}" type="slidenum">
              <a:rPr lang="en-US"/>
              <a:pPr/>
              <a:t>21</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50625-B343-4252-BC1F-7F9DEFFD094D}" type="slidenum">
              <a:rPr lang="en-US"/>
              <a:pPr/>
              <a:t>22</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920B7-0960-4FFF-B62E-8D8CB86A7636}" type="slidenum">
              <a:rPr lang="en-US"/>
              <a:pPr/>
              <a:t>23</a:t>
            </a:fld>
            <a:endParaRPr lang="en-US"/>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6551F-17B0-4D53-A48A-B5299E6B3F5F}" type="slidenum">
              <a:rPr lang="en-US"/>
              <a:pPr/>
              <a:t>24</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8A76A-4273-4BBE-9F06-171D8450EA7E}" type="slidenum">
              <a:rPr lang="en-US"/>
              <a:pPr/>
              <a:t>4</a:t>
            </a:fld>
            <a:endParaRPr lang="en-US"/>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See </a:t>
            </a:r>
            <a:r>
              <a:rPr lang="en-US" sz="1200" b="0" i="1" kern="1200" dirty="0" smtClean="0">
                <a:solidFill>
                  <a:schemeClr val="tx1"/>
                </a:solidFill>
                <a:latin typeface="Arial" charset="0"/>
                <a:ea typeface="+mn-ea"/>
                <a:cs typeface="+mn-cs"/>
              </a:rPr>
              <a:t>Table 5.1 American Psychological Association Ethical Principles</a:t>
            </a:r>
            <a:r>
              <a:rPr lang="en-US" sz="1200" b="0" kern="1200" dirty="0" smtClean="0">
                <a:solidFill>
                  <a:schemeClr val="tx1"/>
                </a:solidFill>
                <a:latin typeface="Arial" charset="0"/>
                <a:ea typeface="+mn-ea"/>
                <a:cs typeface="+mn-cs"/>
              </a:rPr>
              <a:t>.</a:t>
            </a:r>
          </a:p>
        </p:txBody>
      </p:sp>
      <p:sp>
        <p:nvSpPr>
          <p:cNvPr id="4" name="Slide Number Placeholder 3"/>
          <p:cNvSpPr>
            <a:spLocks noGrp="1"/>
          </p:cNvSpPr>
          <p:nvPr>
            <p:ph type="sldNum" sz="quarter" idx="10"/>
          </p:nvPr>
        </p:nvSpPr>
        <p:spPr/>
        <p:txBody>
          <a:bodyPr/>
          <a:lstStyle/>
          <a:p>
            <a:fld id="{0CE359B2-A0B3-4242-A960-0E48BDF3379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See </a:t>
            </a:r>
            <a:r>
              <a:rPr lang="en-US" sz="1200" b="0" i="1" kern="1200" dirty="0" smtClean="0">
                <a:solidFill>
                  <a:schemeClr val="tx1"/>
                </a:solidFill>
                <a:latin typeface="Arial" charset="0"/>
                <a:ea typeface="+mn-ea"/>
                <a:cs typeface="+mn-cs"/>
              </a:rPr>
              <a:t>Table 5.2 </a:t>
            </a:r>
            <a:r>
              <a:rPr lang="en-US" sz="1200" i="1" kern="1200" dirty="0" smtClean="0">
                <a:solidFill>
                  <a:schemeClr val="tx1"/>
                </a:solidFill>
                <a:latin typeface="Arial" charset="0"/>
                <a:ea typeface="+mn-ea"/>
                <a:cs typeface="+mn-cs"/>
              </a:rPr>
              <a:t>Categories of American Psychological Association Ethical Standards</a:t>
            </a:r>
            <a:r>
              <a:rPr lang="en-US" sz="1200" kern="1200" dirty="0" smtClean="0">
                <a:solidFill>
                  <a:schemeClr val="tx1"/>
                </a:solidFill>
                <a:latin typeface="Arial" charset="0"/>
                <a:ea typeface="+mn-ea"/>
                <a:cs typeface="+mn-cs"/>
              </a:rPr>
              <a:t>.</a:t>
            </a:r>
          </a:p>
        </p:txBody>
      </p:sp>
      <p:sp>
        <p:nvSpPr>
          <p:cNvPr id="4" name="Slide Number Placeholder 3"/>
          <p:cNvSpPr>
            <a:spLocks noGrp="1"/>
          </p:cNvSpPr>
          <p:nvPr>
            <p:ph type="sldNum" sz="quarter" idx="10"/>
          </p:nvPr>
        </p:nvSpPr>
        <p:spPr/>
        <p:txBody>
          <a:bodyPr/>
          <a:lstStyle/>
          <a:p>
            <a:fld id="{0CE359B2-A0B3-4242-A960-0E48BDF3379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69BAA-FCEB-4882-8260-D89844E9545D}" type="slidenum">
              <a:rPr lang="en-US"/>
              <a:pPr/>
              <a:t>7</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r>
              <a:rPr lang="en-US" sz="1200" kern="1200" dirty="0" smtClean="0">
                <a:solidFill>
                  <a:schemeClr val="tx1"/>
                </a:solidFill>
                <a:latin typeface="Arial" charset="0"/>
                <a:ea typeface="+mn-ea"/>
                <a:cs typeface="+mn-cs"/>
              </a:rPr>
              <a:t>Before turning to any step-by-step ethical-decision making model, psychologists best prepare themselves to deal with ethical dilemmas by becoming a generally ethical person with sound values.  Functioning as an ethical psychologist should not be a rote exercise in which a predetermined model for decision-making is the sole guide.  Models work best when they are utilized by a person who has already examined his or her own values and aligned them with the ethics of the profession.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DDA8F-92AC-4AC1-9C21-EC5496B8210C}" type="slidenum">
              <a:rPr lang="en-US"/>
              <a:pPr/>
              <a:t>8</a:t>
            </a:fld>
            <a:endParaRPr lang="en-US"/>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062EA-2890-4FA5-901A-62D424616797}" type="slidenum">
              <a:rPr lang="en-US"/>
              <a:pPr/>
              <a:t>9</a:t>
            </a:fld>
            <a:endParaRPr lang="en-US"/>
          </a:p>
        </p:txBody>
      </p:sp>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59B85-5908-46C6-8BC1-91C4793B3945}" type="slidenum">
              <a:rPr lang="en-US"/>
              <a:pPr/>
              <a:t>10</a:t>
            </a:fld>
            <a:endParaRPr lang="en-US"/>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endParaRPr lang="en-US"/>
          </a:p>
        </p:txBody>
      </p:sp>
      <p:sp>
        <p:nvSpPr>
          <p:cNvPr id="11" name="図形 10"/>
          <p:cNvSpPr>
            <a:spLocks noGrp="1"/>
          </p:cNvSpPr>
          <p:nvPr>
            <p:ph type="ftr" sz="quarter" idx="11"/>
          </p:nvPr>
        </p:nvSpPr>
        <p:spPr>
          <a:xfrm>
            <a:off x="6048000" y="6492875"/>
            <a:ext cx="2394000" cy="365125"/>
          </a:xfrm>
        </p:spPr>
        <p:txBody>
          <a:bodyPr/>
          <a:lstStyle/>
          <a:p>
            <a:endParaRPr lang="en-US"/>
          </a:p>
        </p:txBody>
      </p:sp>
      <p:sp>
        <p:nvSpPr>
          <p:cNvPr id="18" name="図形 17"/>
          <p:cNvSpPr>
            <a:spLocks noGrp="1"/>
          </p:cNvSpPr>
          <p:nvPr>
            <p:ph type="sldNum" sz="quarter" idx="12"/>
          </p:nvPr>
        </p:nvSpPr>
        <p:spPr>
          <a:xfrm>
            <a:off x="8499632" y="6492875"/>
            <a:ext cx="644400" cy="365125"/>
          </a:xfrm>
        </p:spPr>
        <p:txBody>
          <a:bodyPr/>
          <a:lstStyle/>
          <a:p>
            <a:fld id="{FA980FD6-C825-4D63-8E22-9EE411B5196B}" type="slidenum">
              <a:rPr lang="en-US" smtClean="0"/>
              <a:pPr/>
              <a:t>‹#›</a:t>
            </a:fld>
            <a:endParaRPr 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5BDB6991-4F1A-4D1A-90E3-7BB2C5DCE8CD}"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3BBD6E57-52A8-46F9-9EE8-2B5401AC76DD}"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8A37-9033-4C34-9B9D-BE8DBB0B7476}"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4D4E3293-4FA3-417B-8C4D-9FC8F4D8F8D3}"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2874"/>
            <a:ext cx="2395534" cy="365125"/>
          </a:xfrm>
        </p:spPr>
        <p:txBody>
          <a:bodyPr/>
          <a:lstStyle/>
          <a:p>
            <a:endParaRPr lang="en-US"/>
          </a:p>
        </p:txBody>
      </p:sp>
      <p:sp>
        <p:nvSpPr>
          <p:cNvPr id="6" name="図形 5"/>
          <p:cNvSpPr>
            <a:spLocks noGrp="1"/>
          </p:cNvSpPr>
          <p:nvPr>
            <p:ph type="sldNum" sz="quarter" idx="12"/>
          </p:nvPr>
        </p:nvSpPr>
        <p:spPr>
          <a:xfrm>
            <a:off x="8499600" y="6492875"/>
            <a:ext cx="644400" cy="365125"/>
          </a:xfrm>
        </p:spPr>
        <p:txBody>
          <a:bodyPr/>
          <a:lstStyle/>
          <a:p>
            <a:fld id="{8C7E2814-AC1E-4F48-A628-EF3746B38645}"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5534"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19D7543C-D188-44AA-BDA4-66370D99A102}"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endParaRPr lang="en-US"/>
          </a:p>
        </p:txBody>
      </p:sp>
      <p:sp>
        <p:nvSpPr>
          <p:cNvPr id="8" name="図形 7"/>
          <p:cNvSpPr>
            <a:spLocks noGrp="1"/>
          </p:cNvSpPr>
          <p:nvPr>
            <p:ph type="ftr" sz="quarter" idx="11"/>
          </p:nvPr>
        </p:nvSpPr>
        <p:spPr>
          <a:xfrm>
            <a:off x="6048000" y="6494400"/>
            <a:ext cx="2394000" cy="365125"/>
          </a:xfrm>
        </p:spPr>
        <p:txBody>
          <a:bodyPr/>
          <a:lstStyle/>
          <a:p>
            <a:endParaRPr lang="en-US"/>
          </a:p>
        </p:txBody>
      </p:sp>
      <p:sp>
        <p:nvSpPr>
          <p:cNvPr id="9" name="図形 8"/>
          <p:cNvSpPr>
            <a:spLocks noGrp="1"/>
          </p:cNvSpPr>
          <p:nvPr>
            <p:ph type="sldNum" sz="quarter" idx="12"/>
          </p:nvPr>
        </p:nvSpPr>
        <p:spPr>
          <a:xfrm>
            <a:off x="8499600" y="6494400"/>
            <a:ext cx="644400" cy="365125"/>
          </a:xfrm>
        </p:spPr>
        <p:txBody>
          <a:bodyPr/>
          <a:lstStyle/>
          <a:p>
            <a:fld id="{03E32AD7-B15C-4466-980F-7565313F93C3}" type="slidenum">
              <a:rPr lang="en-US" smtClean="0"/>
              <a:pPr/>
              <a:t>‹#›</a:t>
            </a:fld>
            <a:endParaRPr 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CD2415C1-3DE3-4090-A91B-C0D0EF9F7837}"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C55927D4-1758-4E95-BF91-04591A4846A9}"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4000"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A9C45372-A030-415B-B754-2C3C2B9847F5}"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endParaRPr lang="en-US"/>
          </a:p>
        </p:txBody>
      </p:sp>
      <p:sp>
        <p:nvSpPr>
          <p:cNvPr id="10" name="図形 9"/>
          <p:cNvSpPr>
            <a:spLocks noGrp="1"/>
          </p:cNvSpPr>
          <p:nvPr>
            <p:ph type="ftr" sz="quarter" idx="11"/>
          </p:nvPr>
        </p:nvSpPr>
        <p:spPr>
          <a:xfrm>
            <a:off x="6048000" y="6494400"/>
            <a:ext cx="2394000" cy="365125"/>
          </a:xfrm>
        </p:spPr>
        <p:txBody>
          <a:bodyPr/>
          <a:lstStyle/>
          <a:p>
            <a:endParaRPr lang="en-US"/>
          </a:p>
        </p:txBody>
      </p:sp>
      <p:sp>
        <p:nvSpPr>
          <p:cNvPr id="11" name="図形 10"/>
          <p:cNvSpPr>
            <a:spLocks noGrp="1"/>
          </p:cNvSpPr>
          <p:nvPr>
            <p:ph type="sldNum" sz="quarter" idx="12"/>
          </p:nvPr>
        </p:nvSpPr>
        <p:spPr>
          <a:xfrm>
            <a:off x="8499600" y="6494400"/>
            <a:ext cx="644400" cy="365125"/>
          </a:xfrm>
        </p:spPr>
        <p:txBody>
          <a:bodyPr/>
          <a:lstStyle/>
          <a:p>
            <a:fld id="{1E39E9BF-A2D4-4B87-974B-028E56B3275A}" type="slidenum">
              <a:rPr lang="en-US" smtClean="0"/>
              <a:pPr/>
              <a:t>‹#›</a:t>
            </a:fld>
            <a:endParaRPr 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4CC88A37-9033-4C34-9B9D-BE8DBB0B7476}" type="slidenum">
              <a:rPr lang="en-US" smtClean="0"/>
              <a:pPr/>
              <a:t>‹#›</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p:fade/>
  </p:transition>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solidFill>
                  <a:schemeClr val="bg1"/>
                </a:solidFill>
                <a:effectLst/>
              </a:rPr>
              <a:t>Chapter 5</a:t>
            </a:r>
            <a:endParaRPr lang="en-US" sz="6000" dirty="0">
              <a:solidFill>
                <a:schemeClr val="bg1"/>
              </a:solidFill>
              <a:effectLst/>
            </a:endParaRPr>
          </a:p>
        </p:txBody>
      </p:sp>
      <p:sp>
        <p:nvSpPr>
          <p:cNvPr id="3" name="Subtitle 2"/>
          <p:cNvSpPr>
            <a:spLocks noGrp="1"/>
          </p:cNvSpPr>
          <p:nvPr>
            <p:ph type="subTitle" idx="1"/>
          </p:nvPr>
        </p:nvSpPr>
        <p:spPr/>
        <p:txBody>
          <a:bodyPr>
            <a:normAutofit/>
          </a:bodyPr>
          <a:lstStyle/>
          <a:p>
            <a:r>
              <a:rPr lang="en-US" sz="4000" dirty="0" smtClean="0">
                <a:solidFill>
                  <a:schemeClr val="bg1"/>
                </a:solidFill>
              </a:rPr>
              <a:t>Ethical Issues in Clinical Psychology</a:t>
            </a:r>
            <a:endParaRPr lang="en-US" sz="4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Confidentiality</a:t>
            </a:r>
          </a:p>
        </p:txBody>
      </p:sp>
      <p:sp>
        <p:nvSpPr>
          <p:cNvPr id="206851" name="Rectangle 3"/>
          <p:cNvSpPr>
            <a:spLocks noGrp="1" noChangeArrowheads="1"/>
          </p:cNvSpPr>
          <p:nvPr>
            <p:ph idx="1"/>
          </p:nvPr>
        </p:nvSpPr>
        <p:spPr/>
        <p:txBody>
          <a:bodyPr>
            <a:normAutofit/>
          </a:bodyPr>
          <a:lstStyle/>
          <a:p>
            <a:r>
              <a:rPr lang="en-US" sz="3600" dirty="0">
                <a:solidFill>
                  <a:schemeClr val="bg2"/>
                </a:solidFill>
              </a:rPr>
              <a:t>In general, psychologists are ethically obligated to maintain confidentiality</a:t>
            </a:r>
          </a:p>
          <a:p>
            <a:r>
              <a:rPr lang="en-US" sz="3600" dirty="0">
                <a:solidFill>
                  <a:schemeClr val="bg2"/>
                </a:solidFill>
              </a:rPr>
              <a:t>Some situations can arise in which breaking confidentiality is appropriate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Autofit/>
          </a:bodyPr>
          <a:lstStyle/>
          <a:p>
            <a:r>
              <a:rPr lang="en-US" dirty="0">
                <a:solidFill>
                  <a:schemeClr val="tx2">
                    <a:lumMod val="40000"/>
                    <a:lumOff val="60000"/>
                  </a:schemeClr>
                </a:solidFill>
                <a:effectLst/>
              </a:rPr>
              <a:t>Confidentiality:</a:t>
            </a:r>
            <a:r>
              <a:rPr lang="en-US" i="1" dirty="0">
                <a:solidFill>
                  <a:schemeClr val="tx2">
                    <a:lumMod val="40000"/>
                    <a:lumOff val="60000"/>
                  </a:schemeClr>
                </a:solidFill>
                <a:effectLst/>
              </a:rPr>
              <a:t> </a:t>
            </a:r>
            <a:r>
              <a:rPr lang="en-US" i="1" dirty="0" err="1">
                <a:solidFill>
                  <a:schemeClr val="tx2">
                    <a:lumMod val="40000"/>
                    <a:lumOff val="60000"/>
                  </a:schemeClr>
                </a:solidFill>
                <a:effectLst/>
              </a:rPr>
              <a:t>Tarasoff</a:t>
            </a:r>
            <a:r>
              <a:rPr lang="en-US" dirty="0">
                <a:solidFill>
                  <a:schemeClr val="tx2">
                    <a:lumMod val="40000"/>
                    <a:lumOff val="60000"/>
                  </a:schemeClr>
                </a:solidFill>
                <a:effectLst/>
              </a:rPr>
              <a:t> and the Duty to Warn</a:t>
            </a:r>
          </a:p>
        </p:txBody>
      </p:sp>
      <p:sp>
        <p:nvSpPr>
          <p:cNvPr id="207875" name="Rectangle 3"/>
          <p:cNvSpPr>
            <a:spLocks noGrp="1" noChangeArrowheads="1"/>
          </p:cNvSpPr>
          <p:nvPr>
            <p:ph idx="1"/>
          </p:nvPr>
        </p:nvSpPr>
        <p:spPr>
          <a:xfrm>
            <a:off x="457200" y="2133600"/>
            <a:ext cx="8248708" cy="4010030"/>
          </a:xfrm>
        </p:spPr>
        <p:txBody>
          <a:bodyPr/>
          <a:lstStyle/>
          <a:p>
            <a:r>
              <a:rPr lang="en-US" i="1" dirty="0" err="1">
                <a:solidFill>
                  <a:schemeClr val="bg2"/>
                </a:solidFill>
              </a:rPr>
              <a:t>Tarasoff</a:t>
            </a:r>
            <a:r>
              <a:rPr lang="en-US" dirty="0">
                <a:solidFill>
                  <a:schemeClr val="bg2"/>
                </a:solidFill>
              </a:rPr>
              <a:t> is a court case regarding a </a:t>
            </a:r>
            <a:r>
              <a:rPr lang="en-US" dirty="0" smtClean="0">
                <a:solidFill>
                  <a:schemeClr val="bg2"/>
                </a:solidFill>
              </a:rPr>
              <a:t>college student </a:t>
            </a:r>
            <a:r>
              <a:rPr lang="en-US" dirty="0">
                <a:solidFill>
                  <a:schemeClr val="bg2"/>
                </a:solidFill>
              </a:rPr>
              <a:t>client who told his therapist he was going to kill his girlfriend (Tatiana </a:t>
            </a:r>
            <a:r>
              <a:rPr lang="en-US" dirty="0" err="1">
                <a:solidFill>
                  <a:schemeClr val="bg2"/>
                </a:solidFill>
              </a:rPr>
              <a:t>Tarasoff</a:t>
            </a:r>
            <a:r>
              <a:rPr lang="en-US" dirty="0">
                <a:solidFill>
                  <a:schemeClr val="bg2"/>
                </a:solidFill>
              </a:rPr>
              <a:t>)</a:t>
            </a:r>
          </a:p>
          <a:p>
            <a:r>
              <a:rPr lang="en-US" dirty="0">
                <a:solidFill>
                  <a:schemeClr val="bg2"/>
                </a:solidFill>
              </a:rPr>
              <a:t>Therapist contacted campus police who detained him, but after he was released, he killed her</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457200"/>
            <a:ext cx="8229600" cy="1143000"/>
          </a:xfrm>
        </p:spPr>
        <p:txBody>
          <a:bodyPr>
            <a:noAutofit/>
          </a:bodyPr>
          <a:lstStyle/>
          <a:p>
            <a:r>
              <a:rPr lang="en-US" dirty="0">
                <a:solidFill>
                  <a:schemeClr val="tx2">
                    <a:lumMod val="40000"/>
                    <a:lumOff val="60000"/>
                  </a:schemeClr>
                </a:solidFill>
                <a:effectLst/>
              </a:rPr>
              <a:t>Confidentiality:</a:t>
            </a:r>
            <a:r>
              <a:rPr lang="en-US" i="1" dirty="0">
                <a:solidFill>
                  <a:schemeClr val="tx2">
                    <a:lumMod val="40000"/>
                    <a:lumOff val="60000"/>
                  </a:schemeClr>
                </a:solidFill>
                <a:effectLst/>
              </a:rPr>
              <a:t> </a:t>
            </a:r>
            <a:r>
              <a:rPr lang="en-US" i="1" dirty="0" err="1">
                <a:solidFill>
                  <a:schemeClr val="tx2">
                    <a:lumMod val="40000"/>
                    <a:lumOff val="60000"/>
                  </a:schemeClr>
                </a:solidFill>
                <a:effectLst/>
              </a:rPr>
              <a:t>Tarasoff</a:t>
            </a:r>
            <a:r>
              <a:rPr lang="en-US" dirty="0">
                <a:solidFill>
                  <a:schemeClr val="tx2">
                    <a:lumMod val="40000"/>
                    <a:lumOff val="60000"/>
                  </a:schemeClr>
                </a:solidFill>
                <a:effectLst/>
              </a:rPr>
              <a:t> and the Duty to Warn (cont.)</a:t>
            </a:r>
          </a:p>
        </p:txBody>
      </p:sp>
      <p:sp>
        <p:nvSpPr>
          <p:cNvPr id="208899" name="Rectangle 3"/>
          <p:cNvSpPr>
            <a:spLocks noGrp="1" noChangeArrowheads="1"/>
          </p:cNvSpPr>
          <p:nvPr>
            <p:ph idx="1"/>
          </p:nvPr>
        </p:nvSpPr>
        <p:spPr>
          <a:xfrm>
            <a:off x="457200" y="2057400"/>
            <a:ext cx="8248708" cy="4429151"/>
          </a:xfrm>
        </p:spPr>
        <p:txBody>
          <a:bodyPr/>
          <a:lstStyle/>
          <a:p>
            <a:r>
              <a:rPr lang="en-US" dirty="0">
                <a:solidFill>
                  <a:schemeClr val="bg2"/>
                </a:solidFill>
              </a:rPr>
              <a:t>Her family sued and </a:t>
            </a:r>
            <a:r>
              <a:rPr lang="en-US" dirty="0" smtClean="0">
                <a:solidFill>
                  <a:schemeClr val="bg2"/>
                </a:solidFill>
              </a:rPr>
              <a:t>won</a:t>
            </a:r>
          </a:p>
          <a:p>
            <a:pPr lvl="1"/>
            <a:r>
              <a:rPr lang="en-US" i="1" dirty="0" err="1" smtClean="0">
                <a:solidFill>
                  <a:schemeClr val="bg2"/>
                </a:solidFill>
              </a:rPr>
              <a:t>Tarasoff</a:t>
            </a:r>
            <a:r>
              <a:rPr lang="en-US" i="1" dirty="0" smtClean="0">
                <a:solidFill>
                  <a:schemeClr val="bg2"/>
                </a:solidFill>
              </a:rPr>
              <a:t> v. The Regents of the University of California</a:t>
            </a:r>
            <a:endParaRPr lang="en-US" dirty="0" smtClean="0">
              <a:solidFill>
                <a:schemeClr val="bg2"/>
              </a:solidFill>
            </a:endParaRPr>
          </a:p>
          <a:p>
            <a:r>
              <a:rPr lang="en-US" dirty="0" smtClean="0">
                <a:solidFill>
                  <a:schemeClr val="bg2"/>
                </a:solidFill>
              </a:rPr>
              <a:t>The </a:t>
            </a:r>
            <a:r>
              <a:rPr lang="en-US" dirty="0">
                <a:solidFill>
                  <a:schemeClr val="bg2"/>
                </a:solidFill>
              </a:rPr>
              <a:t>finding was that the therapist had the “duty to warn” the potential victim</a:t>
            </a:r>
          </a:p>
          <a:p>
            <a:r>
              <a:rPr lang="en-US" dirty="0">
                <a:solidFill>
                  <a:schemeClr val="bg2"/>
                </a:solidFill>
              </a:rPr>
              <a:t>This finding now sets a precedent for all therapists for breaking confidentiality</a:t>
            </a:r>
          </a:p>
          <a:p>
            <a:pPr>
              <a:buFont typeface="Wingdings" pitchFamily="2" charset="2"/>
              <a:buNone/>
            </a:pPr>
            <a:endParaRPr lang="en-US"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Confidentiality:</a:t>
            </a:r>
            <a:r>
              <a:rPr lang="en-US" sz="4800" i="1" dirty="0">
                <a:solidFill>
                  <a:schemeClr val="tx2">
                    <a:lumMod val="40000"/>
                    <a:lumOff val="60000"/>
                  </a:schemeClr>
                </a:solidFill>
                <a:effectLst/>
              </a:rPr>
              <a:t> </a:t>
            </a:r>
            <a:r>
              <a:rPr lang="en-US" sz="4800" i="1" dirty="0" err="1">
                <a:solidFill>
                  <a:schemeClr val="tx2">
                    <a:lumMod val="40000"/>
                    <a:lumOff val="60000"/>
                  </a:schemeClr>
                </a:solidFill>
                <a:effectLst/>
              </a:rPr>
              <a:t>Tarasoff</a:t>
            </a:r>
            <a:r>
              <a:rPr lang="en-US" sz="4800" dirty="0">
                <a:solidFill>
                  <a:schemeClr val="tx2">
                    <a:lumMod val="40000"/>
                    <a:lumOff val="60000"/>
                  </a:schemeClr>
                </a:solidFill>
                <a:effectLst/>
              </a:rPr>
              <a:t> and the Duty to Warn (cont.)</a:t>
            </a:r>
          </a:p>
        </p:txBody>
      </p:sp>
      <p:sp>
        <p:nvSpPr>
          <p:cNvPr id="209923" name="Rectangle 3"/>
          <p:cNvSpPr>
            <a:spLocks noGrp="1" noChangeArrowheads="1"/>
          </p:cNvSpPr>
          <p:nvPr>
            <p:ph idx="1"/>
          </p:nvPr>
        </p:nvSpPr>
        <p:spPr>
          <a:xfrm>
            <a:off x="457200" y="2438400"/>
            <a:ext cx="8248708" cy="3857630"/>
          </a:xfrm>
        </p:spPr>
        <p:txBody>
          <a:bodyPr/>
          <a:lstStyle/>
          <a:p>
            <a:r>
              <a:rPr lang="en-US" dirty="0">
                <a:solidFill>
                  <a:schemeClr val="bg2"/>
                </a:solidFill>
              </a:rPr>
              <a:t>How credible are clients’ threats?</a:t>
            </a:r>
          </a:p>
          <a:p>
            <a:r>
              <a:rPr lang="en-US" dirty="0">
                <a:solidFill>
                  <a:schemeClr val="bg2"/>
                </a:solidFill>
              </a:rPr>
              <a:t>What kinds of threats merit warnings?</a:t>
            </a:r>
          </a:p>
          <a:p>
            <a:pPr lvl="1"/>
            <a:r>
              <a:rPr lang="en-US" dirty="0">
                <a:solidFill>
                  <a:schemeClr val="bg2"/>
                </a:solidFill>
              </a:rPr>
              <a:t>How should the unsafe behavior of clients with HIV/AIDS be understood in terms of threat?</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533400" y="381000"/>
            <a:ext cx="8229600" cy="1143000"/>
          </a:xfrm>
        </p:spPr>
        <p:txBody>
          <a:bodyPr>
            <a:noAutofit/>
          </a:bodyPr>
          <a:lstStyle/>
          <a:p>
            <a:r>
              <a:rPr lang="en-US" sz="4800" dirty="0">
                <a:solidFill>
                  <a:schemeClr val="tx2">
                    <a:lumMod val="40000"/>
                    <a:lumOff val="60000"/>
                  </a:schemeClr>
                </a:solidFill>
                <a:effectLst/>
              </a:rPr>
              <a:t>Confidentiality: </a:t>
            </a:r>
            <a:r>
              <a:rPr lang="en-US" sz="4800" dirty="0" smtClean="0">
                <a:solidFill>
                  <a:schemeClr val="tx2">
                    <a:lumMod val="40000"/>
                    <a:lumOff val="60000"/>
                  </a:schemeClr>
                </a:solidFill>
                <a:effectLst/>
              </a:rPr>
              <a:t>When the</a:t>
            </a:r>
            <a:br>
              <a:rPr lang="en-US" sz="4800" dirty="0" smtClean="0">
                <a:solidFill>
                  <a:schemeClr val="tx2">
                    <a:lumMod val="40000"/>
                    <a:lumOff val="60000"/>
                  </a:schemeClr>
                </a:solidFill>
                <a:effectLst/>
              </a:rPr>
            </a:br>
            <a:r>
              <a:rPr lang="en-US" sz="4800" dirty="0" smtClean="0">
                <a:solidFill>
                  <a:schemeClr val="tx2">
                    <a:lumMod val="40000"/>
                    <a:lumOff val="60000"/>
                  </a:schemeClr>
                </a:solidFill>
                <a:effectLst/>
              </a:rPr>
              <a:t>Client </a:t>
            </a:r>
            <a:r>
              <a:rPr lang="en-US" sz="4800" dirty="0">
                <a:solidFill>
                  <a:schemeClr val="tx2">
                    <a:lumMod val="40000"/>
                    <a:lumOff val="60000"/>
                  </a:schemeClr>
                </a:solidFill>
                <a:effectLst/>
              </a:rPr>
              <a:t>is a Child</a:t>
            </a:r>
          </a:p>
        </p:txBody>
      </p:sp>
      <p:sp>
        <p:nvSpPr>
          <p:cNvPr id="210947" name="Rectangle 3"/>
          <p:cNvSpPr>
            <a:spLocks noGrp="1" noChangeArrowheads="1"/>
          </p:cNvSpPr>
          <p:nvPr>
            <p:ph idx="1"/>
          </p:nvPr>
        </p:nvSpPr>
        <p:spPr>
          <a:xfrm>
            <a:off x="800100" y="1981200"/>
            <a:ext cx="7543800" cy="4343400"/>
          </a:xfrm>
        </p:spPr>
        <p:txBody>
          <a:bodyPr>
            <a:noAutofit/>
          </a:bodyPr>
          <a:lstStyle/>
          <a:p>
            <a:pPr>
              <a:lnSpc>
                <a:spcPct val="90000"/>
              </a:lnSpc>
            </a:pPr>
            <a:r>
              <a:rPr lang="en-US" dirty="0">
                <a:solidFill>
                  <a:schemeClr val="bg2"/>
                </a:solidFill>
              </a:rPr>
              <a:t>Often, children will confide more if they can be assured that psychologists will not repeat everything </a:t>
            </a:r>
            <a:r>
              <a:rPr lang="en-US" dirty="0" smtClean="0">
                <a:solidFill>
                  <a:schemeClr val="bg2"/>
                </a:solidFill>
              </a:rPr>
              <a:t>to their </a:t>
            </a:r>
            <a:r>
              <a:rPr lang="en-US" dirty="0">
                <a:solidFill>
                  <a:schemeClr val="bg2"/>
                </a:solidFill>
              </a:rPr>
              <a:t>parents</a:t>
            </a:r>
          </a:p>
          <a:p>
            <a:pPr>
              <a:lnSpc>
                <a:spcPct val="90000"/>
              </a:lnSpc>
            </a:pPr>
            <a:r>
              <a:rPr lang="en-US" dirty="0">
                <a:solidFill>
                  <a:schemeClr val="bg2"/>
                </a:solidFill>
              </a:rPr>
              <a:t>Parents, of course, have a right to be informed</a:t>
            </a:r>
          </a:p>
          <a:p>
            <a:pPr>
              <a:lnSpc>
                <a:spcPct val="90000"/>
              </a:lnSpc>
            </a:pPr>
            <a:r>
              <a:rPr lang="en-US" dirty="0">
                <a:solidFill>
                  <a:schemeClr val="bg2"/>
                </a:solidFill>
              </a:rPr>
              <a:t>Psychologists often make arrangements by discussing this with families up front</a:t>
            </a:r>
          </a:p>
          <a:p>
            <a:pPr>
              <a:lnSpc>
                <a:spcPct val="90000"/>
              </a:lnSpc>
            </a:pPr>
            <a:r>
              <a:rPr lang="en-US" dirty="0">
                <a:solidFill>
                  <a:schemeClr val="bg2"/>
                </a:solidFill>
              </a:rPr>
              <a:t>Some issues, such as child abuse, require breaking of confidentiality to protect the child</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Informed Consent</a:t>
            </a:r>
          </a:p>
        </p:txBody>
      </p:sp>
      <p:sp>
        <p:nvSpPr>
          <p:cNvPr id="211971" name="Rectangle 3"/>
          <p:cNvSpPr>
            <a:spLocks noGrp="1" noChangeArrowheads="1"/>
          </p:cNvSpPr>
          <p:nvPr>
            <p:ph idx="1"/>
          </p:nvPr>
        </p:nvSpPr>
        <p:spPr/>
        <p:txBody>
          <a:bodyPr>
            <a:normAutofit/>
          </a:bodyPr>
          <a:lstStyle/>
          <a:p>
            <a:r>
              <a:rPr lang="en-US" sz="3600" dirty="0">
                <a:solidFill>
                  <a:schemeClr val="bg2"/>
                </a:solidFill>
              </a:rPr>
              <a:t>Required for research, assessment, therapy, and other professional activities</a:t>
            </a:r>
          </a:p>
          <a:p>
            <a:r>
              <a:rPr lang="en-US" sz="3600" dirty="0">
                <a:solidFill>
                  <a:schemeClr val="bg2"/>
                </a:solidFill>
              </a:rPr>
              <a:t>For therapy, informed consent is an ongoing process rather than a one-time event</a:t>
            </a:r>
          </a:p>
          <a:p>
            <a:pPr lvl="1"/>
            <a:r>
              <a:rPr lang="en-US" sz="3200" dirty="0">
                <a:solidFill>
                  <a:schemeClr val="bg2"/>
                </a:solidFill>
              </a:rPr>
              <a:t>As psychologist learns more about client, more information can be shared</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Informed Consent (cont.)</a:t>
            </a:r>
          </a:p>
        </p:txBody>
      </p:sp>
      <p:sp>
        <p:nvSpPr>
          <p:cNvPr id="212995" name="Rectangle 3"/>
          <p:cNvSpPr>
            <a:spLocks noGrp="1" noChangeArrowheads="1"/>
          </p:cNvSpPr>
          <p:nvPr>
            <p:ph idx="1"/>
          </p:nvPr>
        </p:nvSpPr>
        <p:spPr/>
        <p:txBody>
          <a:bodyPr/>
          <a:lstStyle/>
          <a:p>
            <a:r>
              <a:rPr lang="en-US" dirty="0">
                <a:solidFill>
                  <a:schemeClr val="bg2"/>
                </a:solidFill>
              </a:rPr>
              <a:t>Informed consent for therapy must allow client the opportunity to ask questions and receive answers</a:t>
            </a:r>
          </a:p>
          <a:p>
            <a:r>
              <a:rPr lang="en-US" dirty="0">
                <a:solidFill>
                  <a:schemeClr val="bg2"/>
                </a:solidFill>
              </a:rPr>
              <a:t>Informed consent process can be an early part of a strong therapeutic relationship</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Boundaries and Multiple Relationships</a:t>
            </a:r>
          </a:p>
        </p:txBody>
      </p:sp>
      <p:sp>
        <p:nvSpPr>
          <p:cNvPr id="214019" name="Rectangle 3"/>
          <p:cNvSpPr>
            <a:spLocks noGrp="1" noChangeArrowheads="1"/>
          </p:cNvSpPr>
          <p:nvPr>
            <p:ph idx="1"/>
          </p:nvPr>
        </p:nvSpPr>
        <p:spPr>
          <a:xfrm>
            <a:off x="457200" y="2133600"/>
            <a:ext cx="8248708" cy="4429151"/>
          </a:xfrm>
        </p:spPr>
        <p:txBody>
          <a:bodyPr/>
          <a:lstStyle/>
          <a:p>
            <a:pPr>
              <a:lnSpc>
                <a:spcPct val="90000"/>
              </a:lnSpc>
            </a:pPr>
            <a:r>
              <a:rPr lang="en-US" sz="2800" dirty="0">
                <a:solidFill>
                  <a:schemeClr val="bg2"/>
                </a:solidFill>
              </a:rPr>
              <a:t>Knowing someone professionally and in some other way </a:t>
            </a:r>
          </a:p>
          <a:p>
            <a:pPr lvl="1">
              <a:lnSpc>
                <a:spcPct val="90000"/>
              </a:lnSpc>
            </a:pPr>
            <a:r>
              <a:rPr lang="en-US" sz="2400" dirty="0">
                <a:solidFill>
                  <a:schemeClr val="bg2"/>
                </a:solidFill>
              </a:rPr>
              <a:t>Romantic/sexual, friendship, business, etc.</a:t>
            </a:r>
          </a:p>
          <a:p>
            <a:pPr>
              <a:lnSpc>
                <a:spcPct val="90000"/>
              </a:lnSpc>
            </a:pPr>
            <a:r>
              <a:rPr lang="en-US" sz="2800" dirty="0">
                <a:solidFill>
                  <a:schemeClr val="bg2"/>
                </a:solidFill>
              </a:rPr>
              <a:t>Unethical when: </a:t>
            </a:r>
          </a:p>
          <a:p>
            <a:pPr lvl="1">
              <a:lnSpc>
                <a:spcPct val="90000"/>
              </a:lnSpc>
            </a:pPr>
            <a:r>
              <a:rPr lang="en-US" sz="2400" dirty="0" smtClean="0">
                <a:solidFill>
                  <a:schemeClr val="bg2"/>
                </a:solidFill>
              </a:rPr>
              <a:t>Psychologist’s </a:t>
            </a:r>
            <a:r>
              <a:rPr lang="en-US" sz="2400" dirty="0">
                <a:solidFill>
                  <a:schemeClr val="bg2"/>
                </a:solidFill>
              </a:rPr>
              <a:t>objectivity, competence, or judgment can be impaired</a:t>
            </a:r>
          </a:p>
          <a:p>
            <a:pPr lvl="1">
              <a:lnSpc>
                <a:spcPct val="90000"/>
              </a:lnSpc>
            </a:pPr>
            <a:r>
              <a:rPr lang="en-US" sz="2400" dirty="0">
                <a:solidFill>
                  <a:schemeClr val="bg2"/>
                </a:solidFill>
              </a:rPr>
              <a:t>Exploitation or harm could result</a:t>
            </a:r>
          </a:p>
          <a:p>
            <a:pPr>
              <a:lnSpc>
                <a:spcPct val="90000"/>
              </a:lnSpc>
            </a:pPr>
            <a:r>
              <a:rPr lang="en-US" sz="2800" dirty="0">
                <a:solidFill>
                  <a:schemeClr val="bg2"/>
                </a:solidFill>
              </a:rPr>
              <a:t>Boundary crossings (minor, often harmless) can lead to boundary violations (major, often harmful)</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Competence</a:t>
            </a:r>
          </a:p>
        </p:txBody>
      </p:sp>
      <p:sp>
        <p:nvSpPr>
          <p:cNvPr id="215043" name="Rectangle 3"/>
          <p:cNvSpPr>
            <a:spLocks noGrp="1" noChangeArrowheads="1"/>
          </p:cNvSpPr>
          <p:nvPr>
            <p:ph idx="1"/>
          </p:nvPr>
        </p:nvSpPr>
        <p:spPr/>
        <p:txBody>
          <a:bodyPr/>
          <a:lstStyle/>
          <a:p>
            <a:r>
              <a:rPr lang="en-US" dirty="0">
                <a:solidFill>
                  <a:schemeClr val="bg2"/>
                </a:solidFill>
              </a:rPr>
              <a:t>Sufficiently capable, skilled, experienced, and expert to complete the professional tasks they undertake</a:t>
            </a:r>
          </a:p>
          <a:p>
            <a:r>
              <a:rPr lang="en-US" dirty="0">
                <a:solidFill>
                  <a:schemeClr val="bg2"/>
                </a:solidFill>
              </a:rPr>
              <a:t>Boundaries of competence</a:t>
            </a:r>
          </a:p>
          <a:p>
            <a:pPr lvl="1"/>
            <a:r>
              <a:rPr lang="en-US" dirty="0">
                <a:solidFill>
                  <a:schemeClr val="bg2"/>
                </a:solidFill>
              </a:rPr>
              <a:t>Psychologists should know their limits and seek additional training or supervision when necessary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Competence (cont.)</a:t>
            </a:r>
          </a:p>
        </p:txBody>
      </p:sp>
      <p:sp>
        <p:nvSpPr>
          <p:cNvPr id="216067" name="Rectangle 3"/>
          <p:cNvSpPr>
            <a:spLocks noGrp="1" noChangeArrowheads="1"/>
          </p:cNvSpPr>
          <p:nvPr>
            <p:ph idx="1"/>
          </p:nvPr>
        </p:nvSpPr>
        <p:spPr/>
        <p:txBody>
          <a:bodyPr/>
          <a:lstStyle/>
          <a:p>
            <a:r>
              <a:rPr lang="en-US" dirty="0">
                <a:solidFill>
                  <a:schemeClr val="bg2"/>
                </a:solidFill>
              </a:rPr>
              <a:t>Continuing education can maintain </a:t>
            </a:r>
            <a:r>
              <a:rPr lang="en-US" dirty="0" smtClean="0">
                <a:solidFill>
                  <a:schemeClr val="bg2"/>
                </a:solidFill>
              </a:rPr>
              <a:t>competence</a:t>
            </a:r>
          </a:p>
          <a:p>
            <a:r>
              <a:rPr lang="en-US" dirty="0" smtClean="0">
                <a:solidFill>
                  <a:schemeClr val="bg2"/>
                </a:solidFill>
              </a:rPr>
              <a:t>Importance of cultural competence</a:t>
            </a:r>
            <a:endParaRPr lang="en-US" dirty="0">
              <a:solidFill>
                <a:schemeClr val="bg2"/>
              </a:solidFill>
            </a:endParaRPr>
          </a:p>
          <a:p>
            <a:r>
              <a:rPr lang="en-US" dirty="0">
                <a:solidFill>
                  <a:schemeClr val="bg2"/>
                </a:solidFill>
              </a:rPr>
              <a:t>Burnout can impair competence</a:t>
            </a:r>
          </a:p>
          <a:p>
            <a:pPr lvl="1"/>
            <a:r>
              <a:rPr lang="en-US" dirty="0">
                <a:solidFill>
                  <a:schemeClr val="bg2"/>
                </a:solidFill>
              </a:rPr>
              <a:t>Burnout can be minimized by efforts by the psychologist to keep job varied, keep life balanced, keep expectations reasonable, and keep self healthy</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28600" y="304800"/>
            <a:ext cx="8686800" cy="1371600"/>
          </a:xfrm>
        </p:spPr>
        <p:txBody>
          <a:bodyPr>
            <a:noAutofit/>
          </a:bodyPr>
          <a:lstStyle/>
          <a:p>
            <a:r>
              <a:rPr lang="en-US" sz="4800" dirty="0" smtClean="0">
                <a:solidFill>
                  <a:schemeClr val="tx2">
                    <a:lumMod val="40000"/>
                    <a:lumOff val="60000"/>
                  </a:schemeClr>
                </a:solidFill>
                <a:effectLst/>
              </a:rPr>
              <a:t>Ethical </a:t>
            </a:r>
            <a:r>
              <a:rPr lang="en-US" sz="4800" dirty="0">
                <a:solidFill>
                  <a:schemeClr val="tx2">
                    <a:lumMod val="40000"/>
                    <a:lumOff val="60000"/>
                  </a:schemeClr>
                </a:solidFill>
                <a:effectLst/>
              </a:rPr>
              <a:t>Issues in Clinical Psychology</a:t>
            </a:r>
          </a:p>
        </p:txBody>
      </p:sp>
      <p:sp>
        <p:nvSpPr>
          <p:cNvPr id="200707" name="Rectangle 3"/>
          <p:cNvSpPr>
            <a:spLocks noGrp="1" noChangeArrowheads="1"/>
          </p:cNvSpPr>
          <p:nvPr>
            <p:ph idx="1"/>
          </p:nvPr>
        </p:nvSpPr>
        <p:spPr/>
        <p:txBody>
          <a:bodyPr/>
          <a:lstStyle/>
          <a:p>
            <a:pPr>
              <a:lnSpc>
                <a:spcPct val="90000"/>
              </a:lnSpc>
            </a:pPr>
            <a:r>
              <a:rPr lang="en-US" dirty="0">
                <a:solidFill>
                  <a:schemeClr val="bg2"/>
                </a:solidFill>
              </a:rPr>
              <a:t>APA Code of Ethics guides the behavior of clinical psychologists</a:t>
            </a:r>
          </a:p>
          <a:p>
            <a:pPr>
              <a:lnSpc>
                <a:spcPct val="90000"/>
              </a:lnSpc>
            </a:pPr>
            <a:r>
              <a:rPr lang="en-US" dirty="0">
                <a:solidFill>
                  <a:schemeClr val="bg2"/>
                </a:solidFill>
              </a:rPr>
              <a:t>Relevant issues include</a:t>
            </a:r>
          </a:p>
          <a:p>
            <a:pPr lvl="1">
              <a:lnSpc>
                <a:spcPct val="90000"/>
              </a:lnSpc>
            </a:pPr>
            <a:r>
              <a:rPr lang="en-US" dirty="0">
                <a:solidFill>
                  <a:schemeClr val="bg2"/>
                </a:solidFill>
              </a:rPr>
              <a:t>Confidentiality</a:t>
            </a:r>
          </a:p>
          <a:p>
            <a:pPr lvl="1">
              <a:lnSpc>
                <a:spcPct val="90000"/>
              </a:lnSpc>
            </a:pPr>
            <a:r>
              <a:rPr lang="en-US" dirty="0">
                <a:solidFill>
                  <a:schemeClr val="bg2"/>
                </a:solidFill>
              </a:rPr>
              <a:t>Informed consent</a:t>
            </a:r>
          </a:p>
          <a:p>
            <a:pPr lvl="1">
              <a:lnSpc>
                <a:spcPct val="90000"/>
              </a:lnSpc>
            </a:pPr>
            <a:r>
              <a:rPr lang="en-US" dirty="0">
                <a:solidFill>
                  <a:schemeClr val="bg2"/>
                </a:solidFill>
              </a:rPr>
              <a:t>Multiple relationships</a:t>
            </a:r>
          </a:p>
          <a:p>
            <a:pPr lvl="1">
              <a:lnSpc>
                <a:spcPct val="90000"/>
              </a:lnSpc>
            </a:pPr>
            <a:r>
              <a:rPr lang="en-US" dirty="0">
                <a:solidFill>
                  <a:schemeClr val="bg2"/>
                </a:solidFill>
              </a:rPr>
              <a:t>Competence</a:t>
            </a:r>
          </a:p>
          <a:p>
            <a:pPr lvl="1">
              <a:lnSpc>
                <a:spcPct val="90000"/>
              </a:lnSpc>
            </a:pPr>
            <a:r>
              <a:rPr lang="en-US" dirty="0">
                <a:solidFill>
                  <a:schemeClr val="bg2"/>
                </a:solidFill>
              </a:rPr>
              <a:t>Others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Ethics in Clinical Assessment</a:t>
            </a:r>
          </a:p>
        </p:txBody>
      </p:sp>
      <p:sp>
        <p:nvSpPr>
          <p:cNvPr id="217091" name="Rectangle 3"/>
          <p:cNvSpPr>
            <a:spLocks noGrp="1" noChangeArrowheads="1"/>
          </p:cNvSpPr>
          <p:nvPr>
            <p:ph idx="1"/>
          </p:nvPr>
        </p:nvSpPr>
        <p:spPr/>
        <p:txBody>
          <a:bodyPr>
            <a:normAutofit/>
          </a:bodyPr>
          <a:lstStyle/>
          <a:p>
            <a:r>
              <a:rPr lang="en-US" dirty="0">
                <a:solidFill>
                  <a:schemeClr val="bg2"/>
                </a:solidFill>
              </a:rPr>
              <a:t>Test selection</a:t>
            </a:r>
          </a:p>
          <a:p>
            <a:pPr lvl="1"/>
            <a:r>
              <a:rPr lang="en-US" dirty="0">
                <a:solidFill>
                  <a:schemeClr val="bg2"/>
                </a:solidFill>
              </a:rPr>
              <a:t>Consider competence, culture, test’s reliability and validity</a:t>
            </a:r>
          </a:p>
          <a:p>
            <a:r>
              <a:rPr lang="en-US" dirty="0">
                <a:solidFill>
                  <a:schemeClr val="bg2"/>
                </a:solidFill>
              </a:rPr>
              <a:t>Test security</a:t>
            </a:r>
          </a:p>
          <a:p>
            <a:pPr lvl="1"/>
            <a:r>
              <a:rPr lang="en-US" dirty="0">
                <a:solidFill>
                  <a:schemeClr val="bg2"/>
                </a:solidFill>
              </a:rPr>
              <a:t>Don’t allow test materials to enter public domain</a:t>
            </a:r>
          </a:p>
          <a:p>
            <a:r>
              <a:rPr lang="en-US" dirty="0">
                <a:solidFill>
                  <a:schemeClr val="bg2"/>
                </a:solidFill>
              </a:rPr>
              <a:t>Test data</a:t>
            </a:r>
          </a:p>
          <a:p>
            <a:pPr lvl="1"/>
            <a:r>
              <a:rPr lang="en-US" dirty="0">
                <a:solidFill>
                  <a:schemeClr val="bg2"/>
                </a:solidFill>
              </a:rPr>
              <a:t>Raw data collected during assessment</a:t>
            </a:r>
          </a:p>
          <a:p>
            <a:pPr lvl="1"/>
            <a:r>
              <a:rPr lang="en-US" dirty="0">
                <a:solidFill>
                  <a:schemeClr val="bg2"/>
                </a:solidFill>
              </a:rPr>
              <a:t>Should generally be shared at client’s request</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Ethics in Clinical Research</a:t>
            </a:r>
          </a:p>
        </p:txBody>
      </p:sp>
      <p:sp>
        <p:nvSpPr>
          <p:cNvPr id="218115" name="Rectangle 3"/>
          <p:cNvSpPr>
            <a:spLocks noGrp="1" noChangeArrowheads="1"/>
          </p:cNvSpPr>
          <p:nvPr>
            <p:ph idx="1"/>
          </p:nvPr>
        </p:nvSpPr>
        <p:spPr>
          <a:xfrm>
            <a:off x="457200" y="2133600"/>
            <a:ext cx="8248708" cy="4429151"/>
          </a:xfrm>
        </p:spPr>
        <p:txBody>
          <a:bodyPr>
            <a:normAutofit/>
          </a:bodyPr>
          <a:lstStyle/>
          <a:p>
            <a:r>
              <a:rPr lang="en-US" sz="3600" dirty="0">
                <a:solidFill>
                  <a:schemeClr val="bg2"/>
                </a:solidFill>
              </a:rPr>
              <a:t>Psychotherapy efficacy research</a:t>
            </a:r>
          </a:p>
          <a:p>
            <a:pPr lvl="1"/>
            <a:r>
              <a:rPr lang="en-US" sz="3200" dirty="0">
                <a:solidFill>
                  <a:schemeClr val="bg2"/>
                </a:solidFill>
              </a:rPr>
              <a:t>What should control group receive?</a:t>
            </a:r>
          </a:p>
          <a:p>
            <a:pPr lvl="2"/>
            <a:r>
              <a:rPr lang="en-US" sz="2800" dirty="0">
                <a:solidFill>
                  <a:schemeClr val="bg2"/>
                </a:solidFill>
              </a:rPr>
              <a:t>No treatment (“Wait-list” control)</a:t>
            </a:r>
          </a:p>
          <a:p>
            <a:pPr lvl="2"/>
            <a:r>
              <a:rPr lang="en-US" sz="2800" dirty="0">
                <a:solidFill>
                  <a:schemeClr val="bg2"/>
                </a:solidFill>
              </a:rPr>
              <a:t>Placebo treatment</a:t>
            </a:r>
          </a:p>
          <a:p>
            <a:pPr lvl="2"/>
            <a:r>
              <a:rPr lang="en-US" sz="2800" dirty="0">
                <a:solidFill>
                  <a:schemeClr val="bg2"/>
                </a:solidFill>
              </a:rPr>
              <a:t>Alternate treatment</a:t>
            </a:r>
          </a:p>
          <a:p>
            <a:pPr lvl="1"/>
            <a:r>
              <a:rPr lang="en-US" sz="3200" dirty="0">
                <a:solidFill>
                  <a:schemeClr val="bg2"/>
                </a:solidFill>
              </a:rPr>
              <a:t>What ethical issues arise when any of these three options are used?</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228600"/>
            <a:ext cx="8229600" cy="1557318"/>
          </a:xfrm>
        </p:spPr>
        <p:txBody>
          <a:bodyPr>
            <a:noAutofit/>
          </a:bodyPr>
          <a:lstStyle/>
          <a:p>
            <a:r>
              <a:rPr lang="en-US" sz="4800" dirty="0">
                <a:solidFill>
                  <a:schemeClr val="tx2">
                    <a:lumMod val="40000"/>
                    <a:lumOff val="60000"/>
                  </a:schemeClr>
                </a:solidFill>
                <a:effectLst/>
              </a:rPr>
              <a:t>Contemporary Ethical Issues:  Managed Care</a:t>
            </a:r>
          </a:p>
        </p:txBody>
      </p:sp>
      <p:sp>
        <p:nvSpPr>
          <p:cNvPr id="219139" name="Rectangle 3"/>
          <p:cNvSpPr>
            <a:spLocks noGrp="1" noChangeArrowheads="1"/>
          </p:cNvSpPr>
          <p:nvPr>
            <p:ph idx="1"/>
          </p:nvPr>
        </p:nvSpPr>
        <p:spPr/>
        <p:txBody>
          <a:bodyPr>
            <a:normAutofit/>
          </a:bodyPr>
          <a:lstStyle/>
          <a:p>
            <a:pPr>
              <a:lnSpc>
                <a:spcPct val="90000"/>
              </a:lnSpc>
            </a:pPr>
            <a:r>
              <a:rPr lang="en-US" dirty="0">
                <a:solidFill>
                  <a:schemeClr val="bg2"/>
                </a:solidFill>
              </a:rPr>
              <a:t>Managed care companies’ emphasis on financial bottom line can cause ethical conflicts</a:t>
            </a:r>
          </a:p>
          <a:p>
            <a:pPr>
              <a:lnSpc>
                <a:spcPct val="90000"/>
              </a:lnSpc>
            </a:pPr>
            <a:r>
              <a:rPr lang="en-US" dirty="0">
                <a:solidFill>
                  <a:schemeClr val="bg2"/>
                </a:solidFill>
              </a:rPr>
              <a:t>Perhaps include info about managed care in the informed consent process</a:t>
            </a:r>
          </a:p>
          <a:p>
            <a:pPr>
              <a:lnSpc>
                <a:spcPct val="90000"/>
              </a:lnSpc>
            </a:pPr>
            <a:r>
              <a:rPr lang="en-US" dirty="0">
                <a:solidFill>
                  <a:schemeClr val="bg2"/>
                </a:solidFill>
              </a:rPr>
              <a:t>Diagnostic decisions can be influenced by managed care companies’ requirements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152400"/>
            <a:ext cx="8229600" cy="1633518"/>
          </a:xfrm>
        </p:spPr>
        <p:txBody>
          <a:bodyPr>
            <a:noAutofit/>
          </a:bodyPr>
          <a:lstStyle/>
          <a:p>
            <a:r>
              <a:rPr lang="en-US" sz="4800" dirty="0">
                <a:solidFill>
                  <a:schemeClr val="tx2">
                    <a:lumMod val="40000"/>
                    <a:lumOff val="60000"/>
                  </a:schemeClr>
                </a:solidFill>
                <a:effectLst/>
              </a:rPr>
              <a:t>Contemporary Ethical Issues:  Technology</a:t>
            </a:r>
          </a:p>
        </p:txBody>
      </p:sp>
      <p:sp>
        <p:nvSpPr>
          <p:cNvPr id="220163" name="Rectangle 3"/>
          <p:cNvSpPr>
            <a:spLocks noGrp="1" noChangeArrowheads="1"/>
          </p:cNvSpPr>
          <p:nvPr>
            <p:ph idx="1"/>
          </p:nvPr>
        </p:nvSpPr>
        <p:spPr/>
        <p:txBody>
          <a:bodyPr>
            <a:noAutofit/>
          </a:bodyPr>
          <a:lstStyle/>
          <a:p>
            <a:r>
              <a:rPr lang="en-US" sz="3600" dirty="0">
                <a:solidFill>
                  <a:schemeClr val="bg2"/>
                </a:solidFill>
              </a:rPr>
              <a:t>“Psychological tests” on Internet</a:t>
            </a:r>
          </a:p>
          <a:p>
            <a:pPr lvl="1"/>
            <a:r>
              <a:rPr lang="en-US" sz="3200" dirty="0">
                <a:solidFill>
                  <a:schemeClr val="bg2"/>
                </a:solidFill>
              </a:rPr>
              <a:t>Many have questionable reliability and validity</a:t>
            </a:r>
          </a:p>
          <a:p>
            <a:pPr lvl="1"/>
            <a:r>
              <a:rPr lang="en-US" sz="3200" dirty="0">
                <a:solidFill>
                  <a:schemeClr val="bg2"/>
                </a:solidFill>
              </a:rPr>
              <a:t>Other issues include</a:t>
            </a:r>
          </a:p>
          <a:p>
            <a:pPr lvl="2"/>
            <a:r>
              <a:rPr lang="en-US" sz="2800" dirty="0">
                <a:solidFill>
                  <a:schemeClr val="bg2"/>
                </a:solidFill>
              </a:rPr>
              <a:t>Identity of client</a:t>
            </a:r>
          </a:p>
          <a:p>
            <a:pPr lvl="2"/>
            <a:r>
              <a:rPr lang="en-US" sz="2800" dirty="0">
                <a:solidFill>
                  <a:schemeClr val="bg2"/>
                </a:solidFill>
              </a:rPr>
              <a:t>Testing conditions</a:t>
            </a:r>
          </a:p>
          <a:p>
            <a:pPr lvl="2"/>
            <a:r>
              <a:rPr lang="en-US" sz="2800" dirty="0">
                <a:solidFill>
                  <a:schemeClr val="bg2"/>
                </a:solidFill>
              </a:rPr>
              <a:t>Inability to observe behavior during testing</a:t>
            </a:r>
          </a:p>
          <a:p>
            <a:r>
              <a:rPr lang="en-US" sz="3600" dirty="0">
                <a:solidFill>
                  <a:schemeClr val="bg2"/>
                </a:solidFill>
              </a:rPr>
              <a:t>Similar concerns about online therapy</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Autofit/>
          </a:bodyPr>
          <a:lstStyle/>
          <a:p>
            <a:r>
              <a:rPr lang="en-US" dirty="0">
                <a:solidFill>
                  <a:schemeClr val="tx2">
                    <a:lumMod val="40000"/>
                    <a:lumOff val="60000"/>
                  </a:schemeClr>
                </a:solidFill>
                <a:effectLst/>
              </a:rPr>
              <a:t>Contemporary Ethical </a:t>
            </a:r>
            <a:r>
              <a:rPr lang="en-US" dirty="0" smtClean="0">
                <a:solidFill>
                  <a:schemeClr val="tx2">
                    <a:lumMod val="40000"/>
                    <a:lumOff val="60000"/>
                  </a:schemeClr>
                </a:solidFill>
                <a:effectLst/>
              </a:rPr>
              <a:t>Issues:</a:t>
            </a:r>
            <a:br>
              <a:rPr lang="en-US" dirty="0" smtClean="0">
                <a:solidFill>
                  <a:schemeClr val="tx2">
                    <a:lumMod val="40000"/>
                    <a:lumOff val="60000"/>
                  </a:schemeClr>
                </a:solidFill>
                <a:effectLst/>
              </a:rPr>
            </a:br>
            <a:r>
              <a:rPr lang="en-US" dirty="0" smtClean="0">
                <a:solidFill>
                  <a:schemeClr val="tx2">
                    <a:lumMod val="40000"/>
                    <a:lumOff val="60000"/>
                  </a:schemeClr>
                </a:solidFill>
                <a:effectLst/>
              </a:rPr>
              <a:t>Small </a:t>
            </a:r>
            <a:r>
              <a:rPr lang="en-US" dirty="0">
                <a:solidFill>
                  <a:schemeClr val="tx2">
                    <a:lumMod val="40000"/>
                    <a:lumOff val="60000"/>
                  </a:schemeClr>
                </a:solidFill>
                <a:effectLst/>
              </a:rPr>
              <a:t>Communities</a:t>
            </a:r>
          </a:p>
        </p:txBody>
      </p:sp>
      <p:sp>
        <p:nvSpPr>
          <p:cNvPr id="221187" name="Rectangle 3"/>
          <p:cNvSpPr>
            <a:spLocks noGrp="1" noChangeArrowheads="1"/>
          </p:cNvSpPr>
          <p:nvPr>
            <p:ph idx="1"/>
          </p:nvPr>
        </p:nvSpPr>
        <p:spPr>
          <a:xfrm>
            <a:off x="533400" y="2057400"/>
            <a:ext cx="8248708" cy="4429151"/>
          </a:xfrm>
        </p:spPr>
        <p:txBody>
          <a:bodyPr/>
          <a:lstStyle/>
          <a:p>
            <a:pPr>
              <a:lnSpc>
                <a:spcPct val="90000"/>
              </a:lnSpc>
            </a:pPr>
            <a:r>
              <a:rPr lang="en-US" dirty="0">
                <a:solidFill>
                  <a:schemeClr val="bg2"/>
                </a:solidFill>
              </a:rPr>
              <a:t>Small communities can be rural areas or defined by ethnicity, religion, or other variables</a:t>
            </a:r>
          </a:p>
          <a:p>
            <a:pPr>
              <a:lnSpc>
                <a:spcPct val="90000"/>
              </a:lnSpc>
            </a:pPr>
            <a:r>
              <a:rPr lang="en-US" dirty="0">
                <a:solidFill>
                  <a:schemeClr val="bg2"/>
                </a:solidFill>
              </a:rPr>
              <a:t>Multiple relationships can be unavoidable</a:t>
            </a:r>
          </a:p>
          <a:p>
            <a:pPr lvl="1">
              <a:lnSpc>
                <a:spcPct val="90000"/>
              </a:lnSpc>
            </a:pPr>
            <a:r>
              <a:rPr lang="en-US" dirty="0">
                <a:solidFill>
                  <a:schemeClr val="bg2"/>
                </a:solidFill>
              </a:rPr>
              <a:t>Discuss up front with clients</a:t>
            </a:r>
          </a:p>
          <a:p>
            <a:pPr lvl="1">
              <a:lnSpc>
                <a:spcPct val="90000"/>
              </a:lnSpc>
            </a:pPr>
            <a:r>
              <a:rPr lang="en-US" dirty="0">
                <a:solidFill>
                  <a:schemeClr val="bg2"/>
                </a:solidFill>
              </a:rPr>
              <a:t>Clarify boundaries</a:t>
            </a:r>
          </a:p>
          <a:p>
            <a:pPr lvl="1">
              <a:lnSpc>
                <a:spcPct val="90000"/>
              </a:lnSpc>
            </a:pPr>
            <a:r>
              <a:rPr lang="en-US" dirty="0">
                <a:solidFill>
                  <a:schemeClr val="bg2"/>
                </a:solidFill>
              </a:rPr>
              <a:t>Avoid impaired judgment and exploitation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APA Code of Ethics</a:t>
            </a:r>
          </a:p>
        </p:txBody>
      </p:sp>
      <p:sp>
        <p:nvSpPr>
          <p:cNvPr id="201731" name="Rectangle 3"/>
          <p:cNvSpPr>
            <a:spLocks noGrp="1" noChangeArrowheads="1"/>
          </p:cNvSpPr>
          <p:nvPr>
            <p:ph idx="1"/>
          </p:nvPr>
        </p:nvSpPr>
        <p:spPr/>
        <p:txBody>
          <a:bodyPr>
            <a:normAutofit/>
          </a:bodyPr>
          <a:lstStyle/>
          <a:p>
            <a:r>
              <a:rPr lang="en-US" sz="3600" dirty="0">
                <a:solidFill>
                  <a:schemeClr val="bg2"/>
                </a:solidFill>
              </a:rPr>
              <a:t>First published in 1953</a:t>
            </a:r>
          </a:p>
          <a:p>
            <a:r>
              <a:rPr lang="en-US" sz="3600" dirty="0">
                <a:solidFill>
                  <a:schemeClr val="bg2"/>
                </a:solidFill>
              </a:rPr>
              <a:t>Revised 9 times</a:t>
            </a:r>
          </a:p>
          <a:p>
            <a:r>
              <a:rPr lang="en-US" sz="3600" dirty="0">
                <a:solidFill>
                  <a:schemeClr val="bg2"/>
                </a:solidFill>
              </a:rPr>
              <a:t>Most recent edition was published in </a:t>
            </a:r>
            <a:r>
              <a:rPr lang="en-US" sz="3600" dirty="0" smtClean="0">
                <a:solidFill>
                  <a:schemeClr val="bg2"/>
                </a:solidFill>
              </a:rPr>
              <a:t>2002</a:t>
            </a:r>
          </a:p>
          <a:p>
            <a:pPr lvl="1"/>
            <a:r>
              <a:rPr lang="en-US" sz="3200" dirty="0" smtClean="0">
                <a:solidFill>
                  <a:schemeClr val="bg2"/>
                </a:solidFill>
              </a:rPr>
              <a:t>Two amendments in 2012</a:t>
            </a:r>
            <a:endParaRPr lang="en-US" sz="32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Autofit/>
          </a:bodyPr>
          <a:lstStyle/>
          <a:p>
            <a:r>
              <a:rPr lang="en-US" dirty="0">
                <a:solidFill>
                  <a:schemeClr val="tx2">
                    <a:lumMod val="40000"/>
                    <a:lumOff val="60000"/>
                  </a:schemeClr>
                </a:solidFill>
                <a:effectLst/>
              </a:rPr>
              <a:t>APA Code of Ethics: </a:t>
            </a:r>
            <a:r>
              <a:rPr lang="en-US" dirty="0" smtClean="0">
                <a:solidFill>
                  <a:schemeClr val="tx2">
                    <a:lumMod val="40000"/>
                    <a:lumOff val="60000"/>
                  </a:schemeClr>
                </a:solidFill>
                <a:effectLst/>
              </a:rPr>
              <a:t/>
            </a:r>
            <a:br>
              <a:rPr lang="en-US" dirty="0" smtClean="0">
                <a:solidFill>
                  <a:schemeClr val="tx2">
                    <a:lumMod val="40000"/>
                    <a:lumOff val="60000"/>
                  </a:schemeClr>
                </a:solidFill>
                <a:effectLst/>
              </a:rPr>
            </a:br>
            <a:r>
              <a:rPr lang="en-US" dirty="0" err="1" smtClean="0">
                <a:solidFill>
                  <a:schemeClr val="tx2">
                    <a:lumMod val="40000"/>
                    <a:lumOff val="60000"/>
                  </a:schemeClr>
                </a:solidFill>
                <a:effectLst/>
              </a:rPr>
              <a:t>Aspirational</a:t>
            </a:r>
            <a:r>
              <a:rPr lang="en-US" dirty="0" smtClean="0">
                <a:solidFill>
                  <a:schemeClr val="tx2">
                    <a:lumMod val="40000"/>
                    <a:lumOff val="60000"/>
                  </a:schemeClr>
                </a:solidFill>
                <a:effectLst/>
              </a:rPr>
              <a:t> </a:t>
            </a:r>
            <a:r>
              <a:rPr lang="en-US" dirty="0">
                <a:solidFill>
                  <a:schemeClr val="tx2">
                    <a:lumMod val="40000"/>
                    <a:lumOff val="60000"/>
                  </a:schemeClr>
                </a:solidFill>
                <a:effectLst/>
              </a:rPr>
              <a:t>and Enforceable</a:t>
            </a:r>
          </a:p>
        </p:txBody>
      </p:sp>
      <p:sp>
        <p:nvSpPr>
          <p:cNvPr id="202755" name="Rectangle 3"/>
          <p:cNvSpPr>
            <a:spLocks noGrp="1" noChangeArrowheads="1"/>
          </p:cNvSpPr>
          <p:nvPr>
            <p:ph idx="1"/>
          </p:nvPr>
        </p:nvSpPr>
        <p:spPr>
          <a:xfrm>
            <a:off x="533400" y="2133600"/>
            <a:ext cx="8248708" cy="4429151"/>
          </a:xfrm>
        </p:spPr>
        <p:txBody>
          <a:bodyPr/>
          <a:lstStyle/>
          <a:p>
            <a:pPr>
              <a:lnSpc>
                <a:spcPct val="90000"/>
              </a:lnSpc>
            </a:pPr>
            <a:r>
              <a:rPr lang="en-US" dirty="0" err="1">
                <a:solidFill>
                  <a:schemeClr val="bg2"/>
                </a:solidFill>
              </a:rPr>
              <a:t>Aspirational</a:t>
            </a:r>
            <a:endParaRPr lang="en-US" dirty="0">
              <a:solidFill>
                <a:schemeClr val="bg2"/>
              </a:solidFill>
            </a:endParaRPr>
          </a:p>
          <a:p>
            <a:pPr lvl="1">
              <a:lnSpc>
                <a:spcPct val="90000"/>
              </a:lnSpc>
            </a:pPr>
            <a:r>
              <a:rPr lang="en-US" u="sng" dirty="0">
                <a:solidFill>
                  <a:schemeClr val="bg2"/>
                </a:solidFill>
              </a:rPr>
              <a:t>General Principles</a:t>
            </a:r>
            <a:r>
              <a:rPr lang="en-US" dirty="0">
                <a:solidFill>
                  <a:schemeClr val="bg2"/>
                </a:solidFill>
              </a:rPr>
              <a:t> section describes an ideal level of ethical functioning, or what to strive for</a:t>
            </a:r>
          </a:p>
          <a:p>
            <a:pPr>
              <a:lnSpc>
                <a:spcPct val="90000"/>
              </a:lnSpc>
            </a:pPr>
            <a:r>
              <a:rPr lang="en-US" dirty="0">
                <a:solidFill>
                  <a:schemeClr val="bg2"/>
                </a:solidFill>
              </a:rPr>
              <a:t>Enforceable</a:t>
            </a:r>
          </a:p>
          <a:p>
            <a:pPr lvl="1">
              <a:lnSpc>
                <a:spcPct val="90000"/>
              </a:lnSpc>
            </a:pPr>
            <a:r>
              <a:rPr lang="en-US" u="sng" dirty="0">
                <a:solidFill>
                  <a:schemeClr val="bg2"/>
                </a:solidFill>
              </a:rPr>
              <a:t>Ethical Standards</a:t>
            </a:r>
            <a:r>
              <a:rPr lang="en-US" dirty="0">
                <a:solidFill>
                  <a:schemeClr val="bg2"/>
                </a:solidFill>
              </a:rPr>
              <a:t> section includes rules of conduct that can mandate minimal levels of behavior and can be specifically violated</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81118"/>
          </a:xfrm>
        </p:spPr>
        <p:txBody>
          <a:bodyPr>
            <a:normAutofit/>
          </a:bodyPr>
          <a:lstStyle/>
          <a:p>
            <a:r>
              <a:rPr lang="en-US" sz="5400" dirty="0" smtClean="0">
                <a:solidFill>
                  <a:schemeClr val="tx2">
                    <a:lumMod val="40000"/>
                    <a:lumOff val="60000"/>
                  </a:schemeClr>
                </a:solidFill>
                <a:effectLst/>
              </a:rPr>
              <a:t>APA Ethical Principles</a:t>
            </a:r>
            <a:endParaRPr lang="en-US" sz="5400" dirty="0">
              <a:solidFill>
                <a:schemeClr val="tx2">
                  <a:lumMod val="40000"/>
                  <a:lumOff val="60000"/>
                </a:schemeClr>
              </a:solidFill>
              <a:effectLst/>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smtClean="0">
                <a:solidFill>
                  <a:schemeClr val="bg2"/>
                </a:solidFill>
              </a:rPr>
              <a:t>Beneficence and </a:t>
            </a:r>
            <a:r>
              <a:rPr lang="en-US" sz="3600" dirty="0" err="1" smtClean="0">
                <a:solidFill>
                  <a:schemeClr val="bg2"/>
                </a:solidFill>
              </a:rPr>
              <a:t>Nonmaleficence</a:t>
            </a:r>
            <a:endParaRPr lang="en-US" sz="3600" dirty="0" smtClean="0">
              <a:solidFill>
                <a:schemeClr val="bg2"/>
              </a:solidFill>
            </a:endParaRPr>
          </a:p>
          <a:p>
            <a:pPr marL="514350" indent="-514350">
              <a:buFont typeface="+mj-lt"/>
              <a:buAutoNum type="arabicPeriod"/>
            </a:pPr>
            <a:r>
              <a:rPr lang="en-US" sz="3600" dirty="0" smtClean="0">
                <a:solidFill>
                  <a:schemeClr val="bg2"/>
                </a:solidFill>
              </a:rPr>
              <a:t>Fidelity and Responsibility</a:t>
            </a:r>
          </a:p>
          <a:p>
            <a:pPr marL="514350" indent="-514350">
              <a:buFont typeface="+mj-lt"/>
              <a:buAutoNum type="arabicPeriod"/>
            </a:pPr>
            <a:r>
              <a:rPr lang="en-US" sz="3600" dirty="0" smtClean="0">
                <a:solidFill>
                  <a:schemeClr val="bg2"/>
                </a:solidFill>
              </a:rPr>
              <a:t>Integrity</a:t>
            </a:r>
          </a:p>
          <a:p>
            <a:pPr marL="514350" indent="-514350">
              <a:buFont typeface="+mj-lt"/>
              <a:buAutoNum type="arabicPeriod"/>
            </a:pPr>
            <a:r>
              <a:rPr lang="en-US" sz="3600" dirty="0" smtClean="0">
                <a:solidFill>
                  <a:schemeClr val="bg2"/>
                </a:solidFill>
              </a:rPr>
              <a:t>Justice</a:t>
            </a:r>
          </a:p>
          <a:p>
            <a:pPr marL="514350" indent="-514350">
              <a:buFont typeface="+mj-lt"/>
              <a:buAutoNum type="arabicPeriod"/>
            </a:pPr>
            <a:r>
              <a:rPr lang="en-US" sz="3600" dirty="0" smtClean="0">
                <a:solidFill>
                  <a:schemeClr val="bg2"/>
                </a:solidFill>
              </a:rPr>
              <a:t>Respect for People’s Rights and Dignity</a:t>
            </a:r>
            <a:endParaRPr lang="en-US" sz="36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404918"/>
          </a:xfrm>
        </p:spPr>
        <p:txBody>
          <a:bodyPr>
            <a:noAutofit/>
          </a:bodyPr>
          <a:lstStyle/>
          <a:p>
            <a:r>
              <a:rPr lang="en-US" sz="4800" dirty="0" smtClean="0">
                <a:solidFill>
                  <a:schemeClr val="tx2">
                    <a:lumMod val="40000"/>
                    <a:lumOff val="60000"/>
                  </a:schemeClr>
                </a:solidFill>
                <a:effectLst/>
              </a:rPr>
              <a:t>Categories of Ethical Standards</a:t>
            </a:r>
            <a:endParaRPr lang="en-US" sz="4800" dirty="0">
              <a:solidFill>
                <a:schemeClr val="tx2">
                  <a:lumMod val="40000"/>
                  <a:lumOff val="60000"/>
                </a:schemeClr>
              </a:solidFill>
              <a:effectLst/>
            </a:endParaRPr>
          </a:p>
        </p:txBody>
      </p:sp>
      <p:sp>
        <p:nvSpPr>
          <p:cNvPr id="4" name="Content Placeholder 3"/>
          <p:cNvSpPr>
            <a:spLocks noGrp="1"/>
          </p:cNvSpPr>
          <p:nvPr>
            <p:ph sz="half" idx="1"/>
          </p:nvPr>
        </p:nvSpPr>
        <p:spPr>
          <a:xfrm>
            <a:off x="457200" y="1785926"/>
            <a:ext cx="4191000" cy="4614874"/>
          </a:xfrm>
        </p:spPr>
        <p:txBody>
          <a:bodyPr>
            <a:noAutofit/>
          </a:bodyPr>
          <a:lstStyle/>
          <a:p>
            <a:pPr marL="514350" indent="-514350">
              <a:buFont typeface="+mj-lt"/>
              <a:buAutoNum type="arabicPeriod"/>
            </a:pPr>
            <a:r>
              <a:rPr lang="en-US" sz="3200" dirty="0" smtClean="0">
                <a:solidFill>
                  <a:schemeClr val="bg2"/>
                </a:solidFill>
              </a:rPr>
              <a:t>Resolving Ethical Issues</a:t>
            </a:r>
          </a:p>
          <a:p>
            <a:pPr marL="514350" indent="-514350">
              <a:buFont typeface="+mj-lt"/>
              <a:buAutoNum type="arabicPeriod"/>
            </a:pPr>
            <a:r>
              <a:rPr lang="en-US" sz="3200" dirty="0" smtClean="0">
                <a:solidFill>
                  <a:schemeClr val="bg2"/>
                </a:solidFill>
              </a:rPr>
              <a:t>Competence</a:t>
            </a:r>
          </a:p>
          <a:p>
            <a:pPr marL="514350" indent="-514350">
              <a:buFont typeface="+mj-lt"/>
              <a:buAutoNum type="arabicPeriod"/>
            </a:pPr>
            <a:r>
              <a:rPr lang="en-US" sz="3200" dirty="0" smtClean="0">
                <a:solidFill>
                  <a:schemeClr val="bg2"/>
                </a:solidFill>
              </a:rPr>
              <a:t>Human Relations</a:t>
            </a:r>
          </a:p>
          <a:p>
            <a:pPr marL="514350" indent="-514350">
              <a:buFont typeface="+mj-lt"/>
              <a:buAutoNum type="arabicPeriod"/>
            </a:pPr>
            <a:r>
              <a:rPr lang="en-US" sz="3200" dirty="0" smtClean="0">
                <a:solidFill>
                  <a:schemeClr val="bg2"/>
                </a:solidFill>
              </a:rPr>
              <a:t>Privacy and Confidentiality</a:t>
            </a:r>
          </a:p>
          <a:p>
            <a:pPr marL="514350" indent="-514350">
              <a:buFont typeface="+mj-lt"/>
              <a:buAutoNum type="arabicPeriod"/>
            </a:pPr>
            <a:r>
              <a:rPr lang="en-US" sz="3200" dirty="0" smtClean="0">
                <a:solidFill>
                  <a:schemeClr val="bg2"/>
                </a:solidFill>
              </a:rPr>
              <a:t>Advertising and Other Public Statements</a:t>
            </a:r>
            <a:endParaRPr lang="en-US" sz="3200" dirty="0">
              <a:solidFill>
                <a:schemeClr val="bg2"/>
              </a:solidFill>
            </a:endParaRPr>
          </a:p>
        </p:txBody>
      </p:sp>
      <p:sp>
        <p:nvSpPr>
          <p:cNvPr id="5" name="Content Placeholder 4"/>
          <p:cNvSpPr>
            <a:spLocks noGrp="1"/>
          </p:cNvSpPr>
          <p:nvPr>
            <p:ph sz="half" idx="2"/>
          </p:nvPr>
        </p:nvSpPr>
        <p:spPr>
          <a:xfrm>
            <a:off x="4648200" y="1785926"/>
            <a:ext cx="4267200" cy="4538674"/>
          </a:xfrm>
        </p:spPr>
        <p:txBody>
          <a:bodyPr>
            <a:noAutofit/>
          </a:bodyPr>
          <a:lstStyle/>
          <a:p>
            <a:pPr marL="514350" indent="-514350">
              <a:buFont typeface="+mj-lt"/>
              <a:buAutoNum type="arabicPeriod" startAt="6"/>
            </a:pPr>
            <a:r>
              <a:rPr lang="en-US" sz="3200" dirty="0" smtClean="0">
                <a:solidFill>
                  <a:schemeClr val="bg2"/>
                </a:solidFill>
              </a:rPr>
              <a:t>Record Keeping and Fees</a:t>
            </a:r>
          </a:p>
          <a:p>
            <a:pPr marL="514350" indent="-514350">
              <a:buFont typeface="+mj-lt"/>
              <a:buAutoNum type="arabicPeriod" startAt="6"/>
            </a:pPr>
            <a:r>
              <a:rPr lang="en-US" sz="3200" dirty="0" smtClean="0">
                <a:solidFill>
                  <a:schemeClr val="bg2"/>
                </a:solidFill>
              </a:rPr>
              <a:t>Education and Training</a:t>
            </a:r>
          </a:p>
          <a:p>
            <a:pPr marL="514350" indent="-514350">
              <a:buFont typeface="+mj-lt"/>
              <a:buAutoNum type="arabicPeriod" startAt="6"/>
            </a:pPr>
            <a:r>
              <a:rPr lang="en-US" sz="3200" dirty="0" smtClean="0">
                <a:solidFill>
                  <a:schemeClr val="bg2"/>
                </a:solidFill>
              </a:rPr>
              <a:t>Research and Publication</a:t>
            </a:r>
          </a:p>
          <a:p>
            <a:pPr marL="514350" indent="-514350">
              <a:buFont typeface="+mj-lt"/>
              <a:buAutoNum type="arabicPeriod" startAt="6"/>
            </a:pPr>
            <a:r>
              <a:rPr lang="en-US" sz="3200" dirty="0" smtClean="0">
                <a:solidFill>
                  <a:schemeClr val="bg2"/>
                </a:solidFill>
              </a:rPr>
              <a:t>Assessment</a:t>
            </a:r>
          </a:p>
          <a:p>
            <a:pPr marL="514350" indent="-514350">
              <a:buFont typeface="+mj-lt"/>
              <a:buAutoNum type="arabicPeriod" startAt="6"/>
            </a:pPr>
            <a:r>
              <a:rPr lang="en-US" sz="3200" dirty="0" smtClean="0">
                <a:solidFill>
                  <a:schemeClr val="bg2"/>
                </a:solidFill>
              </a:rPr>
              <a:t>Therapy</a:t>
            </a:r>
            <a:endParaRPr lang="en-US" sz="32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Ethical Decision Making</a:t>
            </a:r>
          </a:p>
        </p:txBody>
      </p:sp>
      <p:sp>
        <p:nvSpPr>
          <p:cNvPr id="203779" name="Rectangle 3"/>
          <p:cNvSpPr>
            <a:spLocks noGrp="1" noChangeArrowheads="1"/>
          </p:cNvSpPr>
          <p:nvPr>
            <p:ph idx="1"/>
          </p:nvPr>
        </p:nvSpPr>
        <p:spPr/>
        <p:txBody>
          <a:bodyPr>
            <a:noAutofit/>
          </a:bodyPr>
          <a:lstStyle/>
          <a:p>
            <a:pPr marL="609600" indent="-609600">
              <a:lnSpc>
                <a:spcPct val="80000"/>
              </a:lnSpc>
            </a:pPr>
            <a:r>
              <a:rPr lang="en-US" sz="3600" dirty="0">
                <a:solidFill>
                  <a:schemeClr val="bg2"/>
                </a:solidFill>
              </a:rPr>
              <a:t>8-step model</a:t>
            </a:r>
          </a:p>
          <a:p>
            <a:pPr marL="990600" lvl="1" indent="-533400">
              <a:lnSpc>
                <a:spcPct val="80000"/>
              </a:lnSpc>
              <a:buFontTx/>
              <a:buAutoNum type="arabicPeriod"/>
            </a:pPr>
            <a:r>
              <a:rPr lang="en-US" dirty="0">
                <a:solidFill>
                  <a:schemeClr val="bg2"/>
                </a:solidFill>
              </a:rPr>
              <a:t>Prior to any ethical dilemma arising, make a commitment to doing what is ethically appropriate.</a:t>
            </a:r>
          </a:p>
          <a:p>
            <a:pPr marL="990600" lvl="1" indent="-533400">
              <a:lnSpc>
                <a:spcPct val="80000"/>
              </a:lnSpc>
              <a:buFontTx/>
              <a:buAutoNum type="arabicPeriod"/>
            </a:pPr>
            <a:r>
              <a:rPr lang="en-US" dirty="0">
                <a:solidFill>
                  <a:schemeClr val="bg2"/>
                </a:solidFill>
              </a:rPr>
              <a:t>Become familiar with the APA ethical code.</a:t>
            </a:r>
          </a:p>
          <a:p>
            <a:pPr marL="990600" lvl="1" indent="-533400">
              <a:lnSpc>
                <a:spcPct val="80000"/>
              </a:lnSpc>
              <a:buFontTx/>
              <a:buAutoNum type="arabicPeriod"/>
            </a:pPr>
            <a:r>
              <a:rPr lang="en-US" dirty="0">
                <a:solidFill>
                  <a:schemeClr val="bg2"/>
                </a:solidFill>
              </a:rPr>
              <a:t>Consult any law or professional guidelines relevant to the situation at hand.</a:t>
            </a:r>
          </a:p>
          <a:p>
            <a:pPr marL="990600" lvl="1" indent="-533400">
              <a:lnSpc>
                <a:spcPct val="80000"/>
              </a:lnSpc>
              <a:buFontTx/>
              <a:buAutoNum type="arabicPeriod"/>
            </a:pPr>
            <a:r>
              <a:rPr lang="en-US" dirty="0">
                <a:solidFill>
                  <a:schemeClr val="bg2"/>
                </a:solidFill>
              </a:rPr>
              <a:t>Try to understand the perspectives of various parties affected by the actions you may take.  Consult with colleagues (always protecting confidentiality) for additional input and discussion.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533400" y="381000"/>
            <a:ext cx="8153400" cy="1404918"/>
          </a:xfrm>
        </p:spPr>
        <p:txBody>
          <a:bodyPr>
            <a:noAutofit/>
          </a:bodyPr>
          <a:lstStyle/>
          <a:p>
            <a:r>
              <a:rPr lang="en-US" sz="4800" dirty="0">
                <a:solidFill>
                  <a:schemeClr val="tx2">
                    <a:lumMod val="40000"/>
                    <a:lumOff val="60000"/>
                  </a:schemeClr>
                </a:solidFill>
                <a:effectLst/>
              </a:rPr>
              <a:t>Ethical Decision Making (cont.)</a:t>
            </a:r>
          </a:p>
        </p:txBody>
      </p:sp>
      <p:sp>
        <p:nvSpPr>
          <p:cNvPr id="204803" name="Rectangle 3"/>
          <p:cNvSpPr>
            <a:spLocks noGrp="1" noChangeArrowheads="1"/>
          </p:cNvSpPr>
          <p:nvPr>
            <p:ph idx="1"/>
          </p:nvPr>
        </p:nvSpPr>
        <p:spPr/>
        <p:txBody>
          <a:bodyPr>
            <a:noAutofit/>
          </a:bodyPr>
          <a:lstStyle/>
          <a:p>
            <a:pPr marL="609600" indent="-609600"/>
            <a:r>
              <a:rPr lang="en-US" sz="4000" dirty="0">
                <a:solidFill>
                  <a:schemeClr val="bg2"/>
                </a:solidFill>
              </a:rPr>
              <a:t>8 step model (cont.)</a:t>
            </a:r>
          </a:p>
          <a:p>
            <a:pPr marL="990600" lvl="1" indent="-533400">
              <a:buFontTx/>
              <a:buAutoNum type="arabicPeriod" startAt="5"/>
            </a:pPr>
            <a:r>
              <a:rPr lang="en-US" sz="3200" dirty="0">
                <a:solidFill>
                  <a:schemeClr val="bg2"/>
                </a:solidFill>
              </a:rPr>
              <a:t>Generate and evaluate your alternatives.</a:t>
            </a:r>
          </a:p>
          <a:p>
            <a:pPr marL="990600" lvl="1" indent="-533400">
              <a:buFontTx/>
              <a:buAutoNum type="arabicPeriod" startAt="5"/>
            </a:pPr>
            <a:r>
              <a:rPr lang="en-US" sz="3200" dirty="0">
                <a:solidFill>
                  <a:schemeClr val="bg2"/>
                </a:solidFill>
              </a:rPr>
              <a:t>Select and implement the course of action that seems most ethically appropriate.</a:t>
            </a:r>
          </a:p>
          <a:p>
            <a:pPr marL="990600" lvl="1" indent="-533400">
              <a:buFontTx/>
              <a:buAutoNum type="arabicPeriod" startAt="5"/>
            </a:pPr>
            <a:r>
              <a:rPr lang="en-US" sz="3200" dirty="0">
                <a:solidFill>
                  <a:schemeClr val="bg2"/>
                </a:solidFill>
              </a:rPr>
              <a:t>Monitor and evaluate the effectiveness of your course of action.</a:t>
            </a:r>
          </a:p>
          <a:p>
            <a:pPr marL="990600" lvl="1" indent="-533400">
              <a:buFontTx/>
              <a:buAutoNum type="arabicPeriod" startAt="5"/>
            </a:pPr>
            <a:r>
              <a:rPr lang="en-US" sz="3200" dirty="0">
                <a:solidFill>
                  <a:schemeClr val="bg2"/>
                </a:solidFill>
              </a:rPr>
              <a:t>Modify and continue to evaluate the ethical plan as necessary.</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Psychologists’ Ethical Beliefs</a:t>
            </a:r>
          </a:p>
        </p:txBody>
      </p:sp>
      <p:sp>
        <p:nvSpPr>
          <p:cNvPr id="205827" name="Rectangle 3"/>
          <p:cNvSpPr>
            <a:spLocks noGrp="1" noChangeArrowheads="1"/>
          </p:cNvSpPr>
          <p:nvPr>
            <p:ph idx="1"/>
          </p:nvPr>
        </p:nvSpPr>
        <p:spPr/>
        <p:txBody>
          <a:bodyPr>
            <a:normAutofit/>
          </a:bodyPr>
          <a:lstStyle/>
          <a:p>
            <a:r>
              <a:rPr lang="en-US" dirty="0">
                <a:solidFill>
                  <a:schemeClr val="bg2"/>
                </a:solidFill>
              </a:rPr>
              <a:t>Some behaviors are viewed as absolutely unethical (e.g., sex with clients)</a:t>
            </a:r>
          </a:p>
          <a:p>
            <a:r>
              <a:rPr lang="en-US" dirty="0">
                <a:solidFill>
                  <a:schemeClr val="bg2"/>
                </a:solidFill>
              </a:rPr>
              <a:t>Some behaviors are views as absolutely ethical (e.g., addressing clients by first name)</a:t>
            </a:r>
          </a:p>
          <a:p>
            <a:r>
              <a:rPr lang="en-US" dirty="0">
                <a:solidFill>
                  <a:schemeClr val="bg2"/>
                </a:solidFill>
              </a:rPr>
              <a:t>Many behaviors fall in “gray area” in between</a:t>
            </a:r>
          </a:p>
          <a:p>
            <a:pPr lvl="1"/>
            <a:r>
              <a:rPr lang="en-US" dirty="0">
                <a:solidFill>
                  <a:schemeClr val="bg2"/>
                </a:solidFill>
              </a:rPr>
              <a:t>Lots of difficult judgment calls </a:t>
            </a:r>
          </a:p>
          <a:p>
            <a:pPr>
              <a:buFont typeface="Wingdings" pitchFamily="2" charset="2"/>
              <a:buNone/>
            </a:pPr>
            <a:endParaRPr lang="en-US" dirty="0">
              <a:solidFill>
                <a:schemeClr val="bg2"/>
              </a:solidFill>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w Cen MT"/>
        <a:ea typeface=""/>
        <a:cs typeface=""/>
      </a:majorFont>
      <a:minorFont>
        <a:latin typeface="Calibri"/>
        <a:ea typeface=""/>
        <a:cs typeface=""/>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17825</TotalTime>
  <Words>1254</Words>
  <Application>Microsoft Office PowerPoint</Application>
  <PresentationFormat>On-screen Show (4:3)</PresentationFormat>
  <Paragraphs>162</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Brooklet</vt:lpstr>
      <vt:lpstr>Chapter 5</vt:lpstr>
      <vt:lpstr>Ethical Issues in Clinical Psychology</vt:lpstr>
      <vt:lpstr>APA Code of Ethics</vt:lpstr>
      <vt:lpstr>APA Code of Ethics:  Aspirational and Enforceable</vt:lpstr>
      <vt:lpstr>APA Ethical Principles</vt:lpstr>
      <vt:lpstr>Categories of Ethical Standards</vt:lpstr>
      <vt:lpstr>Ethical Decision Making</vt:lpstr>
      <vt:lpstr>Ethical Decision Making (cont.)</vt:lpstr>
      <vt:lpstr>Psychologists’ Ethical Beliefs</vt:lpstr>
      <vt:lpstr>Confidentiality</vt:lpstr>
      <vt:lpstr>Confidentiality: Tarasoff and the Duty to Warn</vt:lpstr>
      <vt:lpstr>Confidentiality: Tarasoff and the Duty to Warn (cont.)</vt:lpstr>
      <vt:lpstr>Confidentiality: Tarasoff and the Duty to Warn (cont.)</vt:lpstr>
      <vt:lpstr>Confidentiality: When the Client is a Child</vt:lpstr>
      <vt:lpstr>Informed Consent</vt:lpstr>
      <vt:lpstr>Informed Consent (cont.)</vt:lpstr>
      <vt:lpstr>Boundaries and Multiple Relationships</vt:lpstr>
      <vt:lpstr>Competence</vt:lpstr>
      <vt:lpstr>Competence (cont.)</vt:lpstr>
      <vt:lpstr>Ethics in Clinical Assessment</vt:lpstr>
      <vt:lpstr>Ethics in Clinical Research</vt:lpstr>
      <vt:lpstr>Contemporary Ethical Issues:  Managed Care</vt:lpstr>
      <vt:lpstr>Contemporary Ethical Issues:  Technology</vt:lpstr>
      <vt:lpstr>Contemporary Ethical Issues: Small Communities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Psychology: Science, Practice, and Culture</dc:title>
  <dc:creator>Pomerantz</dc:creator>
  <cp:lastModifiedBy>Owner</cp:lastModifiedBy>
  <cp:revision>52</cp:revision>
  <dcterms:created xsi:type="dcterms:W3CDTF">2007-08-16T15:36:53Z</dcterms:created>
  <dcterms:modified xsi:type="dcterms:W3CDTF">2016-03-31T19:54:31Z</dcterms:modified>
</cp:coreProperties>
</file>