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Lst>
  <p:notesMasterIdLst>
    <p:notesMasterId r:id="rId24"/>
  </p:notesMasterIdLst>
  <p:sldIdLst>
    <p:sldId id="333" r:id="rId2"/>
    <p:sldId id="314" r:id="rId3"/>
    <p:sldId id="315" r:id="rId4"/>
    <p:sldId id="316" r:id="rId5"/>
    <p:sldId id="334" r:id="rId6"/>
    <p:sldId id="317" r:id="rId7"/>
    <p:sldId id="318" r:id="rId8"/>
    <p:sldId id="319" r:id="rId9"/>
    <p:sldId id="320" r:id="rId10"/>
    <p:sldId id="321" r:id="rId11"/>
    <p:sldId id="322" r:id="rId12"/>
    <p:sldId id="323" r:id="rId13"/>
    <p:sldId id="331" r:id="rId14"/>
    <p:sldId id="324" r:id="rId15"/>
    <p:sldId id="332" r:id="rId16"/>
    <p:sldId id="335" r:id="rId17"/>
    <p:sldId id="325" r:id="rId18"/>
    <p:sldId id="326" r:id="rId19"/>
    <p:sldId id="327" r:id="rId20"/>
    <p:sldId id="328" r:id="rId21"/>
    <p:sldId id="329" r:id="rId22"/>
    <p:sldId id="330"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883" autoAdjust="0"/>
  </p:normalViewPr>
  <p:slideViewPr>
    <p:cSldViewPr>
      <p:cViewPr varScale="1">
        <p:scale>
          <a:sx n="71" d="100"/>
          <a:sy n="71" d="100"/>
        </p:scale>
        <p:origin x="-1776"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87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45875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4587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5875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5875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45875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23D157DA-E5FC-4616-82D5-1F827CA8465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9316DC-1BC3-48CF-9F28-CBDEF6F5C598}" type="slidenum">
              <a:rPr lang="en-US"/>
              <a:pPr/>
              <a:t>2</a:t>
            </a:fld>
            <a:endParaRPr lang="en-US"/>
          </a:p>
        </p:txBody>
      </p:sp>
      <p:sp>
        <p:nvSpPr>
          <p:cNvPr id="519170" name="Rectangle 2"/>
          <p:cNvSpPr>
            <a:spLocks noGrp="1" noRot="1" noChangeAspect="1" noChangeArrowheads="1" noTextEdit="1"/>
          </p:cNvSpPr>
          <p:nvPr>
            <p:ph type="sldImg"/>
          </p:nvPr>
        </p:nvSpPr>
        <p:spPr>
          <a:ln/>
        </p:spPr>
      </p:sp>
      <p:sp>
        <p:nvSpPr>
          <p:cNvPr id="519171"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In a single decade (1990–2000), the Asian American/Pacific Islander population and the Latino/Latina/Hispanic population each grew by about 50%.</a:t>
            </a:r>
            <a:r>
              <a:rPr lang="en-US" sz="1200" kern="1200" baseline="0" dirty="0" smtClean="0">
                <a:solidFill>
                  <a:schemeClr val="tx1"/>
                </a:solidFill>
                <a:latin typeface="Arial" charset="0"/>
                <a:ea typeface="+mn-ea"/>
                <a:cs typeface="+mn-cs"/>
              </a:rPr>
              <a:t>  I</a:t>
            </a:r>
            <a:r>
              <a:rPr lang="en-US" sz="1200" kern="1200" dirty="0" smtClean="0">
                <a:solidFill>
                  <a:schemeClr val="tx1"/>
                </a:solidFill>
                <a:latin typeface="Arial" charset="0"/>
                <a:ea typeface="+mn-ea"/>
                <a:cs typeface="+mn-cs"/>
              </a:rPr>
              <a:t>n 2000, there were 28 million first-generation immigrants in the United States, representing about 10% of the entire U.S. population.</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61D38D-4881-44D4-9820-D477E694372E}" type="slidenum">
              <a:rPr lang="en-US"/>
              <a:pPr/>
              <a:t>11</a:t>
            </a:fld>
            <a:endParaRPr lang="en-US"/>
          </a:p>
        </p:txBody>
      </p:sp>
      <p:sp>
        <p:nvSpPr>
          <p:cNvPr id="527362" name="Rectangle 2"/>
          <p:cNvSpPr>
            <a:spLocks noGrp="1" noRot="1" noChangeAspect="1" noChangeArrowheads="1" noTextEdit="1"/>
          </p:cNvSpPr>
          <p:nvPr>
            <p:ph type="sldImg"/>
          </p:nvPr>
        </p:nvSpPr>
        <p:spPr>
          <a:ln/>
        </p:spPr>
      </p:sp>
      <p:sp>
        <p:nvSpPr>
          <p:cNvPr id="527363"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Psychologists will inevitably encounter clients whose cultural background differs—sometimes slightly, sometimes considerably—from their own. </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A1A9D1-4723-44BD-A2DB-431E7D17C993}" type="slidenum">
              <a:rPr lang="en-US"/>
              <a:pPr/>
              <a:t>12</a:t>
            </a:fld>
            <a:endParaRPr lang="en-US"/>
          </a:p>
        </p:txBody>
      </p:sp>
      <p:sp>
        <p:nvSpPr>
          <p:cNvPr id="528386" name="Rectangle 2"/>
          <p:cNvSpPr>
            <a:spLocks noGrp="1" noRot="1" noChangeAspect="1" noChangeArrowheads="1" noTextEdit="1"/>
          </p:cNvSpPr>
          <p:nvPr>
            <p:ph type="sldImg"/>
          </p:nvPr>
        </p:nvSpPr>
        <p:spPr>
          <a:ln/>
        </p:spPr>
      </p:sp>
      <p:sp>
        <p:nvSpPr>
          <p:cNvPr id="528387" name="Rectangle 3"/>
          <p:cNvSpPr>
            <a:spLocks noGrp="1" noChangeArrowheads="1"/>
          </p:cNvSpPr>
          <p:nvPr>
            <p:ph type="body" idx="1"/>
          </p:nvPr>
        </p:nvSpPr>
        <p:spPr/>
        <p:txBody>
          <a:bodyPr/>
          <a:lstStyle/>
          <a:p>
            <a:r>
              <a:rPr lang="en-US" dirty="0" smtClean="0"/>
              <a:t>See </a:t>
            </a:r>
            <a:r>
              <a:rPr lang="en-US" i="1" dirty="0" smtClean="0"/>
              <a:t>Box 4.1 Considering Culture</a:t>
            </a:r>
            <a:r>
              <a:rPr lang="en-US" dirty="0" smtClean="0"/>
              <a:t>.</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5F8AEB-4321-4F4C-9095-81B69F9EAFAC}" type="slidenum">
              <a:rPr lang="en-US"/>
              <a:pPr/>
              <a:t>14</a:t>
            </a:fld>
            <a:endParaRPr lang="en-US"/>
          </a:p>
        </p:txBody>
      </p:sp>
      <p:sp>
        <p:nvSpPr>
          <p:cNvPr id="529410" name="Rectangle 2"/>
          <p:cNvSpPr>
            <a:spLocks noGrp="1" noRot="1" noChangeAspect="1" noChangeArrowheads="1" noTextEdit="1"/>
          </p:cNvSpPr>
          <p:nvPr>
            <p:ph type="sldImg"/>
          </p:nvPr>
        </p:nvSpPr>
        <p:spPr>
          <a:ln/>
        </p:spPr>
      </p:sp>
      <p:sp>
        <p:nvSpPr>
          <p:cNvPr id="529411"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Some clients may respond much more positively to action-oriented therapies with a short-term focus.  Common features of traditional psychotherapy, including verbal self-disclosure of personal problems and 50-minute sessions in an office building, may not be entirely compatible with clients from certain cultural backgrounds.</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B9F66D-BA21-41FF-8E32-2178363D0305}" type="slidenum">
              <a:rPr lang="en-US"/>
              <a:pPr/>
              <a:t>17</a:t>
            </a:fld>
            <a:endParaRPr lang="en-US"/>
          </a:p>
        </p:txBody>
      </p:sp>
      <p:sp>
        <p:nvSpPr>
          <p:cNvPr id="530434" name="Rectangle 2"/>
          <p:cNvSpPr>
            <a:spLocks noGrp="1" noRot="1" noChangeAspect="1" noChangeArrowheads="1" noTextEdit="1"/>
          </p:cNvSpPr>
          <p:nvPr>
            <p:ph type="sldImg"/>
          </p:nvPr>
        </p:nvSpPr>
        <p:spPr>
          <a:ln/>
        </p:spPr>
      </p:sp>
      <p:sp>
        <p:nvSpPr>
          <p:cNvPr id="530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140CD1-5DF7-4B22-A090-7500C6C3EA12}" type="slidenum">
              <a:rPr lang="en-US"/>
              <a:pPr/>
              <a:t>18</a:t>
            </a:fld>
            <a:endParaRPr lang="en-US"/>
          </a:p>
        </p:txBody>
      </p:sp>
      <p:sp>
        <p:nvSpPr>
          <p:cNvPr id="531458" name="Rectangle 2"/>
          <p:cNvSpPr>
            <a:spLocks noGrp="1" noRot="1" noChangeAspect="1" noChangeArrowheads="1" noTextEdit="1"/>
          </p:cNvSpPr>
          <p:nvPr>
            <p:ph type="sldImg"/>
          </p:nvPr>
        </p:nvSpPr>
        <p:spPr>
          <a:ln/>
        </p:spPr>
      </p:sp>
      <p:sp>
        <p:nvSpPr>
          <p:cNvPr id="531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FC1DEA-0CC3-4E04-8E2A-BAD35AFFDAC8}" type="slidenum">
              <a:rPr lang="en-US"/>
              <a:pPr/>
              <a:t>19</a:t>
            </a:fld>
            <a:endParaRPr lang="en-US"/>
          </a:p>
        </p:txBody>
      </p:sp>
      <p:sp>
        <p:nvSpPr>
          <p:cNvPr id="532482" name="Rectangle 2"/>
          <p:cNvSpPr>
            <a:spLocks noGrp="1" noRot="1" noChangeAspect="1" noChangeArrowheads="1" noTextEdit="1"/>
          </p:cNvSpPr>
          <p:nvPr>
            <p:ph type="sldImg"/>
          </p:nvPr>
        </p:nvSpPr>
        <p:spPr>
          <a:ln/>
        </p:spPr>
      </p:sp>
      <p:sp>
        <p:nvSpPr>
          <p:cNvPr id="532483"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Those who argue for a more narrow definition of culture typically point to ethnicity and race as the defining cultural characteristics.</a:t>
            </a:r>
            <a:r>
              <a:rPr lang="en-US" sz="1200" kern="1200" baseline="0" dirty="0" smtClean="0">
                <a:solidFill>
                  <a:schemeClr val="tx1"/>
                </a:solidFill>
                <a:latin typeface="Arial" charset="0"/>
                <a:ea typeface="+mn-ea"/>
                <a:cs typeface="+mn-cs"/>
              </a:rPr>
              <a:t>  S</a:t>
            </a:r>
            <a:r>
              <a:rPr lang="en-US" sz="1200" kern="1200" dirty="0" smtClean="0">
                <a:solidFill>
                  <a:schemeClr val="tx1"/>
                </a:solidFill>
                <a:latin typeface="Arial" charset="0"/>
                <a:ea typeface="+mn-ea"/>
                <a:cs typeface="+mn-cs"/>
              </a:rPr>
              <a:t>ome argue that culture can be defined by a much broader range of variables, including any and all potentially salient ethnographic, demographic, status, or affiliation identities.</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A5C854-A532-4CE3-8837-BDBE1563637E}" type="slidenum">
              <a:rPr lang="en-US"/>
              <a:pPr/>
              <a:t>20</a:t>
            </a:fld>
            <a:endParaRPr lang="en-US"/>
          </a:p>
        </p:txBody>
      </p:sp>
      <p:sp>
        <p:nvSpPr>
          <p:cNvPr id="533506" name="Rectangle 2"/>
          <p:cNvSpPr>
            <a:spLocks noGrp="1" noRot="1" noChangeAspect="1" noChangeArrowheads="1" noTextEdit="1"/>
          </p:cNvSpPr>
          <p:nvPr>
            <p:ph type="sldImg"/>
          </p:nvPr>
        </p:nvSpPr>
        <p:spPr>
          <a:ln/>
        </p:spPr>
      </p:sp>
      <p:sp>
        <p:nvSpPr>
          <p:cNvPr id="533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B4C61B-0ABA-4457-AF9D-64B1F894F145}" type="slidenum">
              <a:rPr lang="en-US"/>
              <a:pPr/>
              <a:t>21</a:t>
            </a:fld>
            <a:endParaRPr lang="en-US"/>
          </a:p>
        </p:txBody>
      </p:sp>
      <p:sp>
        <p:nvSpPr>
          <p:cNvPr id="534530" name="Rectangle 2"/>
          <p:cNvSpPr>
            <a:spLocks noGrp="1" noRot="1" noChangeAspect="1" noChangeArrowheads="1" noTextEdit="1"/>
          </p:cNvSpPr>
          <p:nvPr>
            <p:ph type="sldImg"/>
          </p:nvPr>
        </p:nvSpPr>
        <p:spPr>
          <a:ln/>
        </p:spPr>
      </p:sp>
      <p:sp>
        <p:nvSpPr>
          <p:cNvPr id="534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CB7213-106E-4EE1-AF87-2E3A5BC1BD14}" type="slidenum">
              <a:rPr lang="en-US"/>
              <a:pPr/>
              <a:t>22</a:t>
            </a:fld>
            <a:endParaRPr lang="en-US"/>
          </a:p>
        </p:txBody>
      </p:sp>
      <p:sp>
        <p:nvSpPr>
          <p:cNvPr id="535554" name="Rectangle 2"/>
          <p:cNvSpPr>
            <a:spLocks noGrp="1" noRot="1" noChangeAspect="1" noChangeArrowheads="1" noTextEdit="1"/>
          </p:cNvSpPr>
          <p:nvPr>
            <p:ph type="sldImg"/>
          </p:nvPr>
        </p:nvSpPr>
        <p:spPr>
          <a:ln/>
        </p:spPr>
      </p:sp>
      <p:sp>
        <p:nvSpPr>
          <p:cNvPr id="535555"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At the moment, measuring the outcome of culture-based efforts is at a very early stage of empirical investigation.</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4DAE20-4BEE-49DB-9BE9-28B02A7E1AB8}" type="slidenum">
              <a:rPr lang="en-US"/>
              <a:pPr/>
              <a:t>3</a:t>
            </a:fld>
            <a:endParaRPr lang="en-US"/>
          </a:p>
        </p:txBody>
      </p:sp>
      <p:sp>
        <p:nvSpPr>
          <p:cNvPr id="520194" name="Rectangle 2"/>
          <p:cNvSpPr>
            <a:spLocks noGrp="1" noRot="1" noChangeAspect="1" noChangeArrowheads="1" noTextEdit="1"/>
          </p:cNvSpPr>
          <p:nvPr>
            <p:ph type="sldImg"/>
          </p:nvPr>
        </p:nvSpPr>
        <p:spPr>
          <a:ln/>
        </p:spPr>
      </p:sp>
      <p:sp>
        <p:nvSpPr>
          <p:cNvPr id="520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B043F-E73E-4AAF-BE7A-EC041C15661D}" type="slidenum">
              <a:rPr lang="en-US"/>
              <a:pPr/>
              <a:t>4</a:t>
            </a:fld>
            <a:endParaRPr lang="en-US"/>
          </a:p>
        </p:txBody>
      </p:sp>
      <p:sp>
        <p:nvSpPr>
          <p:cNvPr id="521218" name="Rectangle 2"/>
          <p:cNvSpPr>
            <a:spLocks noGrp="1" noRot="1" noChangeAspect="1" noChangeArrowheads="1" noTextEdit="1"/>
          </p:cNvSpPr>
          <p:nvPr>
            <p:ph type="sldImg"/>
          </p:nvPr>
        </p:nvSpPr>
        <p:spPr>
          <a:ln/>
        </p:spPr>
      </p:sp>
      <p:sp>
        <p:nvSpPr>
          <p:cNvPr id="521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Culture shapes the way that the client understands the very problem for which he or she is seeking help.  It is this understanding—this worldview, applied to psychological problems—that the therapist should appreciate as he or she devises an approach to helping the client.</a:t>
            </a:r>
            <a:endParaRPr lang="en-US" dirty="0"/>
          </a:p>
        </p:txBody>
      </p:sp>
      <p:sp>
        <p:nvSpPr>
          <p:cNvPr id="4" name="Slide Number Placeholder 3"/>
          <p:cNvSpPr>
            <a:spLocks noGrp="1"/>
          </p:cNvSpPr>
          <p:nvPr>
            <p:ph type="sldNum" sz="quarter" idx="10"/>
          </p:nvPr>
        </p:nvSpPr>
        <p:spPr/>
        <p:txBody>
          <a:bodyPr/>
          <a:lstStyle/>
          <a:p>
            <a:fld id="{23D157DA-E5FC-4616-82D5-1F827CA84657}"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2A1554-EF10-49F0-98AA-6A3B423B0CB2}" type="slidenum">
              <a:rPr lang="en-US"/>
              <a:pPr/>
              <a:t>6</a:t>
            </a:fld>
            <a:endParaRPr lang="en-US"/>
          </a:p>
        </p:txBody>
      </p:sp>
      <p:sp>
        <p:nvSpPr>
          <p:cNvPr id="522242" name="Rectangle 2"/>
          <p:cNvSpPr>
            <a:spLocks noGrp="1" noRot="1" noChangeAspect="1" noChangeArrowheads="1" noTextEdit="1"/>
          </p:cNvSpPr>
          <p:nvPr>
            <p:ph type="sldImg"/>
          </p:nvPr>
        </p:nvSpPr>
        <p:spPr>
          <a:ln/>
        </p:spPr>
      </p:sp>
      <p:sp>
        <p:nvSpPr>
          <p:cNvPr id="522243" name="Rectangle 3"/>
          <p:cNvSpPr>
            <a:spLocks noGrp="1" noChangeArrowheads="1"/>
          </p:cNvSpPr>
          <p:nvPr>
            <p:ph type="body" idx="1"/>
          </p:nvPr>
        </p:nvSpPr>
        <p:spPr/>
        <p:txBody>
          <a:bodyPr/>
          <a:lstStyle/>
          <a:p>
            <a:r>
              <a:rPr lang="en-US" dirty="0" smtClean="0"/>
              <a:t>See </a:t>
            </a:r>
            <a:r>
              <a:rPr lang="en-US" i="1" dirty="0" smtClean="0"/>
              <a:t>Table 4.1 Scholarly</a:t>
            </a:r>
            <a:r>
              <a:rPr lang="en-US" i="1" baseline="0" dirty="0" smtClean="0"/>
              <a:t> Journals Relevant to Multicultural Issues in Clinical Psychology</a:t>
            </a:r>
            <a:r>
              <a:rPr lang="en-US" baseline="0" dirty="0" smtClean="0"/>
              <a:t>.</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04C80C-E15B-4316-AD27-333AD9D91C2E}" type="slidenum">
              <a:rPr lang="en-US"/>
              <a:pPr/>
              <a:t>7</a:t>
            </a:fld>
            <a:endParaRPr lang="en-US"/>
          </a:p>
        </p:txBody>
      </p:sp>
      <p:sp>
        <p:nvSpPr>
          <p:cNvPr id="523266" name="Rectangle 2"/>
          <p:cNvSpPr>
            <a:spLocks noGrp="1" noRot="1" noChangeAspect="1" noChangeArrowheads="1" noTextEdit="1"/>
          </p:cNvSpPr>
          <p:nvPr>
            <p:ph type="sldImg"/>
          </p:nvPr>
        </p:nvSpPr>
        <p:spPr>
          <a:ln/>
        </p:spPr>
      </p:sp>
      <p:sp>
        <p:nvSpPr>
          <p:cNvPr id="523267" name="Rectangle 3"/>
          <p:cNvSpPr>
            <a:spLocks noGrp="1" noChangeArrowheads="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b="0" dirty="0" smtClean="0"/>
              <a:t>See </a:t>
            </a:r>
            <a:r>
              <a:rPr lang="en-US" sz="1200" b="0" i="1" kern="1200" dirty="0" smtClean="0">
                <a:solidFill>
                  <a:schemeClr val="tx1"/>
                </a:solidFill>
                <a:latin typeface="Arial" charset="0"/>
                <a:ea typeface="+mn-ea"/>
                <a:cs typeface="+mn-cs"/>
              </a:rPr>
              <a:t>Table 4.2 Selected Excerpts From the American Psychological Association’s (2002) Ethical Principles of Psychologists and Code of Conduct Relating to Multiculturalism</a:t>
            </a:r>
            <a:r>
              <a:rPr lang="en-US" sz="1200" b="0" kern="1200" dirty="0" smtClean="0">
                <a:solidFill>
                  <a:schemeClr val="tx1"/>
                </a:solidFill>
                <a:latin typeface="Arial" charset="0"/>
                <a:ea typeface="+mn-ea"/>
                <a:cs typeface="+mn-cs"/>
              </a:rPr>
              <a:t>.</a:t>
            </a:r>
          </a:p>
          <a:p>
            <a:endParaRPr lang="en-US" b="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D2D7CE-3DF9-4260-BAE9-931065E5CF73}" type="slidenum">
              <a:rPr lang="en-US"/>
              <a:pPr/>
              <a:t>8</a:t>
            </a:fld>
            <a:endParaRPr lang="en-US"/>
          </a:p>
        </p:txBody>
      </p:sp>
      <p:sp>
        <p:nvSpPr>
          <p:cNvPr id="524290" name="Rectangle 2"/>
          <p:cNvSpPr>
            <a:spLocks noGrp="1" noRot="1" noChangeAspect="1" noChangeArrowheads="1" noTextEdit="1"/>
          </p:cNvSpPr>
          <p:nvPr>
            <p:ph type="sldImg"/>
          </p:nvPr>
        </p:nvSpPr>
        <p:spPr>
          <a:ln/>
        </p:spPr>
      </p:sp>
      <p:sp>
        <p:nvSpPr>
          <p:cNvPr id="524291" name="Rectangle 3"/>
          <p:cNvSpPr>
            <a:spLocks noGrp="1" noChangeArrowheads="1"/>
          </p:cNvSpPr>
          <p:nvPr>
            <p:ph type="body" idx="1"/>
          </p:nvPr>
        </p:nvSpPr>
        <p:spPr/>
        <p:txBody>
          <a:bodyPr/>
          <a:lstStyle/>
          <a:p>
            <a:r>
              <a:rPr lang="en-US" sz="1200" i="1" kern="1200" dirty="0" smtClean="0">
                <a:solidFill>
                  <a:schemeClr val="tx1"/>
                </a:solidFill>
                <a:latin typeface="Arial" charset="0"/>
                <a:ea typeface="+mn-ea"/>
                <a:cs typeface="+mn-cs"/>
              </a:rPr>
              <a:t>DSM-5</a:t>
            </a:r>
            <a:r>
              <a:rPr lang="en-US" sz="1200" kern="1200" dirty="0" smtClean="0">
                <a:solidFill>
                  <a:schemeClr val="tx1"/>
                </a:solidFill>
                <a:latin typeface="Arial" charset="0"/>
                <a:ea typeface="+mn-ea"/>
                <a:cs typeface="+mn-cs"/>
              </a:rPr>
              <a:t> state in the Introduction that “key aspects of culture relevant to diagnostic classification and assessment have been considered in the development of </a:t>
            </a:r>
            <a:r>
              <a:rPr lang="en-US" sz="1200" i="1" kern="1200" dirty="0" smtClean="0">
                <a:solidFill>
                  <a:schemeClr val="tx1"/>
                </a:solidFill>
                <a:latin typeface="Arial" charset="0"/>
                <a:ea typeface="+mn-ea"/>
                <a:cs typeface="+mn-cs"/>
              </a:rPr>
              <a:t>DSM-5</a:t>
            </a:r>
            <a:r>
              <a:rPr lang="en-US" sz="1200" i="0" kern="1200" dirty="0" smtClean="0">
                <a:solidFill>
                  <a:schemeClr val="tx1"/>
                </a:solidFill>
                <a:latin typeface="Arial" charset="0"/>
                <a:ea typeface="+mn-ea"/>
                <a:cs typeface="+mn-cs"/>
              </a:rPr>
              <a:t>.”</a:t>
            </a:r>
          </a:p>
          <a:p>
            <a:endParaRPr lang="en-US" sz="1200" i="0" kern="1200" dirty="0" smtClean="0">
              <a:solidFill>
                <a:schemeClr val="tx1"/>
              </a:solidFill>
              <a:latin typeface="Arial" charset="0"/>
              <a:ea typeface="+mn-ea"/>
              <a:cs typeface="+mn-cs"/>
            </a:endParaRPr>
          </a:p>
          <a:p>
            <a:r>
              <a:rPr lang="en-US" sz="1200" kern="1200" dirty="0" smtClean="0">
                <a:solidFill>
                  <a:schemeClr val="tx1"/>
                </a:solidFill>
                <a:latin typeface="Arial" charset="0"/>
                <a:ea typeface="+mn-ea"/>
                <a:cs typeface="+mn-cs"/>
              </a:rPr>
              <a:t>“Outline for Cultural Formulation” instructs clinicians in various aspects of culture to assess in clients, such as cultural identity, cultural conceptualization of distress, and cultural features of the relationship with the mental health professional. “Cultural Formulation Interview” is a series of 16 specific questions that can guide a clinician toward a culturally informed interview.</a:t>
            </a:r>
          </a:p>
          <a:p>
            <a:endParaRPr lang="en-US" sz="1200" kern="1200" dirty="0" smtClean="0">
              <a:solidFill>
                <a:schemeClr val="tx1"/>
              </a:solidFill>
              <a:latin typeface="Arial" charset="0"/>
              <a:ea typeface="+mn-ea"/>
              <a:cs typeface="+mn-cs"/>
            </a:endParaRPr>
          </a:p>
          <a:p>
            <a:r>
              <a:rPr lang="en-US" sz="1200" i="1" kern="1200" dirty="0" err="1" smtClean="0">
                <a:solidFill>
                  <a:schemeClr val="tx1"/>
                </a:solidFill>
                <a:latin typeface="Arial" charset="0"/>
                <a:ea typeface="+mn-ea"/>
                <a:cs typeface="+mn-cs"/>
              </a:rPr>
              <a:t>Taijin</a:t>
            </a:r>
            <a:r>
              <a:rPr lang="en-US" sz="1200" i="1" kern="1200" dirty="0" smtClean="0">
                <a:solidFill>
                  <a:schemeClr val="tx1"/>
                </a:solidFill>
                <a:latin typeface="Arial" charset="0"/>
                <a:ea typeface="+mn-ea"/>
                <a:cs typeface="+mn-cs"/>
              </a:rPr>
              <a:t> </a:t>
            </a:r>
            <a:r>
              <a:rPr lang="en-US" sz="1200" i="1" kern="1200" dirty="0" err="1" smtClean="0">
                <a:solidFill>
                  <a:schemeClr val="tx1"/>
                </a:solidFill>
                <a:latin typeface="Arial" charset="0"/>
                <a:ea typeface="+mn-ea"/>
                <a:cs typeface="+mn-cs"/>
              </a:rPr>
              <a:t>kyofusho</a:t>
            </a:r>
            <a:r>
              <a:rPr lang="en-US" sz="1200" i="0" kern="1200" baseline="0" dirty="0" smtClean="0">
                <a:solidFill>
                  <a:schemeClr val="tx1"/>
                </a:solidFill>
                <a:latin typeface="Arial" charset="0"/>
                <a:ea typeface="+mn-ea"/>
                <a:cs typeface="+mn-cs"/>
              </a:rPr>
              <a:t> – </a:t>
            </a:r>
            <a:r>
              <a:rPr lang="en-US" sz="1200" kern="1200" dirty="0" smtClean="0">
                <a:solidFill>
                  <a:schemeClr val="tx1"/>
                </a:solidFill>
                <a:latin typeface="Arial" charset="0"/>
                <a:ea typeface="+mn-ea"/>
                <a:cs typeface="+mn-cs"/>
              </a:rPr>
              <a:t>a person anxiously avoids interpersonal situations because he believes that his appearance, actions, or odor will offend other people (found in Japanese and some other cultures)</a:t>
            </a:r>
          </a:p>
          <a:p>
            <a:endParaRPr lang="en-US" sz="1200" i="1" kern="1200" dirty="0" smtClean="0">
              <a:solidFill>
                <a:schemeClr val="tx1"/>
              </a:solidFill>
              <a:latin typeface="Arial" charset="0"/>
              <a:ea typeface="+mn-ea"/>
              <a:cs typeface="+mn-cs"/>
            </a:endParaRPr>
          </a:p>
          <a:p>
            <a:r>
              <a:rPr lang="en-US" sz="1200" i="1" kern="1200" dirty="0" err="1" smtClean="0">
                <a:solidFill>
                  <a:schemeClr val="tx1"/>
                </a:solidFill>
                <a:latin typeface="Arial" charset="0"/>
                <a:ea typeface="+mn-ea"/>
                <a:cs typeface="+mn-cs"/>
              </a:rPr>
              <a:t>Sutso</a:t>
            </a:r>
            <a:r>
              <a:rPr lang="en-US" sz="1200" i="1" kern="1200" baseline="0" dirty="0" smtClean="0">
                <a:solidFill>
                  <a:schemeClr val="tx1"/>
                </a:solidFill>
                <a:latin typeface="Arial" charset="0"/>
                <a:ea typeface="+mn-ea"/>
                <a:cs typeface="+mn-cs"/>
              </a:rPr>
              <a:t> – </a:t>
            </a:r>
            <a:r>
              <a:rPr lang="en-US" sz="1200" i="0" kern="1200" dirty="0" smtClean="0">
                <a:solidFill>
                  <a:schemeClr val="tx1"/>
                </a:solidFill>
                <a:latin typeface="Arial" charset="0"/>
                <a:ea typeface="+mn-ea"/>
                <a:cs typeface="+mn-cs"/>
              </a:rPr>
              <a:t>a </a:t>
            </a:r>
            <a:r>
              <a:rPr lang="en-US" sz="1200" kern="1200" dirty="0" smtClean="0">
                <a:solidFill>
                  <a:schemeClr val="tx1"/>
                </a:solidFill>
                <a:latin typeface="Arial" charset="0"/>
                <a:ea typeface="+mn-ea"/>
                <a:cs typeface="+mn-cs"/>
              </a:rPr>
              <a:t>frightening event is thought to cause the soul to leave the body, resulting in depressive symptoms (found in some Hispanic cultures)</a:t>
            </a:r>
          </a:p>
          <a:p>
            <a:endParaRPr lang="en-US" sz="1200" i="1" kern="1200" dirty="0" smtClean="0">
              <a:solidFill>
                <a:schemeClr val="tx1"/>
              </a:solidFill>
              <a:latin typeface="Arial" charset="0"/>
              <a:ea typeface="+mn-ea"/>
              <a:cs typeface="+mn-cs"/>
            </a:endParaRPr>
          </a:p>
          <a:p>
            <a:r>
              <a:rPr lang="en-US" sz="1200" i="1" kern="1200" dirty="0" err="1" smtClean="0">
                <a:solidFill>
                  <a:schemeClr val="tx1"/>
                </a:solidFill>
                <a:latin typeface="Arial" charset="0"/>
                <a:ea typeface="+mn-ea"/>
                <a:cs typeface="+mn-cs"/>
              </a:rPr>
              <a:t>Maladi</a:t>
            </a:r>
            <a:r>
              <a:rPr lang="en-US" sz="1200" i="1" kern="1200" dirty="0" smtClean="0">
                <a:solidFill>
                  <a:schemeClr val="tx1"/>
                </a:solidFill>
                <a:latin typeface="Arial" charset="0"/>
                <a:ea typeface="+mn-ea"/>
                <a:cs typeface="+mn-cs"/>
              </a:rPr>
              <a:t> </a:t>
            </a:r>
            <a:r>
              <a:rPr lang="en-US" sz="1200" i="1" kern="1200" dirty="0" err="1" smtClean="0">
                <a:solidFill>
                  <a:schemeClr val="tx1"/>
                </a:solidFill>
                <a:latin typeface="Arial" charset="0"/>
                <a:ea typeface="+mn-ea"/>
                <a:cs typeface="+mn-cs"/>
              </a:rPr>
              <a:t>moun</a:t>
            </a:r>
            <a:r>
              <a:rPr lang="en-US" sz="1200" i="0" kern="1200" baseline="0" dirty="0" smtClean="0">
                <a:solidFill>
                  <a:schemeClr val="tx1"/>
                </a:solidFill>
                <a:latin typeface="Arial" charset="0"/>
                <a:ea typeface="+mn-ea"/>
                <a:cs typeface="+mn-cs"/>
              </a:rPr>
              <a:t> – </a:t>
            </a:r>
            <a:r>
              <a:rPr lang="en-US" sz="1200" kern="1200" dirty="0" smtClean="0">
                <a:solidFill>
                  <a:schemeClr val="tx1"/>
                </a:solidFill>
                <a:latin typeface="Arial" charset="0"/>
                <a:ea typeface="+mn-ea"/>
                <a:cs typeface="+mn-cs"/>
              </a:rPr>
              <a:t>one person can “send” psychological problems like depression and psychosis to another, usually as a result of envy or hatred toward the other person’s success (found in some Haitian communities)</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E2313B-B2D8-47C4-B4C2-D06083AF9773}" type="slidenum">
              <a:rPr lang="en-US"/>
              <a:pPr/>
              <a:t>9</a:t>
            </a:fld>
            <a:endParaRPr lang="en-US"/>
          </a:p>
        </p:txBody>
      </p:sp>
      <p:sp>
        <p:nvSpPr>
          <p:cNvPr id="525314" name="Rectangle 2"/>
          <p:cNvSpPr>
            <a:spLocks noGrp="1" noRot="1" noChangeAspect="1" noChangeArrowheads="1" noTextEdit="1"/>
          </p:cNvSpPr>
          <p:nvPr>
            <p:ph type="sldImg"/>
          </p:nvPr>
        </p:nvSpPr>
        <p:spPr>
          <a:ln/>
        </p:spPr>
      </p:sp>
      <p:sp>
        <p:nvSpPr>
          <p:cNvPr id="525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6EDAC3-8E6B-4231-B6BE-4BED14E489D5}" type="slidenum">
              <a:rPr lang="en-US"/>
              <a:pPr/>
              <a:t>10</a:t>
            </a:fld>
            <a:endParaRPr lang="en-US"/>
          </a:p>
        </p:txBody>
      </p:sp>
      <p:sp>
        <p:nvSpPr>
          <p:cNvPr id="526338" name="Rectangle 2"/>
          <p:cNvSpPr>
            <a:spLocks noGrp="1" noRot="1" noChangeAspect="1" noChangeArrowheads="1" noTextEdit="1"/>
          </p:cNvSpPr>
          <p:nvPr>
            <p:ph type="sldImg"/>
          </p:nvPr>
        </p:nvSpPr>
        <p:spPr>
          <a:ln/>
        </p:spPr>
      </p:sp>
      <p:sp>
        <p:nvSpPr>
          <p:cNvPr id="52633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A75A56-1B35-4B1E-8902-50C6D0B1EE31}"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A53542-EC12-4A94-B40C-1BF02102B0AC}"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1E2EC4-BB21-4EBD-B7B3-463B92234691}"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F41AB-CDF3-4321-BFBB-0F6455D0CB39}"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14DBE1-251C-4FCA-912E-A9024994B7AE}"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B4C122-E363-46EC-B97F-2B7285D4D30C}"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B00AA5-202F-4231-A6B0-A4DB6EBA1709}"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20E67C-E609-49AA-AAE1-F6D836580666}"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4126D3-4CEA-475B-BE8B-316DCE584115}"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0C26A1-C0AF-45BF-BFA9-83E4970ED197}"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DC8BA1-AED3-4808-B6E3-3D97B2CC5D89}"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9F33C-F980-47EF-BDC7-81B1BCE7A5F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2">
              <a:lumMod val="40000"/>
              <a:lumOff val="60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lumMod val="9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lumMod val="9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lumMod val="9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solidFill>
              </a:rPr>
              <a:t>Chapter 4</a:t>
            </a:r>
            <a:endParaRPr lang="en-US" dirty="0">
              <a:solidFill>
                <a:schemeClr val="bg1"/>
              </a:solidFill>
            </a:endParaRPr>
          </a:p>
        </p:txBody>
      </p:sp>
      <p:sp>
        <p:nvSpPr>
          <p:cNvPr id="3" name="Subtitle 2"/>
          <p:cNvSpPr>
            <a:spLocks noGrp="1"/>
          </p:cNvSpPr>
          <p:nvPr>
            <p:ph type="subTitle" idx="1"/>
          </p:nvPr>
        </p:nvSpPr>
        <p:spPr/>
        <p:txBody>
          <a:bodyPr>
            <a:normAutofit/>
          </a:bodyPr>
          <a:lstStyle/>
          <a:p>
            <a:r>
              <a:rPr lang="en-US" dirty="0" smtClean="0">
                <a:solidFill>
                  <a:schemeClr val="bg1">
                    <a:lumMod val="95000"/>
                  </a:schemeClr>
                </a:solidFill>
              </a:rPr>
              <a:t>Cultural Issues in Clinical Psychology</a:t>
            </a:r>
            <a:endParaRPr lang="en-US" dirty="0">
              <a:solidFill>
                <a:schemeClr val="bg1">
                  <a:lumMod val="95000"/>
                </a:scheme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p:txBody>
          <a:bodyPr/>
          <a:lstStyle/>
          <a:p>
            <a:r>
              <a:rPr lang="en-US"/>
              <a:t>Cultural Competence</a:t>
            </a:r>
          </a:p>
        </p:txBody>
      </p:sp>
      <p:sp>
        <p:nvSpPr>
          <p:cNvPr id="190467" name="Rectangle 3"/>
          <p:cNvSpPr>
            <a:spLocks noGrp="1" noChangeArrowheads="1"/>
          </p:cNvSpPr>
          <p:nvPr>
            <p:ph idx="1"/>
          </p:nvPr>
        </p:nvSpPr>
        <p:spPr/>
        <p:txBody>
          <a:bodyPr/>
          <a:lstStyle/>
          <a:p>
            <a:r>
              <a:rPr lang="en-US" dirty="0" smtClean="0"/>
              <a:t>The </a:t>
            </a:r>
            <a:r>
              <a:rPr lang="en-US" dirty="0"/>
              <a:t>counselor’s acquisition of awareness, knowledge, and skills needed to function effectively in a pluralistic democratic </a:t>
            </a:r>
            <a:r>
              <a:rPr lang="en-US" dirty="0" smtClean="0"/>
              <a:t>society</a:t>
            </a:r>
            <a:endParaRPr lang="en-US" dirty="0"/>
          </a:p>
          <a:p>
            <a:r>
              <a:rPr lang="en-US" dirty="0"/>
              <a:t>3 main </a:t>
            </a:r>
            <a:r>
              <a:rPr lang="en-US" dirty="0" smtClean="0"/>
              <a:t>components:</a:t>
            </a:r>
          </a:p>
          <a:p>
            <a:pPr lvl="1"/>
            <a:r>
              <a:rPr lang="en-US" dirty="0" smtClean="0"/>
              <a:t>Awareness</a:t>
            </a:r>
          </a:p>
          <a:p>
            <a:pPr lvl="1"/>
            <a:r>
              <a:rPr lang="en-US" dirty="0" smtClean="0"/>
              <a:t>Knowledge</a:t>
            </a:r>
          </a:p>
          <a:p>
            <a:pPr lvl="1"/>
            <a:r>
              <a:rPr lang="en-US" dirty="0" smtClean="0"/>
              <a:t>Skills</a:t>
            </a:r>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normAutofit fontScale="90000"/>
          </a:bodyPr>
          <a:lstStyle/>
          <a:p>
            <a:r>
              <a:rPr lang="en-US" dirty="0"/>
              <a:t>Cultural </a:t>
            </a:r>
            <a:r>
              <a:rPr lang="en-US" dirty="0" smtClean="0"/>
              <a:t>Competence:</a:t>
            </a:r>
            <a:br>
              <a:rPr lang="en-US" dirty="0" smtClean="0"/>
            </a:br>
            <a:r>
              <a:rPr lang="en-US" dirty="0" smtClean="0"/>
              <a:t>Self-Awareness</a:t>
            </a:r>
            <a:endParaRPr lang="en-US" dirty="0"/>
          </a:p>
        </p:txBody>
      </p:sp>
      <p:sp>
        <p:nvSpPr>
          <p:cNvPr id="191491" name="Rectangle 3"/>
          <p:cNvSpPr>
            <a:spLocks noGrp="1" noChangeArrowheads="1"/>
          </p:cNvSpPr>
          <p:nvPr>
            <p:ph idx="1"/>
          </p:nvPr>
        </p:nvSpPr>
        <p:spPr/>
        <p:txBody>
          <a:bodyPr/>
          <a:lstStyle/>
          <a:p>
            <a:r>
              <a:rPr lang="en-US" dirty="0"/>
              <a:t>Learning about one’s own culture</a:t>
            </a:r>
          </a:p>
          <a:p>
            <a:pPr lvl="1"/>
            <a:r>
              <a:rPr lang="en-US" dirty="0"/>
              <a:t>Values, assumptions, biases</a:t>
            </a:r>
          </a:p>
          <a:p>
            <a:pPr lvl="1"/>
            <a:r>
              <a:rPr lang="en-US" dirty="0"/>
              <a:t>By doing so, become less egocentric</a:t>
            </a:r>
          </a:p>
          <a:p>
            <a:pPr lvl="1"/>
            <a:r>
              <a:rPr lang="en-US" dirty="0" smtClean="0"/>
              <a:t>Realize </a:t>
            </a:r>
            <a:r>
              <a:rPr lang="en-US" dirty="0"/>
              <a:t>that differences are not </a:t>
            </a:r>
            <a:r>
              <a:rPr lang="en-US" dirty="0" smtClean="0"/>
              <a:t>deficiencies</a:t>
            </a:r>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p:txBody>
          <a:bodyPr>
            <a:normAutofit fontScale="90000"/>
          </a:bodyPr>
          <a:lstStyle/>
          <a:p>
            <a:r>
              <a:rPr lang="en-US" sz="4000" dirty="0"/>
              <a:t>Cultural </a:t>
            </a:r>
            <a:r>
              <a:rPr lang="en-US" sz="4000" dirty="0" smtClean="0"/>
              <a:t>Competence:</a:t>
            </a:r>
            <a:br>
              <a:rPr lang="en-US" sz="4000" dirty="0" smtClean="0"/>
            </a:br>
            <a:r>
              <a:rPr lang="en-US" sz="4000" dirty="0" smtClean="0"/>
              <a:t>Knowledge </a:t>
            </a:r>
            <a:r>
              <a:rPr lang="en-US" sz="4000" dirty="0"/>
              <a:t>of Diverse Cultures</a:t>
            </a:r>
          </a:p>
        </p:txBody>
      </p:sp>
      <p:sp>
        <p:nvSpPr>
          <p:cNvPr id="192515" name="Rectangle 3"/>
          <p:cNvSpPr>
            <a:spLocks noGrp="1" noChangeArrowheads="1"/>
          </p:cNvSpPr>
          <p:nvPr>
            <p:ph idx="1"/>
          </p:nvPr>
        </p:nvSpPr>
        <p:spPr/>
        <p:txBody>
          <a:bodyPr/>
          <a:lstStyle/>
          <a:p>
            <a:pPr>
              <a:lnSpc>
                <a:spcPct val="90000"/>
              </a:lnSpc>
            </a:pPr>
            <a:r>
              <a:rPr lang="en-US" sz="2800"/>
              <a:t>Can gain knowledge by</a:t>
            </a:r>
          </a:p>
          <a:p>
            <a:pPr lvl="1">
              <a:lnSpc>
                <a:spcPct val="90000"/>
              </a:lnSpc>
            </a:pPr>
            <a:r>
              <a:rPr lang="en-US" sz="2400"/>
              <a:t>Reading, especially regarding history</a:t>
            </a:r>
          </a:p>
          <a:p>
            <a:pPr lvl="1">
              <a:lnSpc>
                <a:spcPct val="90000"/>
              </a:lnSpc>
            </a:pPr>
            <a:r>
              <a:rPr lang="en-US" sz="2400"/>
              <a:t>Direct experiences</a:t>
            </a:r>
          </a:p>
          <a:p>
            <a:pPr lvl="1">
              <a:lnSpc>
                <a:spcPct val="90000"/>
              </a:lnSpc>
            </a:pPr>
            <a:r>
              <a:rPr lang="en-US" sz="2400"/>
              <a:t>Relationships with people of various cultures</a:t>
            </a:r>
          </a:p>
          <a:p>
            <a:pPr lvl="1">
              <a:lnSpc>
                <a:spcPct val="90000"/>
              </a:lnSpc>
            </a:pPr>
            <a:r>
              <a:rPr lang="en-US" sz="2400"/>
              <a:t>Asking client to explain cultural meaning (to a limited extent)</a:t>
            </a:r>
          </a:p>
          <a:p>
            <a:pPr>
              <a:lnSpc>
                <a:spcPct val="90000"/>
              </a:lnSpc>
            </a:pPr>
            <a:r>
              <a:rPr lang="en-US" sz="2800"/>
              <a:t>Remember that there are exceptions to cultural trends</a:t>
            </a:r>
          </a:p>
          <a:p>
            <a:pPr lvl="1">
              <a:lnSpc>
                <a:spcPct val="90000"/>
              </a:lnSpc>
            </a:pPr>
            <a:r>
              <a:rPr lang="en-US" sz="2400"/>
              <a:t>Metaphor—Asian men tend to be relatively short, but Yao Ming is 7’ 6” </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p:txBody>
          <a:bodyPr>
            <a:normAutofit fontScale="90000"/>
          </a:bodyPr>
          <a:lstStyle/>
          <a:p>
            <a:r>
              <a:rPr lang="en-US" sz="4000" dirty="0"/>
              <a:t>Cultural Competence: </a:t>
            </a:r>
            <a:r>
              <a:rPr lang="en-US" sz="4000" dirty="0" smtClean="0"/>
              <a:t/>
            </a:r>
            <a:br>
              <a:rPr lang="en-US" sz="4000" dirty="0" smtClean="0"/>
            </a:br>
            <a:r>
              <a:rPr lang="en-US" sz="4000" dirty="0" smtClean="0"/>
              <a:t>Knowledge </a:t>
            </a:r>
            <a:r>
              <a:rPr lang="en-US" sz="4000" dirty="0"/>
              <a:t>of Diverse Cultures (cont.)</a:t>
            </a:r>
          </a:p>
        </p:txBody>
      </p:sp>
      <p:sp>
        <p:nvSpPr>
          <p:cNvPr id="593923" name="Rectangle 3"/>
          <p:cNvSpPr>
            <a:spLocks noGrp="1" noChangeArrowheads="1"/>
          </p:cNvSpPr>
          <p:nvPr>
            <p:ph idx="1"/>
          </p:nvPr>
        </p:nvSpPr>
        <p:spPr/>
        <p:txBody>
          <a:bodyPr/>
          <a:lstStyle/>
          <a:p>
            <a:pPr>
              <a:lnSpc>
                <a:spcPct val="90000"/>
              </a:lnSpc>
            </a:pPr>
            <a:r>
              <a:rPr lang="en-US"/>
              <a:t>Acculturation	</a:t>
            </a:r>
          </a:p>
          <a:p>
            <a:pPr lvl="1">
              <a:lnSpc>
                <a:spcPct val="90000"/>
              </a:lnSpc>
            </a:pPr>
            <a:r>
              <a:rPr lang="en-US"/>
              <a:t>Response to new cultural environment</a:t>
            </a:r>
          </a:p>
          <a:p>
            <a:pPr lvl="1">
              <a:lnSpc>
                <a:spcPct val="90000"/>
              </a:lnSpc>
            </a:pPr>
            <a:r>
              <a:rPr lang="en-US"/>
              <a:t>Balance between adopting new and retaining original culture</a:t>
            </a:r>
          </a:p>
          <a:p>
            <a:pPr lvl="1">
              <a:lnSpc>
                <a:spcPct val="90000"/>
              </a:lnSpc>
            </a:pPr>
            <a:r>
              <a:rPr lang="en-US"/>
              <a:t>Specific strategies:</a:t>
            </a:r>
          </a:p>
          <a:p>
            <a:pPr lvl="2">
              <a:lnSpc>
                <a:spcPct val="90000"/>
              </a:lnSpc>
            </a:pPr>
            <a:r>
              <a:rPr lang="en-US"/>
              <a:t>Assimilation (high new, low original)</a:t>
            </a:r>
          </a:p>
          <a:p>
            <a:pPr lvl="2">
              <a:lnSpc>
                <a:spcPct val="90000"/>
              </a:lnSpc>
            </a:pPr>
            <a:r>
              <a:rPr lang="en-US"/>
              <a:t>Separation (low new, high original)</a:t>
            </a:r>
          </a:p>
          <a:p>
            <a:pPr lvl="2">
              <a:lnSpc>
                <a:spcPct val="90000"/>
              </a:lnSpc>
            </a:pPr>
            <a:r>
              <a:rPr lang="en-US"/>
              <a:t>Marginalization (low new and original)</a:t>
            </a:r>
          </a:p>
          <a:p>
            <a:pPr lvl="2">
              <a:lnSpc>
                <a:spcPct val="90000"/>
              </a:lnSpc>
            </a:pPr>
            <a:r>
              <a:rPr lang="en-US"/>
              <a:t>Integration (high new and original)</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normAutofit fontScale="90000"/>
          </a:bodyPr>
          <a:lstStyle/>
          <a:p>
            <a:r>
              <a:rPr lang="en-US" sz="4000" dirty="0"/>
              <a:t>Cultural Competence: </a:t>
            </a:r>
            <a:r>
              <a:rPr lang="en-US" sz="4000" dirty="0" smtClean="0"/>
              <a:t/>
            </a:r>
            <a:br>
              <a:rPr lang="en-US" sz="4000" dirty="0" smtClean="0"/>
            </a:br>
            <a:r>
              <a:rPr lang="en-US" sz="4000" dirty="0" smtClean="0"/>
              <a:t>Culturally </a:t>
            </a:r>
            <a:r>
              <a:rPr lang="en-US" sz="4000" dirty="0"/>
              <a:t>Appropriate Clinical Skills</a:t>
            </a:r>
          </a:p>
        </p:txBody>
      </p:sp>
      <p:sp>
        <p:nvSpPr>
          <p:cNvPr id="193539" name="Rectangle 3"/>
          <p:cNvSpPr>
            <a:spLocks noGrp="1" noChangeArrowheads="1"/>
          </p:cNvSpPr>
          <p:nvPr>
            <p:ph idx="1"/>
          </p:nvPr>
        </p:nvSpPr>
        <p:spPr/>
        <p:txBody>
          <a:bodyPr/>
          <a:lstStyle/>
          <a:p>
            <a:pPr>
              <a:lnSpc>
                <a:spcPct val="90000"/>
              </a:lnSpc>
            </a:pPr>
            <a:r>
              <a:rPr lang="en-US"/>
              <a:t>Techniques should  be consistent with the values and life experiences of each client</a:t>
            </a:r>
          </a:p>
          <a:p>
            <a:pPr>
              <a:lnSpc>
                <a:spcPct val="90000"/>
              </a:lnSpc>
            </a:pPr>
            <a:r>
              <a:rPr lang="en-US"/>
              <a:t>“Talk therapy” may work better for some cultural groups than for others</a:t>
            </a:r>
          </a:p>
          <a:p>
            <a:pPr>
              <a:lnSpc>
                <a:spcPct val="90000"/>
              </a:lnSpc>
            </a:pPr>
            <a:r>
              <a:rPr lang="en-US"/>
              <a:t>Some cultural groups may respond more positively to “action” than “insight”</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946" name="Rectangle 2"/>
          <p:cNvSpPr>
            <a:spLocks noGrp="1" noChangeArrowheads="1"/>
          </p:cNvSpPr>
          <p:nvPr>
            <p:ph type="title"/>
          </p:nvPr>
        </p:nvSpPr>
        <p:spPr/>
        <p:txBody>
          <a:bodyPr>
            <a:noAutofit/>
          </a:bodyPr>
          <a:lstStyle/>
          <a:p>
            <a:r>
              <a:rPr lang="en-US" sz="3300" dirty="0"/>
              <a:t>Cultural Competence: </a:t>
            </a:r>
            <a:r>
              <a:rPr lang="en-US" sz="3300" dirty="0" smtClean="0"/>
              <a:t/>
            </a:r>
            <a:br>
              <a:rPr lang="en-US" sz="3300" dirty="0" smtClean="0"/>
            </a:br>
            <a:r>
              <a:rPr lang="en-US" sz="3300" dirty="0" smtClean="0"/>
              <a:t>Culturally </a:t>
            </a:r>
            <a:r>
              <a:rPr lang="en-US" sz="3300" dirty="0"/>
              <a:t>Appropriate Clinical Skills (cont.)</a:t>
            </a:r>
          </a:p>
        </p:txBody>
      </p:sp>
      <p:sp>
        <p:nvSpPr>
          <p:cNvPr id="594947" name="Rectangle 3"/>
          <p:cNvSpPr>
            <a:spLocks noGrp="1" noChangeArrowheads="1"/>
          </p:cNvSpPr>
          <p:nvPr>
            <p:ph idx="1"/>
          </p:nvPr>
        </p:nvSpPr>
        <p:spPr/>
        <p:txBody>
          <a:bodyPr/>
          <a:lstStyle/>
          <a:p>
            <a:r>
              <a:rPr lang="en-US" dirty="0" err="1"/>
              <a:t>Microaggressions</a:t>
            </a:r>
            <a:endParaRPr lang="en-US" dirty="0"/>
          </a:p>
          <a:p>
            <a:pPr lvl="1"/>
            <a:r>
              <a:rPr lang="en-US" dirty="0"/>
              <a:t>Comments or actions made in cultural context that (often unintentionally) convey </a:t>
            </a:r>
            <a:r>
              <a:rPr lang="en-US" dirty="0" smtClean="0"/>
              <a:t>negative </a:t>
            </a:r>
            <a:r>
              <a:rPr lang="en-US" dirty="0"/>
              <a:t>beliefs</a:t>
            </a:r>
          </a:p>
          <a:p>
            <a:pPr lvl="1"/>
            <a:r>
              <a:rPr lang="en-US" dirty="0"/>
              <a:t>Can suggest dominance and cause marginalization or invalidation</a:t>
            </a:r>
          </a:p>
          <a:p>
            <a:pPr lvl="1"/>
            <a:r>
              <a:rPr lang="en-US" dirty="0"/>
              <a:t>Psychologists can avoid by examining their own </a:t>
            </a:r>
            <a:r>
              <a:rPr lang="en-US" dirty="0" smtClean="0"/>
              <a:t>beliefs</a:t>
            </a:r>
            <a:endParaRPr lang="en-US"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Cultural Adaptation</a:t>
            </a:r>
            <a:endParaRPr lang="en-US" dirty="0"/>
          </a:p>
        </p:txBody>
      </p:sp>
      <p:sp>
        <p:nvSpPr>
          <p:cNvPr id="3" name="Content Placeholder 2"/>
          <p:cNvSpPr>
            <a:spLocks noGrp="1"/>
          </p:cNvSpPr>
          <p:nvPr>
            <p:ph idx="1"/>
          </p:nvPr>
        </p:nvSpPr>
        <p:spPr/>
        <p:txBody>
          <a:bodyPr/>
          <a:lstStyle/>
          <a:p>
            <a:r>
              <a:rPr lang="en-US" dirty="0" smtClean="0"/>
              <a:t>Modifying treatments with empirical evidence for members of a cultural group</a:t>
            </a:r>
            <a:endParaRPr lang="en-US"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p:txBody>
          <a:bodyPr/>
          <a:lstStyle/>
          <a:p>
            <a:r>
              <a:rPr lang="en-US"/>
              <a:t>Etic vs. Emic Perspective</a:t>
            </a:r>
          </a:p>
        </p:txBody>
      </p:sp>
      <p:sp>
        <p:nvSpPr>
          <p:cNvPr id="194563" name="Rectangle 3"/>
          <p:cNvSpPr>
            <a:spLocks noGrp="1" noChangeArrowheads="1"/>
          </p:cNvSpPr>
          <p:nvPr>
            <p:ph idx="1"/>
          </p:nvPr>
        </p:nvSpPr>
        <p:spPr/>
        <p:txBody>
          <a:bodyPr/>
          <a:lstStyle/>
          <a:p>
            <a:r>
              <a:rPr lang="en-US" sz="2800"/>
              <a:t>Etic</a:t>
            </a:r>
          </a:p>
          <a:p>
            <a:pPr lvl="1"/>
            <a:r>
              <a:rPr lang="en-US" sz="2400"/>
              <a:t>Emphasizes similarities between all people</a:t>
            </a:r>
          </a:p>
          <a:p>
            <a:pPr lvl="1"/>
            <a:r>
              <a:rPr lang="en-US" sz="2400"/>
              <a:t>Assumes universality</a:t>
            </a:r>
          </a:p>
          <a:p>
            <a:pPr lvl="1"/>
            <a:r>
              <a:rPr lang="en-US" sz="2400"/>
              <a:t>Downplays culture-based differences</a:t>
            </a:r>
          </a:p>
          <a:p>
            <a:r>
              <a:rPr lang="en-US" sz="2800"/>
              <a:t>Emic</a:t>
            </a:r>
          </a:p>
          <a:p>
            <a:pPr lvl="1"/>
            <a:r>
              <a:rPr lang="en-US" sz="2400"/>
              <a:t>Emphasizes culture-specific norms</a:t>
            </a:r>
          </a:p>
          <a:p>
            <a:pPr lvl="1"/>
            <a:r>
              <a:rPr lang="en-US" sz="2400"/>
              <a:t>Appreciate clients in the context of their own culture</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p:txBody>
          <a:bodyPr>
            <a:normAutofit fontScale="90000"/>
          </a:bodyPr>
          <a:lstStyle/>
          <a:p>
            <a:r>
              <a:rPr lang="en-US" dirty="0"/>
              <a:t>Tripartite Model </a:t>
            </a:r>
            <a:r>
              <a:rPr lang="en-US" dirty="0" smtClean="0"/>
              <a:t>of</a:t>
            </a:r>
            <a:br>
              <a:rPr lang="en-US" dirty="0" smtClean="0"/>
            </a:br>
            <a:r>
              <a:rPr lang="en-US" dirty="0" smtClean="0"/>
              <a:t>Personal </a:t>
            </a:r>
            <a:r>
              <a:rPr lang="en-US" dirty="0"/>
              <a:t>Identity</a:t>
            </a:r>
          </a:p>
        </p:txBody>
      </p:sp>
      <p:sp>
        <p:nvSpPr>
          <p:cNvPr id="195587" name="Rectangle 3"/>
          <p:cNvSpPr>
            <a:spLocks noGrp="1" noChangeArrowheads="1"/>
          </p:cNvSpPr>
          <p:nvPr>
            <p:ph idx="1"/>
          </p:nvPr>
        </p:nvSpPr>
        <p:spPr/>
        <p:txBody>
          <a:bodyPr/>
          <a:lstStyle/>
          <a:p>
            <a:r>
              <a:rPr lang="en-US" sz="2800"/>
              <a:t>Three levels of identity</a:t>
            </a:r>
          </a:p>
          <a:p>
            <a:pPr lvl="1"/>
            <a:r>
              <a:rPr lang="en-US" sz="2400"/>
              <a:t>Individual level</a:t>
            </a:r>
          </a:p>
          <a:p>
            <a:pPr lvl="2"/>
            <a:r>
              <a:rPr lang="en-US" sz="2000"/>
              <a:t>Every person is totally unique</a:t>
            </a:r>
          </a:p>
          <a:p>
            <a:pPr lvl="1"/>
            <a:r>
              <a:rPr lang="en-US" sz="2400"/>
              <a:t>Group level</a:t>
            </a:r>
          </a:p>
          <a:p>
            <a:pPr lvl="2"/>
            <a:r>
              <a:rPr lang="en-US" sz="2000"/>
              <a:t>Every person is like some others </a:t>
            </a:r>
          </a:p>
          <a:p>
            <a:pPr lvl="1"/>
            <a:r>
              <a:rPr lang="en-US" sz="2400"/>
              <a:t>Universal level</a:t>
            </a:r>
          </a:p>
          <a:p>
            <a:pPr lvl="2"/>
            <a:r>
              <a:rPr lang="en-US" sz="2000"/>
              <a:t>Every person is like all others </a:t>
            </a:r>
          </a:p>
          <a:p>
            <a:r>
              <a:rPr lang="en-US" sz="2800"/>
              <a:t>Clinical psychologists can recognize all three levels for any client</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lstStyle/>
          <a:p>
            <a:r>
              <a:rPr lang="en-US"/>
              <a:t>What Constitutes a Culture?</a:t>
            </a:r>
          </a:p>
        </p:txBody>
      </p:sp>
      <p:sp>
        <p:nvSpPr>
          <p:cNvPr id="196611" name="Rectangle 3"/>
          <p:cNvSpPr>
            <a:spLocks noGrp="1" noChangeArrowheads="1"/>
          </p:cNvSpPr>
          <p:nvPr>
            <p:ph idx="1"/>
          </p:nvPr>
        </p:nvSpPr>
        <p:spPr/>
        <p:txBody>
          <a:bodyPr/>
          <a:lstStyle/>
          <a:p>
            <a:pPr>
              <a:lnSpc>
                <a:spcPct val="90000"/>
              </a:lnSpc>
            </a:pPr>
            <a:r>
              <a:rPr lang="en-US" sz="2800" dirty="0"/>
              <a:t>Narrow vs. broad definitions</a:t>
            </a:r>
          </a:p>
          <a:p>
            <a:pPr lvl="1">
              <a:lnSpc>
                <a:spcPct val="90000"/>
              </a:lnSpc>
            </a:pPr>
            <a:r>
              <a:rPr lang="en-US" sz="2400" dirty="0"/>
              <a:t>Some argue that ethnicity and race are the defining characteristics of culture</a:t>
            </a:r>
          </a:p>
          <a:p>
            <a:pPr lvl="1">
              <a:lnSpc>
                <a:spcPct val="90000"/>
              </a:lnSpc>
            </a:pPr>
            <a:r>
              <a:rPr lang="en-US" sz="2400" dirty="0"/>
              <a:t>Others argue that many other variables can define a culture, such as</a:t>
            </a:r>
          </a:p>
          <a:p>
            <a:pPr lvl="2">
              <a:lnSpc>
                <a:spcPct val="90000"/>
              </a:lnSpc>
            </a:pPr>
            <a:r>
              <a:rPr lang="en-US" sz="2000" dirty="0"/>
              <a:t>Socioeconomic status</a:t>
            </a:r>
          </a:p>
          <a:p>
            <a:pPr lvl="2">
              <a:lnSpc>
                <a:spcPct val="90000"/>
              </a:lnSpc>
            </a:pPr>
            <a:r>
              <a:rPr lang="en-US" sz="2000" dirty="0"/>
              <a:t>Religion</a:t>
            </a:r>
          </a:p>
          <a:p>
            <a:pPr lvl="2">
              <a:lnSpc>
                <a:spcPct val="90000"/>
              </a:lnSpc>
            </a:pPr>
            <a:r>
              <a:rPr lang="en-US" sz="2000" dirty="0"/>
              <a:t>Gender</a:t>
            </a:r>
          </a:p>
          <a:p>
            <a:pPr lvl="2">
              <a:lnSpc>
                <a:spcPct val="90000"/>
              </a:lnSpc>
            </a:pPr>
            <a:r>
              <a:rPr lang="en-US" sz="2000" dirty="0"/>
              <a:t>Age</a:t>
            </a:r>
          </a:p>
          <a:p>
            <a:pPr lvl="2">
              <a:lnSpc>
                <a:spcPct val="90000"/>
              </a:lnSpc>
            </a:pPr>
            <a:r>
              <a:rPr lang="en-US" sz="2000" dirty="0"/>
              <a:t>Geography/region</a:t>
            </a:r>
          </a:p>
          <a:p>
            <a:pPr lvl="2">
              <a:lnSpc>
                <a:spcPct val="90000"/>
              </a:lnSpc>
            </a:pPr>
            <a:r>
              <a:rPr lang="en-US" sz="2000" dirty="0" smtClean="0"/>
              <a:t>Political affiliation</a:t>
            </a:r>
          </a:p>
          <a:p>
            <a:pPr lvl="2">
              <a:lnSpc>
                <a:spcPct val="90000"/>
              </a:lnSpc>
            </a:pPr>
            <a:r>
              <a:rPr lang="en-US" sz="2000" dirty="0" smtClean="0"/>
              <a:t>Disability status</a:t>
            </a:r>
            <a:endParaRPr lang="en-US" sz="2000"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p:txBody>
          <a:bodyPr>
            <a:normAutofit/>
          </a:bodyPr>
          <a:lstStyle/>
          <a:p>
            <a:r>
              <a:rPr lang="en-US" dirty="0" smtClean="0"/>
              <a:t>The U.S. Population</a:t>
            </a:r>
            <a:endParaRPr lang="en-US" dirty="0"/>
          </a:p>
        </p:txBody>
      </p:sp>
      <p:sp>
        <p:nvSpPr>
          <p:cNvPr id="183299" name="Rectangle 3"/>
          <p:cNvSpPr>
            <a:spLocks noGrp="1" noChangeArrowheads="1"/>
          </p:cNvSpPr>
          <p:nvPr>
            <p:ph idx="1"/>
          </p:nvPr>
        </p:nvSpPr>
        <p:spPr/>
        <p:txBody>
          <a:bodyPr/>
          <a:lstStyle/>
          <a:p>
            <a:r>
              <a:rPr lang="en-US"/>
              <a:t>The U. S. population is increasingly diverse, particularly in certain areas/cities</a:t>
            </a:r>
          </a:p>
          <a:p>
            <a:pPr lvl="1"/>
            <a:r>
              <a:rPr lang="en-US"/>
              <a:t>20% of U. S. schoolchildren speak a language other than English at home </a:t>
            </a:r>
          </a:p>
          <a:p>
            <a:pPr lvl="1"/>
            <a:r>
              <a:rPr lang="en-US"/>
              <a:t>In Miami, Detroit, and Washington DC, a single ethnic minority group represents over half of the population</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p:txBody>
          <a:bodyPr/>
          <a:lstStyle/>
          <a:p>
            <a:r>
              <a:rPr lang="en-US"/>
              <a:t>Interacting Cultural Variables</a:t>
            </a:r>
          </a:p>
        </p:txBody>
      </p:sp>
      <p:sp>
        <p:nvSpPr>
          <p:cNvPr id="197635" name="Rectangle 3"/>
          <p:cNvSpPr>
            <a:spLocks noGrp="1" noChangeArrowheads="1"/>
          </p:cNvSpPr>
          <p:nvPr>
            <p:ph idx="1"/>
          </p:nvPr>
        </p:nvSpPr>
        <p:spPr/>
        <p:txBody>
          <a:bodyPr/>
          <a:lstStyle/>
          <a:p>
            <a:r>
              <a:rPr lang="en-US"/>
              <a:t>Multiple cultural factors can combine to create a unique culture for a particular individual</a:t>
            </a:r>
          </a:p>
          <a:p>
            <a:pPr lvl="1"/>
            <a:r>
              <a:rPr lang="en-US"/>
              <a:t>Two people of the same ethnicity can differ on many other variables, and can have very different life experiences as a result</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normAutofit fontScale="90000"/>
          </a:bodyPr>
          <a:lstStyle/>
          <a:p>
            <a:r>
              <a:rPr lang="en-US" dirty="0"/>
              <a:t>Training </a:t>
            </a:r>
            <a:r>
              <a:rPr lang="en-US" dirty="0" smtClean="0"/>
              <a:t>Psychologists</a:t>
            </a:r>
            <a:br>
              <a:rPr lang="en-US" dirty="0" smtClean="0"/>
            </a:br>
            <a:r>
              <a:rPr lang="en-US" dirty="0" smtClean="0"/>
              <a:t>in </a:t>
            </a:r>
            <a:r>
              <a:rPr lang="en-US" dirty="0"/>
              <a:t>Cultural Issues</a:t>
            </a:r>
          </a:p>
        </p:txBody>
      </p:sp>
      <p:sp>
        <p:nvSpPr>
          <p:cNvPr id="198659" name="Rectangle 3"/>
          <p:cNvSpPr>
            <a:spLocks noGrp="1" noChangeArrowheads="1"/>
          </p:cNvSpPr>
          <p:nvPr>
            <p:ph idx="1"/>
          </p:nvPr>
        </p:nvSpPr>
        <p:spPr/>
        <p:txBody>
          <a:bodyPr/>
          <a:lstStyle/>
          <a:p>
            <a:r>
              <a:rPr lang="en-US"/>
              <a:t>Educational alternatives</a:t>
            </a:r>
          </a:p>
          <a:p>
            <a:pPr lvl="1"/>
            <a:r>
              <a:rPr lang="en-US"/>
              <a:t>Courses</a:t>
            </a:r>
          </a:p>
          <a:p>
            <a:pPr lvl="1"/>
            <a:r>
              <a:rPr lang="en-US"/>
              <a:t>Readings</a:t>
            </a:r>
          </a:p>
          <a:p>
            <a:pPr lvl="1"/>
            <a:r>
              <a:rPr lang="en-US"/>
              <a:t>Real-world experiences</a:t>
            </a:r>
          </a:p>
          <a:p>
            <a:pPr lvl="1"/>
            <a:r>
              <a:rPr lang="en-US"/>
              <a:t>Recruit and retain diverse students and faculty</a:t>
            </a:r>
          </a:p>
          <a:p>
            <a:pPr lvl="1"/>
            <a:r>
              <a:rPr lang="en-US"/>
              <a:t>Encourage cultural self-knowledge, curiosity, and humility</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normAutofit fontScale="90000"/>
          </a:bodyPr>
          <a:lstStyle/>
          <a:p>
            <a:r>
              <a:rPr lang="en-US" sz="4000"/>
              <a:t>Measuring the Outcome of Culture-Based Training Efforts</a:t>
            </a:r>
          </a:p>
        </p:txBody>
      </p:sp>
      <p:sp>
        <p:nvSpPr>
          <p:cNvPr id="199683" name="Rectangle 3"/>
          <p:cNvSpPr>
            <a:spLocks noGrp="1" noChangeArrowheads="1"/>
          </p:cNvSpPr>
          <p:nvPr>
            <p:ph idx="1"/>
          </p:nvPr>
        </p:nvSpPr>
        <p:spPr/>
        <p:txBody>
          <a:bodyPr/>
          <a:lstStyle/>
          <a:p>
            <a:r>
              <a:rPr lang="en-US"/>
              <a:t>Many questions remain</a:t>
            </a:r>
          </a:p>
          <a:p>
            <a:pPr lvl="1"/>
            <a:r>
              <a:rPr lang="en-US"/>
              <a:t>How can we measure a baseline of cultural competence?</a:t>
            </a:r>
          </a:p>
          <a:p>
            <a:pPr lvl="1"/>
            <a:r>
              <a:rPr lang="en-US"/>
              <a:t>How can we measure change after training?</a:t>
            </a:r>
          </a:p>
          <a:p>
            <a:pPr lvl="1"/>
            <a:r>
              <a:rPr lang="en-US"/>
              <a:t>Whose opinion should we seek?  Psychologist, client, supervisor, others?</a:t>
            </a:r>
          </a:p>
          <a:p>
            <a:pPr lvl="1"/>
            <a:r>
              <a:rPr lang="en-US"/>
              <a:t>How can we infer cause?</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r>
              <a:rPr lang="en-US"/>
              <a:t>Cultural Issues (cont.)</a:t>
            </a:r>
          </a:p>
        </p:txBody>
      </p:sp>
      <p:sp>
        <p:nvSpPr>
          <p:cNvPr id="184323" name="Rectangle 3"/>
          <p:cNvSpPr>
            <a:spLocks noGrp="1" noChangeArrowheads="1"/>
          </p:cNvSpPr>
          <p:nvPr>
            <p:ph idx="1"/>
          </p:nvPr>
        </p:nvSpPr>
        <p:spPr/>
        <p:txBody>
          <a:bodyPr/>
          <a:lstStyle/>
          <a:p>
            <a:r>
              <a:rPr lang="en-US" dirty="0"/>
              <a:t>As stated by </a:t>
            </a:r>
            <a:r>
              <a:rPr lang="en-US" dirty="0" err="1"/>
              <a:t>McGoldrick</a:t>
            </a:r>
            <a:r>
              <a:rPr lang="en-US" dirty="0"/>
              <a:t>, Giordano, and Garcia-</a:t>
            </a:r>
            <a:r>
              <a:rPr lang="en-US" dirty="0" err="1"/>
              <a:t>Preto</a:t>
            </a:r>
            <a:r>
              <a:rPr lang="en-US" dirty="0"/>
              <a:t> (2005), “[we] must incorporate cultural acknowledgment into our theories and into our therapies, so that clients not of the dominant culture will not have to feel lost, displaced, or mystified</a:t>
            </a:r>
            <a:r>
              <a:rPr lang="en-US" dirty="0" smtClean="0"/>
              <a:t>”</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normAutofit fontScale="90000"/>
          </a:bodyPr>
          <a:lstStyle/>
          <a:p>
            <a:r>
              <a:rPr lang="en-US" dirty="0"/>
              <a:t>Multiculturalism </a:t>
            </a:r>
            <a:r>
              <a:rPr lang="en-US" dirty="0" smtClean="0"/>
              <a:t>as</a:t>
            </a:r>
            <a:br>
              <a:rPr lang="en-US" dirty="0" smtClean="0"/>
            </a:br>
            <a:r>
              <a:rPr lang="en-US" dirty="0" smtClean="0"/>
              <a:t>the </a:t>
            </a:r>
            <a:r>
              <a:rPr lang="en-US" dirty="0"/>
              <a:t>“Fourth Force”</a:t>
            </a:r>
          </a:p>
        </p:txBody>
      </p:sp>
      <p:sp>
        <p:nvSpPr>
          <p:cNvPr id="185347" name="Rectangle 3"/>
          <p:cNvSpPr>
            <a:spLocks noGrp="1" noChangeArrowheads="1"/>
          </p:cNvSpPr>
          <p:nvPr>
            <p:ph idx="1"/>
          </p:nvPr>
        </p:nvSpPr>
        <p:spPr/>
        <p:txBody>
          <a:bodyPr/>
          <a:lstStyle/>
          <a:p>
            <a:pPr>
              <a:lnSpc>
                <a:spcPct val="80000"/>
              </a:lnSpc>
            </a:pPr>
            <a:r>
              <a:rPr lang="en-US" sz="2800"/>
              <a:t>Some argue that multiculturalism is the defining issue of the current generation of psychology</a:t>
            </a:r>
          </a:p>
          <a:p>
            <a:pPr>
              <a:lnSpc>
                <a:spcPct val="80000"/>
              </a:lnSpc>
            </a:pPr>
            <a:r>
              <a:rPr lang="en-US" sz="2800"/>
              <a:t>Defining paradigms of previous generations have included</a:t>
            </a:r>
          </a:p>
          <a:p>
            <a:pPr lvl="1">
              <a:lnSpc>
                <a:spcPct val="80000"/>
              </a:lnSpc>
            </a:pPr>
            <a:r>
              <a:rPr lang="en-US" sz="2400"/>
              <a:t>Psychoanalysis (1</a:t>
            </a:r>
            <a:r>
              <a:rPr lang="en-US" sz="2400" baseline="30000"/>
              <a:t>st</a:t>
            </a:r>
            <a:r>
              <a:rPr lang="en-US" sz="2400"/>
              <a:t>)</a:t>
            </a:r>
          </a:p>
          <a:p>
            <a:pPr lvl="1">
              <a:lnSpc>
                <a:spcPct val="80000"/>
              </a:lnSpc>
            </a:pPr>
            <a:r>
              <a:rPr lang="en-US" sz="2400"/>
              <a:t>Behaviorism (2</a:t>
            </a:r>
            <a:r>
              <a:rPr lang="en-US" sz="2400" baseline="30000"/>
              <a:t>nd</a:t>
            </a:r>
            <a:r>
              <a:rPr lang="en-US" sz="2400"/>
              <a:t>)</a:t>
            </a:r>
          </a:p>
          <a:p>
            <a:pPr lvl="1">
              <a:lnSpc>
                <a:spcPct val="80000"/>
              </a:lnSpc>
            </a:pPr>
            <a:r>
              <a:rPr lang="en-US" sz="2400"/>
              <a:t>Humanism/person-centered (3</a:t>
            </a:r>
            <a:r>
              <a:rPr lang="en-US" sz="2400" baseline="30000"/>
              <a:t>rd</a:t>
            </a:r>
            <a:r>
              <a:rPr lang="en-US" sz="2400"/>
              <a:t>)</a:t>
            </a:r>
          </a:p>
          <a:p>
            <a:pPr>
              <a:lnSpc>
                <a:spcPct val="80000"/>
              </a:lnSpc>
            </a:pPr>
            <a:r>
              <a:rPr lang="en-US" sz="2800"/>
              <a:t>Multiculturalism can enhance any of previous “forces”</a:t>
            </a:r>
          </a:p>
          <a:p>
            <a:pPr lvl="1">
              <a:lnSpc>
                <a:spcPct val="80000"/>
              </a:lnSpc>
            </a:pPr>
            <a:endParaRPr lang="en-US" sz="240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Culture and Clients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Culture shapes how clients understand their problems</a:t>
            </a:r>
          </a:p>
          <a:p>
            <a:r>
              <a:rPr lang="en-US" dirty="0" smtClean="0"/>
              <a:t>Questions to assess client understanding:</a:t>
            </a:r>
          </a:p>
          <a:p>
            <a:pPr lvl="1"/>
            <a:r>
              <a:rPr lang="en-US" dirty="0" smtClean="0"/>
              <a:t>What do you call your problem (illness, distress)?</a:t>
            </a:r>
          </a:p>
          <a:p>
            <a:pPr lvl="1"/>
            <a:r>
              <a:rPr lang="en-US" dirty="0" smtClean="0"/>
              <a:t>What do you think your problem does to you?</a:t>
            </a:r>
          </a:p>
          <a:p>
            <a:pPr lvl="1"/>
            <a:r>
              <a:rPr lang="en-US" dirty="0" smtClean="0"/>
              <a:t>What do you think the natural cause of your problem is?</a:t>
            </a:r>
          </a:p>
          <a:p>
            <a:pPr lvl="1"/>
            <a:r>
              <a:rPr lang="en-US" dirty="0" smtClean="0"/>
              <a:t>How do you think this problem should be treated?</a:t>
            </a:r>
          </a:p>
          <a:p>
            <a:pPr lvl="1"/>
            <a:r>
              <a:rPr lang="en-US" dirty="0" smtClean="0"/>
              <a:t>Who else (e.g., family, religious leaders) do you turn to for help?</a:t>
            </a:r>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normAutofit fontScale="90000"/>
          </a:bodyPr>
          <a:lstStyle/>
          <a:p>
            <a:r>
              <a:rPr lang="en-US" sz="4000"/>
              <a:t>Recent Professional Efforts to Emphasize Issues of Culture</a:t>
            </a:r>
          </a:p>
        </p:txBody>
      </p:sp>
      <p:sp>
        <p:nvSpPr>
          <p:cNvPr id="186371" name="Rectangle 3"/>
          <p:cNvSpPr>
            <a:spLocks noGrp="1" noChangeArrowheads="1"/>
          </p:cNvSpPr>
          <p:nvPr>
            <p:ph idx="1"/>
          </p:nvPr>
        </p:nvSpPr>
        <p:spPr/>
        <p:txBody>
          <a:bodyPr/>
          <a:lstStyle/>
          <a:p>
            <a:pPr>
              <a:lnSpc>
                <a:spcPct val="80000"/>
              </a:lnSpc>
            </a:pPr>
            <a:r>
              <a:rPr lang="en-US" sz="2800"/>
              <a:t>Journals and books on cultural topics</a:t>
            </a:r>
          </a:p>
          <a:p>
            <a:pPr>
              <a:lnSpc>
                <a:spcPct val="80000"/>
              </a:lnSpc>
            </a:pPr>
            <a:r>
              <a:rPr lang="en-US" sz="2800"/>
              <a:t>New APA divisions</a:t>
            </a:r>
          </a:p>
          <a:p>
            <a:pPr lvl="1">
              <a:lnSpc>
                <a:spcPct val="80000"/>
              </a:lnSpc>
            </a:pPr>
            <a:r>
              <a:rPr lang="en-US" sz="2400"/>
              <a:t>Division 35—Society for the Psychology of Women</a:t>
            </a:r>
          </a:p>
          <a:p>
            <a:pPr lvl="1">
              <a:lnSpc>
                <a:spcPct val="80000"/>
              </a:lnSpc>
            </a:pPr>
            <a:r>
              <a:rPr lang="en-US" sz="2400"/>
              <a:t>Division 36—Psychology of Religion</a:t>
            </a:r>
          </a:p>
          <a:p>
            <a:pPr lvl="1">
              <a:lnSpc>
                <a:spcPct val="80000"/>
              </a:lnSpc>
            </a:pPr>
            <a:r>
              <a:rPr lang="en-US" sz="2400"/>
              <a:t>Division 44—Society for the Psychological Study of Lesbian, Gay, and Bisexual Issues</a:t>
            </a:r>
          </a:p>
          <a:p>
            <a:pPr lvl="1">
              <a:lnSpc>
                <a:spcPct val="80000"/>
              </a:lnSpc>
            </a:pPr>
            <a:r>
              <a:rPr lang="en-US" sz="2400"/>
              <a:t>Division 45—Society for the Study of Ethnic Minority Issues</a:t>
            </a:r>
          </a:p>
          <a:p>
            <a:pPr lvl="1">
              <a:lnSpc>
                <a:spcPct val="80000"/>
              </a:lnSpc>
            </a:pPr>
            <a:r>
              <a:rPr lang="en-US" sz="2400"/>
              <a:t>Division 51—Society for the Psychological Study of Men and Masculinity</a:t>
            </a:r>
          </a:p>
          <a:p>
            <a:pPr lvl="1">
              <a:lnSpc>
                <a:spcPct val="80000"/>
              </a:lnSpc>
            </a:pPr>
            <a:endParaRPr lang="en-US" sz="240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p:nvPr>
        </p:nvSpPr>
        <p:spPr/>
        <p:txBody>
          <a:bodyPr>
            <a:normAutofit fontScale="90000"/>
          </a:bodyPr>
          <a:lstStyle/>
          <a:p>
            <a:r>
              <a:rPr lang="en-US" sz="4000"/>
              <a:t>Recent Professional Efforts to Emphasize Issues of Culture (cont.)</a:t>
            </a:r>
          </a:p>
        </p:txBody>
      </p:sp>
      <p:sp>
        <p:nvSpPr>
          <p:cNvPr id="187395" name="Rectangle 3"/>
          <p:cNvSpPr>
            <a:spLocks noGrp="1" noChangeArrowheads="1"/>
          </p:cNvSpPr>
          <p:nvPr>
            <p:ph idx="1"/>
          </p:nvPr>
        </p:nvSpPr>
        <p:spPr/>
        <p:txBody>
          <a:bodyPr/>
          <a:lstStyle/>
          <a:p>
            <a:r>
              <a:rPr lang="en-US"/>
              <a:t>Revisions to APA ethical code</a:t>
            </a:r>
          </a:p>
          <a:p>
            <a:pPr lvl="1"/>
            <a:r>
              <a:rPr lang="en-US"/>
              <a:t>Competence</a:t>
            </a:r>
          </a:p>
          <a:p>
            <a:pPr lvl="1"/>
            <a:r>
              <a:rPr lang="en-US"/>
              <a:t>Discrimination</a:t>
            </a:r>
          </a:p>
          <a:p>
            <a:pPr lvl="1"/>
            <a:r>
              <a:rPr lang="en-US"/>
              <a:t>Interpreting Assessment Results</a:t>
            </a:r>
          </a:p>
          <a:p>
            <a:pPr lvl="1"/>
            <a:r>
              <a:rPr lang="en-US"/>
              <a:t>Others</a:t>
            </a:r>
          </a:p>
          <a:p>
            <a:r>
              <a:rPr lang="en-US"/>
              <a:t>APA Accreditation Standards</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p:txBody>
          <a:bodyPr>
            <a:normAutofit fontScale="90000"/>
          </a:bodyPr>
          <a:lstStyle/>
          <a:p>
            <a:r>
              <a:rPr lang="en-US" sz="4000"/>
              <a:t>Recent Professional Efforts to Emphasize Issues of Culture (cont.)</a:t>
            </a:r>
          </a:p>
        </p:txBody>
      </p:sp>
      <p:sp>
        <p:nvSpPr>
          <p:cNvPr id="188419" name="Rectangle 3"/>
          <p:cNvSpPr>
            <a:spLocks noGrp="1" noChangeArrowheads="1"/>
          </p:cNvSpPr>
          <p:nvPr>
            <p:ph idx="1"/>
          </p:nvPr>
        </p:nvSpPr>
        <p:spPr/>
        <p:txBody>
          <a:bodyPr>
            <a:normAutofit lnSpcReduction="10000"/>
          </a:bodyPr>
          <a:lstStyle/>
          <a:p>
            <a:r>
              <a:rPr lang="en-US" dirty="0" smtClean="0"/>
              <a:t>DSM efforts toward multiculturalism</a:t>
            </a:r>
            <a:endParaRPr lang="en-US" dirty="0"/>
          </a:p>
          <a:p>
            <a:pPr lvl="1"/>
            <a:r>
              <a:rPr lang="en-US" dirty="0"/>
              <a:t>Text describing cultural variations of </a:t>
            </a:r>
            <a:r>
              <a:rPr lang="en-US" dirty="0" smtClean="0"/>
              <a:t>disorders</a:t>
            </a:r>
          </a:p>
          <a:p>
            <a:pPr lvl="1"/>
            <a:r>
              <a:rPr lang="en-US" dirty="0" smtClean="0"/>
              <a:t>General guidance for cultural competence</a:t>
            </a:r>
          </a:p>
          <a:p>
            <a:pPr lvl="2"/>
            <a:r>
              <a:rPr lang="en-US" dirty="0" smtClean="0"/>
              <a:t>“Outline for Cultural Formulation”</a:t>
            </a:r>
            <a:endParaRPr lang="en-US" dirty="0"/>
          </a:p>
          <a:p>
            <a:pPr lvl="2"/>
            <a:r>
              <a:rPr lang="en-US" dirty="0" smtClean="0"/>
              <a:t>“Cultural Formulation Interview”</a:t>
            </a:r>
            <a:endParaRPr lang="en-US" dirty="0"/>
          </a:p>
          <a:p>
            <a:pPr lvl="1"/>
            <a:r>
              <a:rPr lang="en-US" dirty="0" smtClean="0"/>
              <a:t>Cultural concepts of distress glossary</a:t>
            </a:r>
            <a:endParaRPr lang="en-US" dirty="0"/>
          </a:p>
          <a:p>
            <a:pPr lvl="2"/>
            <a:r>
              <a:rPr lang="en-US" dirty="0" smtClean="0"/>
              <a:t>Nine terms that represent psychological problems in various cultures</a:t>
            </a:r>
          </a:p>
          <a:p>
            <a:pPr lvl="2"/>
            <a:r>
              <a:rPr lang="en-US" dirty="0" smtClean="0"/>
              <a:t>Some related to DSM disorders; others unique</a:t>
            </a:r>
          </a:p>
          <a:p>
            <a:pPr lvl="2"/>
            <a:r>
              <a:rPr lang="en-US" dirty="0" err="1" smtClean="0"/>
              <a:t>Exs</a:t>
            </a:r>
            <a:r>
              <a:rPr lang="en-US" dirty="0" smtClean="0"/>
              <a:t>. </a:t>
            </a:r>
            <a:r>
              <a:rPr lang="en-US" dirty="0" err="1" smtClean="0"/>
              <a:t>Taijin</a:t>
            </a:r>
            <a:r>
              <a:rPr lang="en-US" dirty="0" smtClean="0"/>
              <a:t> </a:t>
            </a:r>
            <a:r>
              <a:rPr lang="en-US" dirty="0" err="1" smtClean="0"/>
              <a:t>kyofusho</a:t>
            </a:r>
            <a:r>
              <a:rPr lang="en-US" dirty="0" smtClean="0"/>
              <a:t>, </a:t>
            </a:r>
            <a:r>
              <a:rPr lang="en-US" dirty="0" err="1" smtClean="0"/>
              <a:t>susto</a:t>
            </a:r>
            <a:r>
              <a:rPr lang="en-US" dirty="0" smtClean="0"/>
              <a:t>, </a:t>
            </a:r>
            <a:r>
              <a:rPr lang="en-US" dirty="0" err="1" smtClean="0"/>
              <a:t>maladi</a:t>
            </a:r>
            <a:r>
              <a:rPr lang="en-US" dirty="0" smtClean="0"/>
              <a:t> </a:t>
            </a:r>
            <a:r>
              <a:rPr lang="en-US" dirty="0" err="1" smtClean="0"/>
              <a:t>moun</a:t>
            </a:r>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p:txBody>
          <a:bodyPr>
            <a:normAutofit fontScale="90000"/>
          </a:bodyPr>
          <a:lstStyle/>
          <a:p>
            <a:r>
              <a:rPr lang="en-US" sz="4000"/>
              <a:t>Recent Professional Efforts to Emphasize Issues of Culture (cont.)</a:t>
            </a:r>
          </a:p>
        </p:txBody>
      </p:sp>
      <p:sp>
        <p:nvSpPr>
          <p:cNvPr id="189443" name="Rectangle 3"/>
          <p:cNvSpPr>
            <a:spLocks noGrp="1" noChangeArrowheads="1"/>
          </p:cNvSpPr>
          <p:nvPr>
            <p:ph idx="1"/>
          </p:nvPr>
        </p:nvSpPr>
        <p:spPr/>
        <p:txBody>
          <a:bodyPr/>
          <a:lstStyle/>
          <a:p>
            <a:r>
              <a:rPr lang="en-US"/>
              <a:t>Revisions of prominent assessment methods</a:t>
            </a:r>
          </a:p>
          <a:p>
            <a:pPr lvl="1"/>
            <a:r>
              <a:rPr lang="en-US"/>
              <a:t>MMPI-2</a:t>
            </a:r>
          </a:p>
          <a:p>
            <a:pPr lvl="1"/>
            <a:r>
              <a:rPr lang="en-US"/>
              <a:t>Wechsler intelligence tests</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DSM-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w Cen M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DSM-5</Template>
  <TotalTime>17876</TotalTime>
  <Words>1317</Words>
  <Application>Microsoft Office PowerPoint</Application>
  <PresentationFormat>On-screen Show (4:3)</PresentationFormat>
  <Paragraphs>171</Paragraphs>
  <Slides>22</Slides>
  <Notes>18</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DSM-5</vt:lpstr>
      <vt:lpstr>Chapter 4</vt:lpstr>
      <vt:lpstr>The U.S. Population</vt:lpstr>
      <vt:lpstr>Cultural Issues (cont.)</vt:lpstr>
      <vt:lpstr>Multiculturalism as the “Fourth Force”</vt:lpstr>
      <vt:lpstr>Culture and Clients</vt:lpstr>
      <vt:lpstr>Recent Professional Efforts to Emphasize Issues of Culture</vt:lpstr>
      <vt:lpstr>Recent Professional Efforts to Emphasize Issues of Culture (cont.)</vt:lpstr>
      <vt:lpstr>Recent Professional Efforts to Emphasize Issues of Culture (cont.)</vt:lpstr>
      <vt:lpstr>Recent Professional Efforts to Emphasize Issues of Culture (cont.)</vt:lpstr>
      <vt:lpstr>Cultural Competence</vt:lpstr>
      <vt:lpstr>Cultural Competence: Self-Awareness</vt:lpstr>
      <vt:lpstr>Cultural Competence: Knowledge of Diverse Cultures</vt:lpstr>
      <vt:lpstr>Cultural Competence:  Knowledge of Diverse Cultures (cont.)</vt:lpstr>
      <vt:lpstr>Cultural Competence:  Culturally Appropriate Clinical Skills</vt:lpstr>
      <vt:lpstr>Cultural Competence:  Culturally Appropriate Clinical Skills (cont.)</vt:lpstr>
      <vt:lpstr>Cultural Adaptation</vt:lpstr>
      <vt:lpstr>Etic vs. Emic Perspective</vt:lpstr>
      <vt:lpstr>Tripartite Model of Personal Identity</vt:lpstr>
      <vt:lpstr>What Constitutes a Culture?</vt:lpstr>
      <vt:lpstr>Interacting Cultural Variables</vt:lpstr>
      <vt:lpstr>Training Psychologists in Cultural Issues</vt:lpstr>
      <vt:lpstr>Measuring the Outcome of Culture-Based Training Efforts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Clinical Psychology: Science, Practice, and Culture</dc:title>
  <dc:creator>Jason Murphy</dc:creator>
  <cp:lastModifiedBy>Owner</cp:lastModifiedBy>
  <cp:revision>54</cp:revision>
  <dcterms:created xsi:type="dcterms:W3CDTF">2007-08-16T15:36:53Z</dcterms:created>
  <dcterms:modified xsi:type="dcterms:W3CDTF">2016-03-31T19:53:53Z</dcterms:modified>
</cp:coreProperties>
</file>