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26"/>
  </p:notesMasterIdLst>
  <p:sldIdLst>
    <p:sldId id="317" r:id="rId2"/>
    <p:sldId id="299" r:id="rId3"/>
    <p:sldId id="300" r:id="rId4"/>
    <p:sldId id="301" r:id="rId5"/>
    <p:sldId id="302" r:id="rId6"/>
    <p:sldId id="303" r:id="rId7"/>
    <p:sldId id="304" r:id="rId8"/>
    <p:sldId id="305" r:id="rId9"/>
    <p:sldId id="306" r:id="rId10"/>
    <p:sldId id="307" r:id="rId11"/>
    <p:sldId id="319" r:id="rId12"/>
    <p:sldId id="321" r:id="rId13"/>
    <p:sldId id="322" r:id="rId14"/>
    <p:sldId id="323" r:id="rId15"/>
    <p:sldId id="308" r:id="rId16"/>
    <p:sldId id="309" r:id="rId17"/>
    <p:sldId id="310" r:id="rId18"/>
    <p:sldId id="314" r:id="rId19"/>
    <p:sldId id="311" r:id="rId20"/>
    <p:sldId id="312" r:id="rId21"/>
    <p:sldId id="318" r:id="rId22"/>
    <p:sldId id="313" r:id="rId23"/>
    <p:sldId id="315" r:id="rId24"/>
    <p:sldId id="316"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103" autoAdjust="0"/>
  </p:normalViewPr>
  <p:slideViewPr>
    <p:cSldViewPr>
      <p:cViewPr varScale="1">
        <p:scale>
          <a:sx n="72" d="100"/>
          <a:sy n="72" d="100"/>
        </p:scale>
        <p:origin x="-1752"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8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58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587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8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8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58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61DA3749-DC6A-4AD3-A2C2-DC572D3A972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1FDB73-4403-470C-A2A6-AD92F81148A7}" type="slidenum">
              <a:rPr lang="en-US"/>
              <a:pPr/>
              <a:t>2</a:t>
            </a:fld>
            <a:endParaRPr lang="en-US"/>
          </a:p>
        </p:txBody>
      </p:sp>
      <p:sp>
        <p:nvSpPr>
          <p:cNvPr id="503810" name="Rectangle 2"/>
          <p:cNvSpPr>
            <a:spLocks noGrp="1" noRot="1" noChangeAspect="1" noChangeArrowheads="1" noTextEdit="1"/>
          </p:cNvSpPr>
          <p:nvPr>
            <p:ph type="sldImg"/>
          </p:nvPr>
        </p:nvSpPr>
        <p:spPr>
          <a:ln/>
        </p:spPr>
      </p:sp>
      <p:sp>
        <p:nvSpPr>
          <p:cNvPr id="503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Half of the US population is diagnosable at some point in their lifetime, and 11% of the population is currently taking antidepressant medication.</a:t>
            </a:r>
          </a:p>
          <a:p>
            <a:endParaRPr lang="en-US" sz="1200" kern="1200" dirty="0" smtClean="0">
              <a:solidFill>
                <a:schemeClr val="tx1"/>
              </a:solidFill>
              <a:latin typeface="Arial"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 introduced numerous new disorders and changed the criteria for some existing disorders in such a way that they would include more people.  Paris (2013a) argues, “The danger of </a:t>
            </a:r>
            <a:r>
              <a:rPr lang="en-US" sz="1200" i="1" kern="1200" dirty="0" smtClean="0">
                <a:solidFill>
                  <a:schemeClr val="tx1"/>
                </a:solidFill>
                <a:latin typeface="Arial" charset="0"/>
                <a:ea typeface="+mn-ea"/>
                <a:cs typeface="+mn-cs"/>
              </a:rPr>
              <a:t>DSM-5 </a:t>
            </a:r>
            <a:r>
              <a:rPr lang="en-US" sz="1200" i="0" kern="1200" dirty="0" smtClean="0">
                <a:solidFill>
                  <a:schemeClr val="tx1"/>
                </a:solidFill>
                <a:latin typeface="Arial" charset="0"/>
                <a:ea typeface="+mn-ea"/>
                <a:cs typeface="+mn-cs"/>
              </a:rPr>
              <a:t>ideology is that it extends the scope of mental disorder to a point where almost anyone can be</a:t>
            </a:r>
            <a:r>
              <a:rPr lang="en-US" sz="1200" i="0" kern="1200" baseline="0" dirty="0" smtClean="0">
                <a:solidFill>
                  <a:schemeClr val="tx1"/>
                </a:solidFill>
                <a:latin typeface="Arial" charset="0"/>
                <a:ea typeface="+mn-ea"/>
                <a:cs typeface="+mn-cs"/>
              </a:rPr>
              <a:t> diagnosed with one” (p. 41).</a:t>
            </a:r>
            <a:endParaRPr lang="en-US" dirty="0" smtClean="0"/>
          </a:p>
        </p:txBody>
      </p:sp>
      <p:sp>
        <p:nvSpPr>
          <p:cNvPr id="4" name="Slide Number Placeholder 3"/>
          <p:cNvSpPr>
            <a:spLocks noGrp="1"/>
          </p:cNvSpPr>
          <p:nvPr>
            <p:ph type="sldNum" sz="quarter" idx="10"/>
          </p:nvPr>
        </p:nvSpPr>
        <p:spPr/>
        <p:txBody>
          <a:bodyPr/>
          <a:lstStyle/>
          <a:p>
            <a:fld id="{61DA3749-DC6A-4AD3-A2C2-DC572D3A9726}"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This expansion of the scope of mental disorders happens in at least two ways:  introduction of new disorders to capture experiences once considered normal, and “lowering the bar” for existing disorders such that more people meet the criteria.</a:t>
            </a:r>
            <a:endParaRPr lang="en-US" dirty="0"/>
          </a:p>
        </p:txBody>
      </p:sp>
      <p:sp>
        <p:nvSpPr>
          <p:cNvPr id="4" name="Slide Number Placeholder 3"/>
          <p:cNvSpPr>
            <a:spLocks noGrp="1"/>
          </p:cNvSpPr>
          <p:nvPr>
            <p:ph type="sldNum" sz="quarter" idx="10"/>
          </p:nvPr>
        </p:nvSpPr>
        <p:spPr/>
        <p:txBody>
          <a:bodyPr/>
          <a:lstStyle/>
          <a:p>
            <a:fld id="{61DA3749-DC6A-4AD3-A2C2-DC572D3A9726}"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A diagnosis can help some people with problems get treatment they need, but a diagnosis can also help some people with problems get treatment they </a:t>
            </a:r>
            <a:r>
              <a:rPr lang="en-US" sz="1200" i="1" kern="1200" dirty="0" smtClean="0">
                <a:solidFill>
                  <a:schemeClr val="tx1"/>
                </a:solidFill>
                <a:latin typeface="Arial" charset="0"/>
                <a:ea typeface="+mn-ea"/>
                <a:cs typeface="+mn-cs"/>
              </a:rPr>
              <a:t>don’t</a:t>
            </a:r>
            <a:r>
              <a:rPr lang="en-US" sz="1200" kern="1200" dirty="0" smtClean="0">
                <a:solidFill>
                  <a:schemeClr val="tx1"/>
                </a:solidFill>
                <a:latin typeface="Arial" charset="0"/>
                <a:ea typeface="+mn-ea"/>
                <a:cs typeface="+mn-cs"/>
              </a:rPr>
              <a:t> need.</a:t>
            </a:r>
            <a:endParaRPr lang="en-US" dirty="0"/>
          </a:p>
        </p:txBody>
      </p:sp>
      <p:sp>
        <p:nvSpPr>
          <p:cNvPr id="4" name="Slide Number Placeholder 3"/>
          <p:cNvSpPr>
            <a:spLocks noGrp="1"/>
          </p:cNvSpPr>
          <p:nvPr>
            <p:ph type="sldNum" sz="quarter" idx="10"/>
          </p:nvPr>
        </p:nvSpPr>
        <p:spPr/>
        <p:txBody>
          <a:bodyPr/>
          <a:lstStyle/>
          <a:p>
            <a:fld id="{61DA3749-DC6A-4AD3-A2C2-DC572D3A9726}"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It is important to note that those in charge of </a:t>
            </a:r>
            <a:r>
              <a:rPr lang="en-US" sz="1200" i="1" kern="1200" dirty="0" smtClean="0">
                <a:solidFill>
                  <a:schemeClr val="tx1"/>
                </a:solidFill>
                <a:latin typeface="Arial" charset="0"/>
                <a:ea typeface="+mn-ea"/>
                <a:cs typeface="+mn-cs"/>
              </a:rPr>
              <a:t>DSM-5 </a:t>
            </a:r>
            <a:r>
              <a:rPr lang="en-US" sz="1200" kern="1200" dirty="0" smtClean="0">
                <a:solidFill>
                  <a:schemeClr val="tx1"/>
                </a:solidFill>
                <a:latin typeface="Arial" charset="0"/>
                <a:ea typeface="+mn-ea"/>
                <a:cs typeface="+mn-cs"/>
              </a:rPr>
              <a:t>did place some limits on its authors’ financial links to drug companies, in terms of the amount of companies’ stock they could own, and the amount of payment they received from the companies.</a:t>
            </a:r>
            <a:endParaRPr lang="en-US" dirty="0"/>
          </a:p>
        </p:txBody>
      </p:sp>
      <p:sp>
        <p:nvSpPr>
          <p:cNvPr id="4" name="Slide Number Placeholder 3"/>
          <p:cNvSpPr>
            <a:spLocks noGrp="1"/>
          </p:cNvSpPr>
          <p:nvPr>
            <p:ph type="sldNum" sz="quarter" idx="10"/>
          </p:nvPr>
        </p:nvSpPr>
        <p:spPr/>
        <p:txBody>
          <a:bodyPr/>
          <a:lstStyle/>
          <a:p>
            <a:fld id="{61DA3749-DC6A-4AD3-A2C2-DC572D3A9726}"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998DAE-E9AE-49CD-8EA7-6CABF2387A44}" type="slidenum">
              <a:rPr lang="en-US"/>
              <a:pPr/>
              <a:t>15</a:t>
            </a:fld>
            <a:endParaRPr lang="en-US"/>
          </a:p>
        </p:txBody>
      </p:sp>
      <p:sp>
        <p:nvSpPr>
          <p:cNvPr id="513026" name="Rectangle 2"/>
          <p:cNvSpPr>
            <a:spLocks noGrp="1" noRot="1" noChangeAspect="1" noChangeArrowheads="1" noTextEdit="1"/>
          </p:cNvSpPr>
          <p:nvPr>
            <p:ph type="sldImg"/>
          </p:nvPr>
        </p:nvSpPr>
        <p:spPr>
          <a:ln/>
        </p:spPr>
      </p:sp>
      <p:sp>
        <p:nvSpPr>
          <p:cNvPr id="513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6DB3B2-9346-4264-BF99-C97DCDD27AB8}" type="slidenum">
              <a:rPr lang="en-US"/>
              <a:pPr/>
              <a:t>16</a:t>
            </a:fld>
            <a:endParaRPr lang="en-US"/>
          </a:p>
        </p:txBody>
      </p:sp>
      <p:sp>
        <p:nvSpPr>
          <p:cNvPr id="514050" name="Rectangle 2"/>
          <p:cNvSpPr>
            <a:spLocks noGrp="1" noRot="1" noChangeAspect="1" noChangeArrowheads="1" noTextEdit="1"/>
          </p:cNvSpPr>
          <p:nvPr>
            <p:ph type="sldImg"/>
          </p:nvPr>
        </p:nvSpPr>
        <p:spPr>
          <a:ln/>
        </p:spPr>
      </p:sp>
      <p:sp>
        <p:nvSpPr>
          <p:cNvPr id="514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AD2D1A-71DB-4781-A20D-CA3E3299544D}" type="slidenum">
              <a:rPr lang="en-US"/>
              <a:pPr/>
              <a:t>17</a:t>
            </a:fld>
            <a:endParaRPr lang="en-US"/>
          </a:p>
        </p:txBody>
      </p:sp>
      <p:sp>
        <p:nvSpPr>
          <p:cNvPr id="515074" name="Rectangle 2"/>
          <p:cNvSpPr>
            <a:spLocks noGrp="1" noRot="1" noChangeAspect="1" noChangeArrowheads="1" noTextEdit="1"/>
          </p:cNvSpPr>
          <p:nvPr>
            <p:ph type="sldImg"/>
          </p:nvPr>
        </p:nvSpPr>
        <p:spPr>
          <a:ln/>
        </p:spPr>
      </p:sp>
      <p:sp>
        <p:nvSpPr>
          <p:cNvPr id="515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AB8766-0C41-4519-AE1C-CC9153889C9F}" type="slidenum">
              <a:rPr lang="en-US"/>
              <a:pPr/>
              <a:t>19</a:t>
            </a:fld>
            <a:endParaRPr lang="en-US"/>
          </a:p>
        </p:txBody>
      </p:sp>
      <p:sp>
        <p:nvSpPr>
          <p:cNvPr id="516098" name="Rectangle 2"/>
          <p:cNvSpPr>
            <a:spLocks noGrp="1" noRot="1" noChangeAspect="1" noChangeArrowheads="1" noTextEdit="1"/>
          </p:cNvSpPr>
          <p:nvPr>
            <p:ph type="sldImg"/>
          </p:nvPr>
        </p:nvSpPr>
        <p:spPr>
          <a:ln/>
        </p:spPr>
      </p:sp>
      <p:sp>
        <p:nvSpPr>
          <p:cNvPr id="516099" name="Rectangle 3"/>
          <p:cNvSpPr>
            <a:spLocks noGrp="1" noChangeArrowheads="1"/>
          </p:cNvSpPr>
          <p:nvPr>
            <p:ph type="body" idx="1"/>
          </p:nvPr>
        </p:nvSpPr>
        <p:spPr/>
        <p:txBody>
          <a:bodyPr/>
          <a:lstStyle/>
          <a:p>
            <a:r>
              <a:rPr lang="en-US" sz="1200" b="0" kern="1200" dirty="0" err="1" smtClean="0">
                <a:solidFill>
                  <a:schemeClr val="tx1"/>
                </a:solidFill>
                <a:latin typeface="Arial" charset="0"/>
                <a:ea typeface="+mn-ea"/>
                <a:cs typeface="+mn-cs"/>
              </a:rPr>
              <a:t>Cybertherapy</a:t>
            </a:r>
            <a:r>
              <a:rPr lang="en-US" sz="1200" b="0" kern="1200" dirty="0" smtClean="0">
                <a:solidFill>
                  <a:schemeClr val="tx1"/>
                </a:solidFill>
                <a:latin typeface="Arial" charset="0"/>
                <a:ea typeface="+mn-ea"/>
                <a:cs typeface="+mn-cs"/>
              </a:rPr>
              <a:t> is also called </a:t>
            </a:r>
            <a:r>
              <a:rPr lang="en-US" sz="1200" b="0" kern="1200" dirty="0" err="1" smtClean="0">
                <a:solidFill>
                  <a:schemeClr val="tx1"/>
                </a:solidFill>
                <a:latin typeface="Arial" charset="0"/>
                <a:ea typeface="+mn-ea"/>
                <a:cs typeface="+mn-cs"/>
              </a:rPr>
              <a:t>telehealth</a:t>
            </a:r>
            <a:r>
              <a:rPr lang="en-US" sz="1200" b="0" kern="1200" dirty="0" smtClean="0">
                <a:solidFill>
                  <a:schemeClr val="tx1"/>
                </a:solidFill>
                <a:latin typeface="Arial" charset="0"/>
                <a:ea typeface="+mn-ea"/>
                <a:cs typeface="+mn-cs"/>
              </a:rPr>
              <a:t> and </a:t>
            </a:r>
            <a:r>
              <a:rPr lang="en-US" sz="1200" b="0" kern="1200" dirty="0" err="1" smtClean="0">
                <a:solidFill>
                  <a:schemeClr val="tx1"/>
                </a:solidFill>
                <a:latin typeface="Arial" charset="0"/>
                <a:ea typeface="+mn-ea"/>
                <a:cs typeface="+mn-cs"/>
              </a:rPr>
              <a:t>telemental</a:t>
            </a:r>
            <a:r>
              <a:rPr lang="en-US" sz="1200" b="0" kern="1200" dirty="0" smtClean="0">
                <a:solidFill>
                  <a:schemeClr val="tx1"/>
                </a:solidFill>
                <a:latin typeface="Arial" charset="0"/>
                <a:ea typeface="+mn-ea"/>
                <a:cs typeface="+mn-cs"/>
              </a:rPr>
              <a:t> health, among other labels.</a:t>
            </a:r>
            <a:endParaRPr lang="en-US" b="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DE5006-E9E2-4917-A03F-B91E8CD7FC31}" type="slidenum">
              <a:rPr lang="en-US"/>
              <a:pPr/>
              <a:t>20</a:t>
            </a:fld>
            <a:endParaRPr lang="en-US"/>
          </a:p>
        </p:txBody>
      </p:sp>
      <p:sp>
        <p:nvSpPr>
          <p:cNvPr id="517122" name="Rectangle 2"/>
          <p:cNvSpPr>
            <a:spLocks noGrp="1" noRot="1" noChangeAspect="1" noChangeArrowheads="1" noTextEdit="1"/>
          </p:cNvSpPr>
          <p:nvPr>
            <p:ph type="sldImg"/>
          </p:nvPr>
        </p:nvSpPr>
        <p:spPr>
          <a:ln/>
        </p:spPr>
      </p:sp>
      <p:sp>
        <p:nvSpPr>
          <p:cNvPr id="517123" name="Rectangle 3"/>
          <p:cNvSpPr>
            <a:spLocks noGrp="1" noChangeArrowheads="1"/>
          </p:cNvSpPr>
          <p:nvPr>
            <p:ph type="body" idx="1"/>
          </p:nvPr>
        </p:nvSpPr>
        <p:spPr/>
        <p:txBody>
          <a:bodyPr/>
          <a:lstStyle/>
          <a:p>
            <a:r>
              <a:rPr lang="en-US" dirty="0" smtClean="0"/>
              <a:t>Ex. </a:t>
            </a:r>
            <a:r>
              <a:rPr lang="en-US" sz="1200" kern="1200" dirty="0" smtClean="0">
                <a:solidFill>
                  <a:schemeClr val="tx1"/>
                </a:solidFill>
                <a:latin typeface="Arial" charset="0"/>
                <a:ea typeface="+mn-ea"/>
                <a:cs typeface="+mn-cs"/>
              </a:rPr>
              <a:t>www.fearfighter.com can be used to treat individuals with panic disorder or specific phobias.</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latin typeface="Arial" charset="0"/>
                <a:ea typeface="+mn-ea"/>
                <a:cs typeface="+mn-cs"/>
              </a:rPr>
              <a:t>Some health psychology interventions other than for headaches and pain are</a:t>
            </a:r>
            <a:r>
              <a:rPr lang="en-US" sz="1200" b="0" kern="1200" baseline="0" dirty="0" smtClean="0">
                <a:solidFill>
                  <a:schemeClr val="tx1"/>
                </a:solidFill>
                <a:latin typeface="Arial" charset="0"/>
                <a:ea typeface="+mn-ea"/>
                <a:cs typeface="+mn-cs"/>
              </a:rPr>
              <a:t> </a:t>
            </a:r>
            <a:r>
              <a:rPr lang="en-US" sz="1200" b="0" kern="1200" dirty="0" smtClean="0">
                <a:solidFill>
                  <a:schemeClr val="tx1"/>
                </a:solidFill>
                <a:latin typeface="Arial" charset="0"/>
                <a:ea typeface="+mn-ea"/>
                <a:cs typeface="+mn-cs"/>
              </a:rPr>
              <a:t>not as effective when implemented via computer as they are when implemented in person.</a:t>
            </a:r>
            <a:endParaRPr lang="en-US" b="0" dirty="0"/>
          </a:p>
        </p:txBody>
      </p:sp>
      <p:sp>
        <p:nvSpPr>
          <p:cNvPr id="4" name="Slide Number Placeholder 3"/>
          <p:cNvSpPr>
            <a:spLocks noGrp="1"/>
          </p:cNvSpPr>
          <p:nvPr>
            <p:ph type="sldNum" sz="quarter" idx="10"/>
          </p:nvPr>
        </p:nvSpPr>
        <p:spPr/>
        <p:txBody>
          <a:bodyPr/>
          <a:lstStyle/>
          <a:p>
            <a:fld id="{61DA3749-DC6A-4AD3-A2C2-DC572D3A9726}"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A11958-D902-4874-9221-95704C545394}" type="slidenum">
              <a:rPr lang="en-US"/>
              <a:pPr/>
              <a:t>3</a:t>
            </a:fld>
            <a:endParaRPr lang="en-US"/>
          </a:p>
        </p:txBody>
      </p:sp>
      <p:sp>
        <p:nvSpPr>
          <p:cNvPr id="504834" name="Rectangle 2"/>
          <p:cNvSpPr>
            <a:spLocks noGrp="1" noRot="1" noChangeAspect="1" noChangeArrowheads="1" noTextEdit="1"/>
          </p:cNvSpPr>
          <p:nvPr>
            <p:ph type="sldImg"/>
          </p:nvPr>
        </p:nvSpPr>
        <p:spPr>
          <a:ln/>
        </p:spPr>
      </p:sp>
      <p:sp>
        <p:nvSpPr>
          <p:cNvPr id="504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B36A52-221D-4CC7-9979-0944D4C1F0B6}" type="slidenum">
              <a:rPr lang="en-US"/>
              <a:pPr/>
              <a:t>22</a:t>
            </a:fld>
            <a:endParaRPr lang="en-US"/>
          </a:p>
        </p:txBody>
      </p:sp>
      <p:sp>
        <p:nvSpPr>
          <p:cNvPr id="518146" name="Rectangle 2"/>
          <p:cNvSpPr>
            <a:spLocks noGrp="1" noRot="1" noChangeAspect="1" noChangeArrowheads="1" noTextEdit="1"/>
          </p:cNvSpPr>
          <p:nvPr>
            <p:ph type="sldImg"/>
          </p:nvPr>
        </p:nvSpPr>
        <p:spPr>
          <a:ln/>
        </p:spPr>
      </p:sp>
      <p:sp>
        <p:nvSpPr>
          <p:cNvPr id="518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76B0C1-3FF3-4EF4-BA23-FBB36E54CA9B}" type="slidenum">
              <a:rPr lang="en-US"/>
              <a:pPr/>
              <a:t>4</a:t>
            </a:fld>
            <a:endParaRPr lang="en-US"/>
          </a:p>
        </p:txBody>
      </p:sp>
      <p:sp>
        <p:nvSpPr>
          <p:cNvPr id="505858" name="Rectangle 2"/>
          <p:cNvSpPr>
            <a:spLocks noGrp="1" noRot="1" noChangeAspect="1" noChangeArrowheads="1" noTextEdit="1"/>
          </p:cNvSpPr>
          <p:nvPr>
            <p:ph type="sldImg"/>
          </p:nvPr>
        </p:nvSpPr>
        <p:spPr>
          <a:ln/>
        </p:spPr>
      </p:sp>
      <p:sp>
        <p:nvSpPr>
          <p:cNvPr id="505859"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Other significant steps in the movement toward prescription privileges include the creation of APA Division 55 in 2000, as well as the psychopharmacology training programs available for psychologists in the U.S. military.</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A809EA-0D14-4154-BABC-6A0FD67ACD9E}" type="slidenum">
              <a:rPr lang="en-US"/>
              <a:pPr/>
              <a:t>5</a:t>
            </a:fld>
            <a:endParaRPr lang="en-US"/>
          </a:p>
        </p:txBody>
      </p:sp>
      <p:sp>
        <p:nvSpPr>
          <p:cNvPr id="506882" name="Rectangle 2"/>
          <p:cNvSpPr>
            <a:spLocks noGrp="1" noRot="1" noChangeAspect="1" noChangeArrowheads="1" noTextEdit="1"/>
          </p:cNvSpPr>
          <p:nvPr>
            <p:ph type="sldImg"/>
          </p:nvPr>
        </p:nvSpPr>
        <p:spPr>
          <a:ln/>
        </p:spPr>
      </p:sp>
      <p:sp>
        <p:nvSpPr>
          <p:cNvPr id="506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C0A1D0-5551-4E64-956D-F9A6703C2ABD}" type="slidenum">
              <a:rPr lang="en-US"/>
              <a:pPr/>
              <a:t>6</a:t>
            </a:fld>
            <a:endParaRPr lang="en-US"/>
          </a:p>
        </p:txBody>
      </p:sp>
      <p:sp>
        <p:nvSpPr>
          <p:cNvPr id="507906" name="Rectangle 2"/>
          <p:cNvSpPr>
            <a:spLocks noGrp="1" noRot="1" noChangeAspect="1" noChangeArrowheads="1" noTextEdit="1"/>
          </p:cNvSpPr>
          <p:nvPr>
            <p:ph type="sldImg"/>
          </p:nvPr>
        </p:nvSpPr>
        <p:spPr>
          <a:ln/>
        </p:spPr>
      </p:sp>
      <p:sp>
        <p:nvSpPr>
          <p:cNvPr id="507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B916C9-3060-48E0-9F82-60A241525931}" type="slidenum">
              <a:rPr lang="en-US"/>
              <a:pPr/>
              <a:t>7</a:t>
            </a:fld>
            <a:endParaRPr lang="en-US"/>
          </a:p>
        </p:txBody>
      </p:sp>
      <p:sp>
        <p:nvSpPr>
          <p:cNvPr id="508930" name="Rectangle 2"/>
          <p:cNvSpPr>
            <a:spLocks noGrp="1" noRot="1" noChangeAspect="1" noChangeArrowheads="1" noTextEdit="1"/>
          </p:cNvSpPr>
          <p:nvPr>
            <p:ph type="sldImg"/>
          </p:nvPr>
        </p:nvSpPr>
        <p:spPr>
          <a:ln/>
        </p:spPr>
      </p:sp>
      <p:sp>
        <p:nvSpPr>
          <p:cNvPr id="508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3BE0DB-2BCE-4BBE-A153-94B41E13B013}" type="slidenum">
              <a:rPr lang="en-US"/>
              <a:pPr/>
              <a:t>8</a:t>
            </a:fld>
            <a:endParaRPr lang="en-US"/>
          </a:p>
        </p:txBody>
      </p:sp>
      <p:sp>
        <p:nvSpPr>
          <p:cNvPr id="509954" name="Rectangle 2"/>
          <p:cNvSpPr>
            <a:spLocks noGrp="1" noRot="1" noChangeAspect="1" noChangeArrowheads="1" noTextEdit="1"/>
          </p:cNvSpPr>
          <p:nvPr>
            <p:ph type="sldImg"/>
          </p:nvPr>
        </p:nvSpPr>
        <p:spPr>
          <a:ln/>
        </p:spPr>
      </p:sp>
      <p:sp>
        <p:nvSpPr>
          <p:cNvPr id="509955"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Evidence-based practice is defined as the integration of the best available research with clinical expertise in the context of patient characteristics, culture, and preferences.</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48449-9E79-46FD-9BEA-3BC32B19AB92}" type="slidenum">
              <a:rPr lang="en-US"/>
              <a:pPr/>
              <a:t>9</a:t>
            </a:fld>
            <a:endParaRPr lang="en-US"/>
          </a:p>
        </p:txBody>
      </p:sp>
      <p:sp>
        <p:nvSpPr>
          <p:cNvPr id="510978" name="Rectangle 2"/>
          <p:cNvSpPr>
            <a:spLocks noGrp="1" noRot="1" noChangeAspect="1" noChangeArrowheads="1" noTextEdit="1"/>
          </p:cNvSpPr>
          <p:nvPr>
            <p:ph type="sldImg"/>
          </p:nvPr>
        </p:nvSpPr>
        <p:spPr>
          <a:ln/>
        </p:spPr>
      </p:sp>
      <p:sp>
        <p:nvSpPr>
          <p:cNvPr id="510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B53A42-51B3-4A93-ACDF-E94BCDD56321}" type="slidenum">
              <a:rPr lang="en-US"/>
              <a:pPr/>
              <a:t>10</a:t>
            </a:fld>
            <a:endParaRPr lang="en-US"/>
          </a:p>
        </p:txBody>
      </p:sp>
      <p:sp>
        <p:nvSpPr>
          <p:cNvPr id="512002" name="Rectangle 2"/>
          <p:cNvSpPr>
            <a:spLocks noGrp="1" noRot="1" noChangeAspect="1" noChangeArrowheads="1" noTextEdit="1"/>
          </p:cNvSpPr>
          <p:nvPr>
            <p:ph type="sldImg"/>
          </p:nvPr>
        </p:nvSpPr>
        <p:spPr>
          <a:ln/>
        </p:spPr>
      </p:sp>
      <p:sp>
        <p:nvSpPr>
          <p:cNvPr id="512003"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Some studies have actually found that</a:t>
            </a:r>
            <a:r>
              <a:rPr lang="en-US" sz="1200" kern="1200" baseline="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therapists who demonstrate </a:t>
            </a:r>
            <a:r>
              <a:rPr lang="en-US" sz="1200" i="0" kern="1200" dirty="0" smtClean="0">
                <a:solidFill>
                  <a:schemeClr val="tx1"/>
                </a:solidFill>
                <a:latin typeface="Arial" charset="0"/>
                <a:ea typeface="+mn-ea"/>
                <a:cs typeface="+mn-cs"/>
              </a:rPr>
              <a:t>flexibility</a:t>
            </a:r>
            <a:r>
              <a:rPr lang="en-US" sz="1200" kern="1200" dirty="0" smtClean="0">
                <a:solidFill>
                  <a:schemeClr val="tx1"/>
                </a:solidFill>
                <a:latin typeface="Arial" charset="0"/>
                <a:ea typeface="+mn-ea"/>
                <a:cs typeface="+mn-cs"/>
              </a:rPr>
              <a:t> while using a manual are more successful in terms of getting clients engaged in therapy and ultimately producing better outcomes.</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18F27-B212-4A8C-8521-9C3ECD286769}"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5C1A44-9391-4FE2-A0D5-5781EB6D24A9}"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3B6AE9-14E2-4589-B5E1-79045387FBC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E6AD1-CB25-4AE4-81A4-B53AD278F2CE}"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9DA3DC-629A-4F58-9734-39E5025DB818}"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A80056-080A-42BE-AA33-6FADD1D0D917}"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FF57B8-A114-469F-8F30-07D91C1E945C}"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BA55EF-E15D-4E1E-88A7-1BEC296D1440}"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417C18-9A60-41DE-A54B-581A59BD1E7F}"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375B25-9A46-4280-9C1D-027022B84B78}"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699F8E-3719-48EB-BE32-E1CBF6025F3E}"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E3F7EE-5978-40AD-90B9-8A1EBC8B694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2">
              <a:lumMod val="40000"/>
              <a:lumOff val="6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9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9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9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rPr>
              <a:t>Chapter 3</a:t>
            </a:r>
            <a:endParaRPr lang="en-US" dirty="0">
              <a:solidFill>
                <a:schemeClr val="bg1"/>
              </a:solidFill>
            </a:endParaRPr>
          </a:p>
        </p:txBody>
      </p:sp>
      <p:sp>
        <p:nvSpPr>
          <p:cNvPr id="3" name="Subtitle 2"/>
          <p:cNvSpPr>
            <a:spLocks noGrp="1"/>
          </p:cNvSpPr>
          <p:nvPr>
            <p:ph type="subTitle" idx="1"/>
          </p:nvPr>
        </p:nvSpPr>
        <p:spPr/>
        <p:txBody>
          <a:bodyPr>
            <a:normAutofit fontScale="92500"/>
          </a:bodyPr>
          <a:lstStyle/>
          <a:p>
            <a:r>
              <a:rPr lang="en-US" dirty="0" smtClean="0">
                <a:solidFill>
                  <a:schemeClr val="bg1">
                    <a:lumMod val="95000"/>
                  </a:schemeClr>
                </a:solidFill>
              </a:rPr>
              <a:t>Current Controversies in Clinical Psychology</a:t>
            </a:r>
            <a:endParaRPr lang="en-US" dirty="0">
              <a:solidFill>
                <a:schemeClr val="bg1">
                  <a:lumMod val="9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normAutofit fontScale="90000"/>
          </a:bodyPr>
          <a:lstStyle/>
          <a:p>
            <a:r>
              <a:rPr lang="en-US" sz="4000" dirty="0"/>
              <a:t>Disadvantages of </a:t>
            </a:r>
            <a:r>
              <a:rPr lang="en-US" sz="4000" dirty="0" smtClean="0"/>
              <a:t>Evidence-Based Practice/</a:t>
            </a:r>
            <a:r>
              <a:rPr lang="en-US" sz="4000" dirty="0" err="1" smtClean="0"/>
              <a:t>Manualized</a:t>
            </a:r>
            <a:r>
              <a:rPr lang="en-US" sz="4000" dirty="0" smtClean="0"/>
              <a:t> </a:t>
            </a:r>
            <a:r>
              <a:rPr lang="en-US" sz="4000" dirty="0"/>
              <a:t>Therapy</a:t>
            </a:r>
          </a:p>
        </p:txBody>
      </p:sp>
      <p:sp>
        <p:nvSpPr>
          <p:cNvPr id="176131" name="Rectangle 3"/>
          <p:cNvSpPr>
            <a:spLocks noGrp="1" noChangeArrowheads="1"/>
          </p:cNvSpPr>
          <p:nvPr>
            <p:ph idx="1"/>
          </p:nvPr>
        </p:nvSpPr>
        <p:spPr/>
        <p:txBody>
          <a:bodyPr/>
          <a:lstStyle/>
          <a:p>
            <a:r>
              <a:rPr lang="en-US" sz="2800" dirty="0"/>
              <a:t>Threats to the psychotherapy relationship</a:t>
            </a:r>
          </a:p>
          <a:p>
            <a:r>
              <a:rPr lang="en-US" sz="2800" dirty="0"/>
              <a:t>Diagnostic complications</a:t>
            </a:r>
          </a:p>
          <a:p>
            <a:pPr lvl="1"/>
            <a:r>
              <a:rPr lang="en-US" sz="2400" dirty="0" smtClean="0"/>
              <a:t>“Textbook</a:t>
            </a:r>
            <a:r>
              <a:rPr lang="en-US" sz="2400" dirty="0"/>
              <a:t>” cases vs. “real world” cases</a:t>
            </a:r>
          </a:p>
          <a:p>
            <a:r>
              <a:rPr lang="en-US" sz="2800" dirty="0"/>
              <a:t>Restrictions on practice</a:t>
            </a:r>
          </a:p>
          <a:p>
            <a:pPr lvl="1"/>
            <a:r>
              <a:rPr lang="en-US" sz="2400" dirty="0"/>
              <a:t>Mandated manuals vs. creatively customized treatments</a:t>
            </a:r>
          </a:p>
          <a:p>
            <a:r>
              <a:rPr lang="en-US" sz="2800" dirty="0"/>
              <a:t>Debatable criteria for empirical evidence</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Overexpansion of Mental Disorders</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t>DSM</a:t>
            </a:r>
            <a:r>
              <a:rPr lang="en-US" dirty="0" smtClean="0"/>
              <a:t> size and scope has increased from 1950s to present</a:t>
            </a:r>
          </a:p>
          <a:p>
            <a:r>
              <a:rPr lang="en-US" dirty="0" err="1" smtClean="0"/>
              <a:t>Overdiagnosis</a:t>
            </a:r>
            <a:r>
              <a:rPr lang="en-US" dirty="0" smtClean="0"/>
              <a:t>, diagnostic expansion, diagnostic inflation, diagnostic creep, </a:t>
            </a:r>
            <a:r>
              <a:rPr lang="en-US" dirty="0" err="1" smtClean="0"/>
              <a:t>medicalization</a:t>
            </a:r>
            <a:r>
              <a:rPr lang="en-US" dirty="0" smtClean="0"/>
              <a:t> of everyday problems, false positives, false epidemics?</a:t>
            </a:r>
          </a:p>
          <a:p>
            <a:r>
              <a:rPr lang="en-US" dirty="0" smtClean="0"/>
              <a:t>Minimizing the chance that people struggling with mental illness fall through the cracks vs. </a:t>
            </a:r>
            <a:r>
              <a:rPr lang="en-US" dirty="0" err="1" smtClean="0"/>
              <a:t>overdiagnosis</a:t>
            </a:r>
            <a:r>
              <a:rPr lang="en-US" dirty="0" smtClean="0"/>
              <a:t> of normal life experiences</a:t>
            </a:r>
          </a:p>
          <a:p>
            <a:r>
              <a:rPr lang="en-US" dirty="0" smtClean="0"/>
              <a:t>If diagnoses continue to expand, can anyone be diagnosed with a mental disorder?</a:t>
            </a:r>
          </a:p>
          <a:p>
            <a:endParaRPr lang="en-US" dirty="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Disorders, New Definitions</a:t>
            </a:r>
            <a:endParaRPr lang="en-US" dirty="0"/>
          </a:p>
        </p:txBody>
      </p:sp>
      <p:sp>
        <p:nvSpPr>
          <p:cNvPr id="3" name="Content Placeholder 2"/>
          <p:cNvSpPr>
            <a:spLocks noGrp="1"/>
          </p:cNvSpPr>
          <p:nvPr>
            <p:ph idx="1"/>
          </p:nvPr>
        </p:nvSpPr>
        <p:spPr/>
        <p:txBody>
          <a:bodyPr/>
          <a:lstStyle/>
          <a:p>
            <a:r>
              <a:rPr lang="en-US" dirty="0" smtClean="0"/>
              <a:t>Disorders</a:t>
            </a:r>
          </a:p>
          <a:p>
            <a:pPr lvl="1"/>
            <a:r>
              <a:rPr lang="en-US" dirty="0" smtClean="0"/>
              <a:t>Premenstrual </a:t>
            </a:r>
            <a:r>
              <a:rPr lang="en-US" dirty="0" err="1" smtClean="0"/>
              <a:t>dysphoric</a:t>
            </a:r>
            <a:r>
              <a:rPr lang="en-US" dirty="0" smtClean="0"/>
              <a:t> disorder</a:t>
            </a:r>
          </a:p>
          <a:p>
            <a:pPr lvl="2"/>
            <a:r>
              <a:rPr lang="en-US" dirty="0" smtClean="0"/>
              <a:t>Severe versions of the symptoms of premenstrual syndrome</a:t>
            </a:r>
          </a:p>
          <a:p>
            <a:pPr lvl="1"/>
            <a:r>
              <a:rPr lang="en-US" dirty="0" smtClean="0"/>
              <a:t>Binge eating disorder</a:t>
            </a:r>
          </a:p>
          <a:p>
            <a:pPr lvl="2"/>
            <a:r>
              <a:rPr lang="en-US" dirty="0" smtClean="0"/>
              <a:t>Out-of-control overeating at least once per week</a:t>
            </a:r>
          </a:p>
          <a:p>
            <a:r>
              <a:rPr lang="en-US" dirty="0" smtClean="0"/>
              <a:t>Definitions</a:t>
            </a:r>
          </a:p>
          <a:p>
            <a:pPr lvl="1"/>
            <a:r>
              <a:rPr lang="en-US" dirty="0" smtClean="0"/>
              <a:t>ADHD</a:t>
            </a:r>
          </a:p>
          <a:p>
            <a:pPr lvl="2"/>
            <a:r>
              <a:rPr lang="en-US" dirty="0" smtClean="0"/>
              <a:t>Age by which symptoms appear raised from 7 to 12</a:t>
            </a:r>
            <a:endParaRPr lang="en-US"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Risks of </a:t>
            </a:r>
            <a:r>
              <a:rPr lang="en-US" dirty="0" err="1" smtClean="0"/>
              <a:t>Overdiagnosis</a:t>
            </a:r>
            <a:endParaRPr lang="en-US" dirty="0"/>
          </a:p>
        </p:txBody>
      </p:sp>
      <p:sp>
        <p:nvSpPr>
          <p:cNvPr id="3" name="Content Placeholder 2"/>
          <p:cNvSpPr>
            <a:spLocks noGrp="1"/>
          </p:cNvSpPr>
          <p:nvPr>
            <p:ph idx="1"/>
          </p:nvPr>
        </p:nvSpPr>
        <p:spPr/>
        <p:txBody>
          <a:bodyPr>
            <a:normAutofit fontScale="92500"/>
          </a:bodyPr>
          <a:lstStyle/>
          <a:p>
            <a:r>
              <a:rPr lang="en-US" dirty="0" smtClean="0"/>
              <a:t>Unnecessary medication – harmful side effects</a:t>
            </a:r>
          </a:p>
          <a:p>
            <a:r>
              <a:rPr lang="en-US" dirty="0" smtClean="0"/>
              <a:t>Unnecessary therapy – undermine coping skills</a:t>
            </a:r>
          </a:p>
          <a:p>
            <a:r>
              <a:rPr lang="en-US" dirty="0" smtClean="0"/>
              <a:t>Negatively impact self-image and self-efficacy via stigma</a:t>
            </a:r>
          </a:p>
          <a:p>
            <a:r>
              <a:rPr lang="en-US" dirty="0" smtClean="0"/>
              <a:t>Adversely affect health insurance enrollment and rates</a:t>
            </a:r>
          </a:p>
          <a:p>
            <a:r>
              <a:rPr lang="en-US" dirty="0" smtClean="0"/>
              <a:t>Legal ramifications</a:t>
            </a:r>
            <a:endParaRPr lang="en-US"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Overdiagnosis</a:t>
            </a:r>
            <a:r>
              <a:rPr lang="en-US" dirty="0" smtClean="0"/>
              <a:t> and the Pharmaceutical Industry</a:t>
            </a:r>
            <a:endParaRPr lang="en-US" dirty="0"/>
          </a:p>
        </p:txBody>
      </p:sp>
      <p:sp>
        <p:nvSpPr>
          <p:cNvPr id="3" name="Content Placeholder 2"/>
          <p:cNvSpPr>
            <a:spLocks noGrp="1"/>
          </p:cNvSpPr>
          <p:nvPr>
            <p:ph idx="1"/>
          </p:nvPr>
        </p:nvSpPr>
        <p:spPr/>
        <p:txBody>
          <a:bodyPr/>
          <a:lstStyle/>
          <a:p>
            <a:r>
              <a:rPr lang="en-US" dirty="0" smtClean="0"/>
              <a:t>More mental disorders = more potential pharmaceutical customers?</a:t>
            </a:r>
          </a:p>
          <a:p>
            <a:r>
              <a:rPr lang="en-US" dirty="0" smtClean="0"/>
              <a:t>Significant numbers of psychiatrists involved in the creation of the DSM had financial ties to major pharmaceutical companies</a:t>
            </a:r>
          </a:p>
          <a:p>
            <a:pPr lvl="1"/>
            <a:r>
              <a:rPr lang="en-US" dirty="0" smtClean="0"/>
              <a:t>69% for DSM-5</a:t>
            </a:r>
            <a:endParaRPr lang="en-US"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normAutofit fontScale="90000"/>
          </a:bodyPr>
          <a:lstStyle/>
          <a:p>
            <a:r>
              <a:rPr lang="en-US" dirty="0"/>
              <a:t>Payment </a:t>
            </a:r>
            <a:r>
              <a:rPr lang="en-US" dirty="0" smtClean="0"/>
              <a:t>Methods: Third-Party Payment vs. Self-Payment</a:t>
            </a:r>
            <a:endParaRPr lang="en-US" dirty="0"/>
          </a:p>
        </p:txBody>
      </p:sp>
      <p:sp>
        <p:nvSpPr>
          <p:cNvPr id="177155" name="Rectangle 3"/>
          <p:cNvSpPr>
            <a:spLocks noGrp="1" noChangeArrowheads="1"/>
          </p:cNvSpPr>
          <p:nvPr>
            <p:ph idx="1"/>
          </p:nvPr>
        </p:nvSpPr>
        <p:spPr/>
        <p:txBody>
          <a:bodyPr/>
          <a:lstStyle/>
          <a:p>
            <a:pPr>
              <a:lnSpc>
                <a:spcPct val="90000"/>
              </a:lnSpc>
            </a:pPr>
            <a:r>
              <a:rPr lang="en-US" sz="2800"/>
              <a:t>Early in the history of clinical psychology, clients paid for services directly out of pocket</a:t>
            </a:r>
          </a:p>
          <a:p>
            <a:pPr>
              <a:lnSpc>
                <a:spcPct val="90000"/>
              </a:lnSpc>
            </a:pPr>
            <a:r>
              <a:rPr lang="en-US" sz="2800"/>
              <a:t>With time, health insurance companies began covering mental health</a:t>
            </a:r>
          </a:p>
          <a:p>
            <a:pPr>
              <a:lnSpc>
                <a:spcPct val="90000"/>
              </a:lnSpc>
            </a:pPr>
            <a:r>
              <a:rPr lang="en-US" sz="2800"/>
              <a:t>Today, many clients use health insurance/managed care benefits to pay for services</a:t>
            </a:r>
          </a:p>
          <a:p>
            <a:pPr lvl="1">
              <a:lnSpc>
                <a:spcPct val="90000"/>
              </a:lnSpc>
            </a:pPr>
            <a:r>
              <a:rPr lang="en-US" sz="2400"/>
              <a:t>Often called “third-party payers” </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normAutofit fontScale="90000"/>
          </a:bodyPr>
          <a:lstStyle/>
          <a:p>
            <a:r>
              <a:rPr lang="en-US"/>
              <a:t>Effect of Third-Party Payment on Therapy</a:t>
            </a:r>
          </a:p>
        </p:txBody>
      </p:sp>
      <p:sp>
        <p:nvSpPr>
          <p:cNvPr id="178179" name="Rectangle 3"/>
          <p:cNvSpPr>
            <a:spLocks noGrp="1" noChangeArrowheads="1"/>
          </p:cNvSpPr>
          <p:nvPr>
            <p:ph idx="1"/>
          </p:nvPr>
        </p:nvSpPr>
        <p:spPr/>
        <p:txBody>
          <a:bodyPr/>
          <a:lstStyle/>
          <a:p>
            <a:r>
              <a:rPr lang="en-US"/>
              <a:t>Surveys of psychologists suggest that third-party payment can result in</a:t>
            </a:r>
          </a:p>
          <a:p>
            <a:pPr lvl="1"/>
            <a:r>
              <a:rPr lang="en-US"/>
              <a:t>Negative impact on quality</a:t>
            </a:r>
          </a:p>
          <a:p>
            <a:pPr lvl="1"/>
            <a:r>
              <a:rPr lang="en-US"/>
              <a:t>Too little control over clinical decisions</a:t>
            </a:r>
          </a:p>
          <a:p>
            <a:pPr lvl="1"/>
            <a:r>
              <a:rPr lang="en-US"/>
              <a:t>Ethical problems, including confidentiality</a:t>
            </a:r>
          </a:p>
          <a:p>
            <a:pPr lvl="1"/>
            <a:r>
              <a:rPr lang="en-US"/>
              <a:t>Confusion about informed consent (what to tell clients about payment method)</a:t>
            </a:r>
          </a:p>
          <a:p>
            <a:pPr lvl="1"/>
            <a:r>
              <a:rPr lang="en-US"/>
              <a:t>Greater affordability for many clients</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normAutofit fontScale="90000"/>
          </a:bodyPr>
          <a:lstStyle/>
          <a:p>
            <a:r>
              <a:rPr lang="en-US"/>
              <a:t>Effect of Third-Party Payment on Diagnosis</a:t>
            </a:r>
          </a:p>
        </p:txBody>
      </p:sp>
      <p:sp>
        <p:nvSpPr>
          <p:cNvPr id="179203" name="Rectangle 3"/>
          <p:cNvSpPr>
            <a:spLocks noGrp="1" noChangeArrowheads="1"/>
          </p:cNvSpPr>
          <p:nvPr>
            <p:ph idx="1"/>
          </p:nvPr>
        </p:nvSpPr>
        <p:spPr/>
        <p:txBody>
          <a:bodyPr/>
          <a:lstStyle/>
          <a:p>
            <a:r>
              <a:rPr lang="en-US"/>
              <a:t>Surveys of psychologists suggest that third-party payment can result in</a:t>
            </a:r>
          </a:p>
          <a:p>
            <a:pPr lvl="1"/>
            <a:r>
              <a:rPr lang="en-US"/>
              <a:t>Increased likelihood of being diagnosed with a mental disorder</a:t>
            </a:r>
          </a:p>
          <a:p>
            <a:pPr lvl="1"/>
            <a:r>
              <a:rPr lang="en-US"/>
              <a:t>Certain diagnostic categories being used more or less often</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p:txBody>
          <a:bodyPr>
            <a:normAutofit fontScale="90000"/>
          </a:bodyPr>
          <a:lstStyle/>
          <a:p>
            <a:r>
              <a:rPr lang="en-US" sz="4000"/>
              <a:t>Effect of Third-Party Payment on Psychologists’ Experience</a:t>
            </a:r>
          </a:p>
        </p:txBody>
      </p:sp>
      <p:sp>
        <p:nvSpPr>
          <p:cNvPr id="593923" name="Rectangle 3"/>
          <p:cNvSpPr>
            <a:spLocks noGrp="1" noChangeArrowheads="1"/>
          </p:cNvSpPr>
          <p:nvPr>
            <p:ph idx="1"/>
          </p:nvPr>
        </p:nvSpPr>
        <p:spPr/>
        <p:txBody>
          <a:bodyPr/>
          <a:lstStyle/>
          <a:p>
            <a:r>
              <a:rPr lang="en-US"/>
              <a:t>Lower pay</a:t>
            </a:r>
          </a:p>
          <a:p>
            <a:r>
              <a:rPr lang="en-US"/>
              <a:t>Time required for paperwork, phone calls, etc.</a:t>
            </a:r>
          </a:p>
          <a:p>
            <a:r>
              <a:rPr lang="en-US"/>
              <a:t>Frustration due to denial of care psychologist believes to be necessary</a:t>
            </a:r>
          </a:p>
          <a:p>
            <a:endParaRPr lang="en-US"/>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normAutofit fontScale="90000"/>
          </a:bodyPr>
          <a:lstStyle/>
          <a:p>
            <a:r>
              <a:rPr lang="en-US" dirty="0"/>
              <a:t>The Influence of </a:t>
            </a:r>
            <a:r>
              <a:rPr lang="en-US" dirty="0" smtClean="0"/>
              <a:t>Technology: </a:t>
            </a:r>
            <a:r>
              <a:rPr lang="en-US" dirty="0" err="1" smtClean="0"/>
              <a:t>Cybertherapy</a:t>
            </a:r>
            <a:r>
              <a:rPr lang="en-US" dirty="0" smtClean="0"/>
              <a:t> and More</a:t>
            </a:r>
            <a:endParaRPr lang="en-US" dirty="0"/>
          </a:p>
        </p:txBody>
      </p:sp>
      <p:sp>
        <p:nvSpPr>
          <p:cNvPr id="180227" name="Rectangle 3"/>
          <p:cNvSpPr>
            <a:spLocks noGrp="1" noChangeArrowheads="1"/>
          </p:cNvSpPr>
          <p:nvPr>
            <p:ph idx="1"/>
          </p:nvPr>
        </p:nvSpPr>
        <p:spPr/>
        <p:txBody>
          <a:bodyPr/>
          <a:lstStyle/>
          <a:p>
            <a:pPr>
              <a:lnSpc>
                <a:spcPct val="90000"/>
              </a:lnSpc>
            </a:pPr>
            <a:r>
              <a:rPr lang="en-US" sz="2800" dirty="0"/>
              <a:t>In recent years, clinical psychologists have increasingly used technology in the direct delivery of psychological services</a:t>
            </a:r>
          </a:p>
          <a:p>
            <a:pPr lvl="1">
              <a:lnSpc>
                <a:spcPct val="90000"/>
              </a:lnSpc>
            </a:pPr>
            <a:r>
              <a:rPr lang="en-US" sz="2400" dirty="0"/>
              <a:t>Assessment</a:t>
            </a:r>
          </a:p>
          <a:p>
            <a:pPr lvl="1">
              <a:lnSpc>
                <a:spcPct val="90000"/>
              </a:lnSpc>
            </a:pPr>
            <a:r>
              <a:rPr lang="en-US" sz="2400" dirty="0"/>
              <a:t>Treatment</a:t>
            </a:r>
          </a:p>
          <a:p>
            <a:pPr>
              <a:lnSpc>
                <a:spcPct val="90000"/>
              </a:lnSpc>
            </a:pPr>
            <a:r>
              <a:rPr lang="en-US" sz="2800" dirty="0" err="1" smtClean="0"/>
              <a:t>Cybertherapy</a:t>
            </a:r>
            <a:r>
              <a:rPr lang="en-US" sz="2800" dirty="0" smtClean="0"/>
              <a:t> can </a:t>
            </a:r>
            <a:r>
              <a:rPr lang="en-US" sz="2800" dirty="0"/>
              <a:t>replace or supplement face-to-face meetings</a:t>
            </a:r>
          </a:p>
          <a:p>
            <a:pPr>
              <a:lnSpc>
                <a:spcPct val="90000"/>
              </a:lnSpc>
            </a:pPr>
            <a:r>
              <a:rPr lang="en-US" sz="2800" dirty="0"/>
              <a:t>Benefits can include accessibility, affordability, and anonymity, and more</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normAutofit/>
          </a:bodyPr>
          <a:lstStyle/>
          <a:p>
            <a:r>
              <a:rPr lang="en-US" dirty="0" smtClean="0"/>
              <a:t>Current Controversies Overview</a:t>
            </a:r>
            <a:endParaRPr lang="en-US" dirty="0"/>
          </a:p>
        </p:txBody>
      </p:sp>
      <p:sp>
        <p:nvSpPr>
          <p:cNvPr id="167939" name="Rectangle 3"/>
          <p:cNvSpPr>
            <a:spLocks noGrp="1" noChangeArrowheads="1"/>
          </p:cNvSpPr>
          <p:nvPr>
            <p:ph idx="1"/>
          </p:nvPr>
        </p:nvSpPr>
        <p:spPr/>
        <p:txBody>
          <a:bodyPr/>
          <a:lstStyle/>
          <a:p>
            <a:r>
              <a:rPr lang="en-US" dirty="0"/>
              <a:t>Prescription Privileges</a:t>
            </a:r>
          </a:p>
          <a:p>
            <a:r>
              <a:rPr lang="en-US" dirty="0"/>
              <a:t>Evidence-Based </a:t>
            </a:r>
            <a:r>
              <a:rPr lang="en-US" dirty="0" smtClean="0"/>
              <a:t>Practice/</a:t>
            </a:r>
            <a:r>
              <a:rPr lang="en-US" dirty="0" err="1" smtClean="0"/>
              <a:t>Manualized</a:t>
            </a:r>
            <a:r>
              <a:rPr lang="en-US" dirty="0" smtClean="0"/>
              <a:t> Therapy</a:t>
            </a:r>
          </a:p>
          <a:p>
            <a:r>
              <a:rPr lang="en-US" dirty="0" smtClean="0"/>
              <a:t>Overexpansion of Mental Disorders</a:t>
            </a:r>
            <a:endParaRPr lang="en-US" dirty="0"/>
          </a:p>
          <a:p>
            <a:r>
              <a:rPr lang="en-US" dirty="0"/>
              <a:t>Payment </a:t>
            </a:r>
            <a:r>
              <a:rPr lang="en-US" dirty="0" smtClean="0"/>
              <a:t>Methods: Third-Party Payment vs. Self-Payment</a:t>
            </a:r>
            <a:endParaRPr lang="en-US" dirty="0"/>
          </a:p>
          <a:p>
            <a:r>
              <a:rPr lang="en-US" dirty="0"/>
              <a:t>The Influence of </a:t>
            </a:r>
            <a:r>
              <a:rPr lang="en-US" dirty="0" smtClean="0"/>
              <a:t>Technology and </a:t>
            </a:r>
            <a:r>
              <a:rPr lang="en-US" dirty="0" err="1" smtClean="0"/>
              <a:t>Cybertherapy</a:t>
            </a:r>
            <a:endParaRPr lang="en-US" dirty="0"/>
          </a:p>
          <a:p>
            <a:pPr>
              <a:buFont typeface="Wingdings" pitchFamily="2" charset="2"/>
              <a:buNone/>
            </a:pP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normAutofit fontScale="90000"/>
          </a:bodyPr>
          <a:lstStyle/>
          <a:p>
            <a:r>
              <a:rPr lang="en-US" sz="4000" dirty="0"/>
              <a:t>Applications of Technology in Clinical </a:t>
            </a:r>
            <a:r>
              <a:rPr lang="en-US" sz="4000" dirty="0" smtClean="0"/>
              <a:t>Psychology: Examples</a:t>
            </a:r>
            <a:endParaRPr lang="en-US" sz="4000" dirty="0"/>
          </a:p>
        </p:txBody>
      </p:sp>
      <p:sp>
        <p:nvSpPr>
          <p:cNvPr id="181251" name="Rectangle 3"/>
          <p:cNvSpPr>
            <a:spLocks noGrp="1" noChangeArrowheads="1"/>
          </p:cNvSpPr>
          <p:nvPr>
            <p:ph idx="1"/>
          </p:nvPr>
        </p:nvSpPr>
        <p:spPr/>
        <p:txBody>
          <a:bodyPr/>
          <a:lstStyle/>
          <a:p>
            <a:pPr>
              <a:lnSpc>
                <a:spcPct val="90000"/>
              </a:lnSpc>
            </a:pPr>
            <a:r>
              <a:rPr lang="en-US" sz="2800" dirty="0"/>
              <a:t>Videoconferencing to interview or treat</a:t>
            </a:r>
          </a:p>
          <a:p>
            <a:pPr>
              <a:lnSpc>
                <a:spcPct val="90000"/>
              </a:lnSpc>
            </a:pPr>
            <a:r>
              <a:rPr lang="en-US" sz="2800" dirty="0" smtClean="0"/>
              <a:t>Email or text </a:t>
            </a:r>
            <a:r>
              <a:rPr lang="en-US" sz="2800" dirty="0"/>
              <a:t>psychotherapy</a:t>
            </a:r>
          </a:p>
          <a:p>
            <a:pPr>
              <a:lnSpc>
                <a:spcPct val="90000"/>
              </a:lnSpc>
            </a:pPr>
            <a:r>
              <a:rPr lang="en-US" sz="2800" dirty="0"/>
              <a:t>Interactive Internet sites</a:t>
            </a:r>
          </a:p>
          <a:p>
            <a:pPr>
              <a:lnSpc>
                <a:spcPct val="90000"/>
              </a:lnSpc>
            </a:pPr>
            <a:r>
              <a:rPr lang="en-US" sz="2800" dirty="0"/>
              <a:t>Online psychotherapy programs</a:t>
            </a:r>
          </a:p>
          <a:p>
            <a:pPr>
              <a:lnSpc>
                <a:spcPct val="90000"/>
              </a:lnSpc>
            </a:pPr>
            <a:r>
              <a:rPr lang="en-US" sz="2800" dirty="0"/>
              <a:t>Virtual reality therapeutic experiences</a:t>
            </a:r>
          </a:p>
          <a:p>
            <a:pPr>
              <a:lnSpc>
                <a:spcPct val="90000"/>
              </a:lnSpc>
            </a:pPr>
            <a:r>
              <a:rPr lang="en-US" sz="2800" dirty="0"/>
              <a:t>Computer-based self-instruction</a:t>
            </a:r>
          </a:p>
          <a:p>
            <a:pPr>
              <a:lnSpc>
                <a:spcPct val="90000"/>
              </a:lnSpc>
            </a:pPr>
            <a:r>
              <a:rPr lang="en-US" sz="2800" dirty="0"/>
              <a:t>Therapist/client interaction via hand-held devices (e.g., </a:t>
            </a:r>
            <a:r>
              <a:rPr lang="en-US" sz="2800" dirty="0" err="1"/>
              <a:t>iPhones</a:t>
            </a:r>
            <a:r>
              <a:rPr lang="en-US" sz="2800" dirty="0"/>
              <a:t>, cell phones, Blackberries) </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Well Does</a:t>
            </a:r>
            <a:br>
              <a:rPr lang="en-US" dirty="0" smtClean="0"/>
            </a:br>
            <a:r>
              <a:rPr lang="en-US" dirty="0" err="1" smtClean="0"/>
              <a:t>Cybertherapy</a:t>
            </a:r>
            <a:r>
              <a:rPr lang="en-US" dirty="0" smtClean="0"/>
              <a:t> Work?</a:t>
            </a:r>
            <a:endParaRPr lang="en-US" dirty="0"/>
          </a:p>
        </p:txBody>
      </p:sp>
      <p:sp>
        <p:nvSpPr>
          <p:cNvPr id="3" name="Content Placeholder 2"/>
          <p:cNvSpPr>
            <a:spLocks noGrp="1"/>
          </p:cNvSpPr>
          <p:nvPr>
            <p:ph idx="1"/>
          </p:nvPr>
        </p:nvSpPr>
        <p:spPr/>
        <p:txBody>
          <a:bodyPr/>
          <a:lstStyle/>
          <a:p>
            <a:r>
              <a:rPr lang="en-US" dirty="0" smtClean="0"/>
              <a:t>Appears to work about as well as in-person psychotherapy</a:t>
            </a:r>
          </a:p>
          <a:p>
            <a:r>
              <a:rPr lang="en-US" dirty="0" smtClean="0"/>
              <a:t>Specific examples include</a:t>
            </a:r>
          </a:p>
          <a:p>
            <a:pPr lvl="1"/>
            <a:r>
              <a:rPr lang="en-US" dirty="0" smtClean="0"/>
              <a:t>CBT for anxiety disorders</a:t>
            </a:r>
          </a:p>
          <a:p>
            <a:pPr lvl="1"/>
            <a:r>
              <a:rPr lang="en-US" dirty="0" smtClean="0"/>
              <a:t>Health psychology</a:t>
            </a:r>
          </a:p>
          <a:p>
            <a:pPr lvl="2"/>
            <a:r>
              <a:rPr lang="en-US" dirty="0" smtClean="0"/>
              <a:t>Headaches</a:t>
            </a:r>
          </a:p>
          <a:p>
            <a:pPr lvl="2"/>
            <a:r>
              <a:rPr lang="en-US" dirty="0" smtClean="0"/>
              <a:t>Pain </a:t>
            </a:r>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normAutofit fontScale="90000"/>
          </a:bodyPr>
          <a:lstStyle/>
          <a:p>
            <a:r>
              <a:rPr lang="en-US" sz="4000" dirty="0" smtClean="0"/>
              <a:t>Technology: Suggestions for</a:t>
            </a:r>
            <a:br>
              <a:rPr lang="en-US" sz="4000" dirty="0" smtClean="0"/>
            </a:br>
            <a:r>
              <a:rPr lang="en-US" sz="4000" dirty="0" smtClean="0"/>
              <a:t>Emerging </a:t>
            </a:r>
            <a:r>
              <a:rPr lang="en-US" sz="4000" dirty="0"/>
              <a:t>Professional Issues</a:t>
            </a:r>
          </a:p>
        </p:txBody>
      </p:sp>
      <p:sp>
        <p:nvSpPr>
          <p:cNvPr id="182275" name="Rectangle 3"/>
          <p:cNvSpPr>
            <a:spLocks noGrp="1" noChangeArrowheads="1"/>
          </p:cNvSpPr>
          <p:nvPr>
            <p:ph idx="1"/>
          </p:nvPr>
        </p:nvSpPr>
        <p:spPr/>
        <p:txBody>
          <a:bodyPr/>
          <a:lstStyle/>
          <a:p>
            <a:r>
              <a:rPr lang="en-US" sz="2800"/>
              <a:t>Obtain informed consent about the technology</a:t>
            </a:r>
          </a:p>
          <a:p>
            <a:r>
              <a:rPr lang="en-US" sz="2800"/>
              <a:t>Follow relevant telehealth laws</a:t>
            </a:r>
          </a:p>
          <a:p>
            <a:r>
              <a:rPr lang="en-US" sz="2800"/>
              <a:t>Follow APA ethical code </a:t>
            </a:r>
          </a:p>
          <a:p>
            <a:r>
              <a:rPr lang="en-US" sz="2800"/>
              <a:t>Ensure confidentiality via encryption</a:t>
            </a:r>
          </a:p>
          <a:p>
            <a:r>
              <a:rPr lang="en-US" sz="2800"/>
              <a:t>Make efforts to appreciate culture</a:t>
            </a:r>
          </a:p>
          <a:p>
            <a:r>
              <a:rPr lang="en-US" sz="2800"/>
              <a:t>Obtain relevant training</a:t>
            </a:r>
          </a:p>
          <a:p>
            <a:r>
              <a:rPr lang="en-US" sz="2800"/>
              <a:t>Know client’s local emergency resources  </a:t>
            </a:r>
          </a:p>
          <a:p>
            <a:endParaRPr lang="en-US" sz="2800"/>
          </a:p>
          <a:p>
            <a:endParaRPr lang="en-US" sz="280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p:txBody>
          <a:bodyPr>
            <a:normAutofit fontScale="90000"/>
          </a:bodyPr>
          <a:lstStyle/>
          <a:p>
            <a:pPr>
              <a:tabLst>
                <a:tab pos="5375275" algn="l"/>
              </a:tabLst>
            </a:pPr>
            <a:r>
              <a:rPr lang="en-US" dirty="0" smtClean="0"/>
              <a:t>Technology: Additional</a:t>
            </a:r>
            <a:br>
              <a:rPr lang="en-US" dirty="0" smtClean="0"/>
            </a:br>
            <a:r>
              <a:rPr lang="en-US" dirty="0" smtClean="0"/>
              <a:t>Potential </a:t>
            </a:r>
            <a:r>
              <a:rPr lang="en-US" dirty="0"/>
              <a:t>Problems</a:t>
            </a:r>
          </a:p>
        </p:txBody>
      </p:sp>
      <p:sp>
        <p:nvSpPr>
          <p:cNvPr id="594947" name="Rectangle 3"/>
          <p:cNvSpPr>
            <a:spLocks noGrp="1" noChangeArrowheads="1"/>
          </p:cNvSpPr>
          <p:nvPr>
            <p:ph idx="1"/>
          </p:nvPr>
        </p:nvSpPr>
        <p:spPr/>
        <p:txBody>
          <a:bodyPr/>
          <a:lstStyle/>
          <a:p>
            <a:pPr>
              <a:lnSpc>
                <a:spcPct val="90000"/>
              </a:lnSpc>
            </a:pPr>
            <a:r>
              <a:rPr lang="en-US"/>
              <a:t>Confirming the identity of the client</a:t>
            </a:r>
          </a:p>
          <a:p>
            <a:pPr>
              <a:lnSpc>
                <a:spcPct val="90000"/>
              </a:lnSpc>
            </a:pPr>
            <a:r>
              <a:rPr lang="en-US"/>
              <a:t>Confidentiality across electronic transmission</a:t>
            </a:r>
          </a:p>
          <a:p>
            <a:pPr>
              <a:lnSpc>
                <a:spcPct val="90000"/>
              </a:lnSpc>
            </a:pPr>
            <a:r>
              <a:rPr lang="en-US"/>
              <a:t>Making interpretations in the absence of nonverbal cues that would be present face-to-face</a:t>
            </a:r>
          </a:p>
          <a:p>
            <a:pPr>
              <a:lnSpc>
                <a:spcPct val="90000"/>
              </a:lnSpc>
            </a:pPr>
            <a:r>
              <a:rPr lang="en-US"/>
              <a:t>Competence in technical as well as clinical skills</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p:txBody>
          <a:bodyPr>
            <a:normAutofit fontScale="90000"/>
          </a:bodyPr>
          <a:lstStyle/>
          <a:p>
            <a:r>
              <a:rPr lang="en-US" sz="4000" dirty="0" smtClean="0"/>
              <a:t>Technology: Effectiveness </a:t>
            </a:r>
            <a:r>
              <a:rPr lang="en-US" sz="4000" dirty="0"/>
              <a:t>of Treatment	</a:t>
            </a:r>
          </a:p>
        </p:txBody>
      </p:sp>
      <p:sp>
        <p:nvSpPr>
          <p:cNvPr id="595971" name="Rectangle 3"/>
          <p:cNvSpPr>
            <a:spLocks noGrp="1" noChangeArrowheads="1"/>
          </p:cNvSpPr>
          <p:nvPr>
            <p:ph idx="1"/>
          </p:nvPr>
        </p:nvSpPr>
        <p:spPr/>
        <p:txBody>
          <a:bodyPr/>
          <a:lstStyle/>
          <a:p>
            <a:pPr>
              <a:lnSpc>
                <a:spcPct val="90000"/>
              </a:lnSpc>
            </a:pPr>
            <a:r>
              <a:rPr lang="en-US" dirty="0"/>
              <a:t>Early research is beginning to demonstrate that it can work</a:t>
            </a:r>
          </a:p>
          <a:p>
            <a:pPr>
              <a:lnSpc>
                <a:spcPct val="90000"/>
              </a:lnSpc>
            </a:pPr>
            <a:r>
              <a:rPr lang="en-US" dirty="0"/>
              <a:t>Success depends on many factors:</a:t>
            </a:r>
          </a:p>
          <a:p>
            <a:pPr lvl="1">
              <a:lnSpc>
                <a:spcPct val="90000"/>
              </a:lnSpc>
            </a:pPr>
            <a:r>
              <a:rPr lang="en-US" dirty="0"/>
              <a:t>Which </a:t>
            </a:r>
            <a:r>
              <a:rPr lang="en-US" dirty="0" err="1" smtClean="0"/>
              <a:t>cybertherapy</a:t>
            </a:r>
            <a:r>
              <a:rPr lang="en-US" dirty="0" smtClean="0"/>
              <a:t>, </a:t>
            </a:r>
            <a:r>
              <a:rPr lang="en-US" dirty="0"/>
              <a:t>disorder, device?</a:t>
            </a:r>
          </a:p>
          <a:p>
            <a:pPr lvl="1">
              <a:lnSpc>
                <a:spcPct val="90000"/>
              </a:lnSpc>
            </a:pPr>
            <a:r>
              <a:rPr lang="en-US" dirty="0"/>
              <a:t>What setting?</a:t>
            </a:r>
          </a:p>
          <a:p>
            <a:pPr lvl="1">
              <a:lnSpc>
                <a:spcPct val="90000"/>
              </a:lnSpc>
            </a:pPr>
            <a:r>
              <a:rPr lang="en-US" dirty="0"/>
              <a:t>How clients found or were referred to </a:t>
            </a:r>
            <a:r>
              <a:rPr lang="en-US" dirty="0" err="1" smtClean="0"/>
              <a:t>cybertherapy</a:t>
            </a:r>
            <a:r>
              <a:rPr lang="en-US" dirty="0" smtClean="0"/>
              <a:t>?</a:t>
            </a:r>
            <a:endParaRPr lang="en-US" dirty="0"/>
          </a:p>
          <a:p>
            <a:pPr lvl="1">
              <a:lnSpc>
                <a:spcPct val="90000"/>
              </a:lnSpc>
            </a:pPr>
            <a:r>
              <a:rPr lang="en-US" dirty="0"/>
              <a:t>Live support available?</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a:t>Prescription Privileges</a:t>
            </a:r>
          </a:p>
        </p:txBody>
      </p:sp>
      <p:sp>
        <p:nvSpPr>
          <p:cNvPr id="168963" name="Rectangle 3"/>
          <p:cNvSpPr>
            <a:spLocks noGrp="1" noChangeArrowheads="1"/>
          </p:cNvSpPr>
          <p:nvPr>
            <p:ph idx="1"/>
          </p:nvPr>
        </p:nvSpPr>
        <p:spPr/>
        <p:txBody>
          <a:bodyPr/>
          <a:lstStyle/>
          <a:p>
            <a:r>
              <a:rPr lang="en-US"/>
              <a:t>Historically, prescribing has distinguished psychiatrists from psychologists</a:t>
            </a:r>
          </a:p>
          <a:p>
            <a:r>
              <a:rPr lang="en-US"/>
              <a:t>However, in recent decades, clinical psychologists have actively pursued prescription privileges</a:t>
            </a:r>
          </a:p>
          <a:p>
            <a:endParaRPr lang="en-US"/>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en-US"/>
              <a:t>Prescription Privileges</a:t>
            </a:r>
          </a:p>
        </p:txBody>
      </p:sp>
      <p:sp>
        <p:nvSpPr>
          <p:cNvPr id="169987" name="Rectangle 3"/>
          <p:cNvSpPr>
            <a:spLocks noGrp="1" noChangeArrowheads="1"/>
          </p:cNvSpPr>
          <p:nvPr>
            <p:ph idx="1"/>
          </p:nvPr>
        </p:nvSpPr>
        <p:spPr/>
        <p:txBody>
          <a:bodyPr/>
          <a:lstStyle/>
          <a:p>
            <a:r>
              <a:rPr lang="en-US"/>
              <a:t>Since 2002, two states have agreed to grant prescription privileges to appropriately trained psychologists </a:t>
            </a:r>
          </a:p>
          <a:p>
            <a:pPr lvl="1"/>
            <a:r>
              <a:rPr lang="en-US"/>
              <a:t>New Mexico</a:t>
            </a:r>
          </a:p>
          <a:p>
            <a:pPr lvl="1"/>
            <a:r>
              <a:rPr lang="en-US"/>
              <a:t>Louisiana</a:t>
            </a:r>
          </a:p>
          <a:p>
            <a:r>
              <a:rPr lang="en-US"/>
              <a:t>Other states have considered similar legislation, and may pass it soon</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t>Prescription Privileges</a:t>
            </a:r>
          </a:p>
        </p:txBody>
      </p:sp>
      <p:sp>
        <p:nvSpPr>
          <p:cNvPr id="171011" name="Rectangle 3"/>
          <p:cNvSpPr>
            <a:spLocks noGrp="1" noChangeArrowheads="1"/>
          </p:cNvSpPr>
          <p:nvPr>
            <p:ph idx="1"/>
          </p:nvPr>
        </p:nvSpPr>
        <p:spPr/>
        <p:txBody>
          <a:bodyPr/>
          <a:lstStyle/>
          <a:p>
            <a:pPr>
              <a:lnSpc>
                <a:spcPct val="90000"/>
              </a:lnSpc>
            </a:pPr>
            <a:r>
              <a:rPr lang="en-US" dirty="0"/>
              <a:t>Why psychologists </a:t>
            </a:r>
            <a:r>
              <a:rPr lang="en-US" u="sng" dirty="0"/>
              <a:t>should</a:t>
            </a:r>
            <a:r>
              <a:rPr lang="en-US" dirty="0"/>
              <a:t> prescribe:</a:t>
            </a:r>
          </a:p>
          <a:p>
            <a:pPr lvl="1">
              <a:lnSpc>
                <a:spcPct val="90000"/>
              </a:lnSpc>
            </a:pPr>
            <a:r>
              <a:rPr lang="en-US" dirty="0"/>
              <a:t>Shortage of psychiatrists</a:t>
            </a:r>
          </a:p>
          <a:p>
            <a:pPr lvl="2">
              <a:lnSpc>
                <a:spcPct val="90000"/>
              </a:lnSpc>
            </a:pPr>
            <a:r>
              <a:rPr lang="en-US" dirty="0"/>
              <a:t>Especially in rural areas</a:t>
            </a:r>
          </a:p>
          <a:p>
            <a:pPr lvl="2">
              <a:lnSpc>
                <a:spcPct val="90000"/>
              </a:lnSpc>
            </a:pPr>
            <a:r>
              <a:rPr lang="en-US" dirty="0"/>
              <a:t>Important factor in NM and LA decisions</a:t>
            </a:r>
          </a:p>
          <a:p>
            <a:pPr lvl="1">
              <a:lnSpc>
                <a:spcPct val="90000"/>
              </a:lnSpc>
            </a:pPr>
            <a:r>
              <a:rPr lang="en-US" dirty="0"/>
              <a:t>CPs more expert than primary care docs</a:t>
            </a:r>
          </a:p>
          <a:p>
            <a:pPr lvl="1">
              <a:lnSpc>
                <a:spcPct val="90000"/>
              </a:lnSpc>
            </a:pPr>
            <a:r>
              <a:rPr lang="en-US" dirty="0"/>
              <a:t>Other non-physicians have privileges</a:t>
            </a:r>
          </a:p>
          <a:p>
            <a:pPr lvl="2">
              <a:lnSpc>
                <a:spcPct val="90000"/>
              </a:lnSpc>
            </a:pPr>
            <a:r>
              <a:rPr lang="en-US" dirty="0"/>
              <a:t>Dentists, podiatrists, optometrists, and some nurses, among others</a:t>
            </a:r>
          </a:p>
          <a:p>
            <a:pPr lvl="1">
              <a:lnSpc>
                <a:spcPct val="90000"/>
              </a:lnSpc>
            </a:pPr>
            <a:r>
              <a:rPr lang="en-US" dirty="0" smtClean="0"/>
              <a:t>Convenience for </a:t>
            </a:r>
            <a:r>
              <a:rPr lang="en-US" dirty="0"/>
              <a:t>clients</a:t>
            </a:r>
          </a:p>
          <a:p>
            <a:pPr lvl="1">
              <a:lnSpc>
                <a:spcPct val="90000"/>
              </a:lnSpc>
              <a:buFontTx/>
              <a:buNone/>
            </a:pP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r>
              <a:rPr lang="en-US"/>
              <a:t>Prescription Privileges</a:t>
            </a:r>
          </a:p>
        </p:txBody>
      </p:sp>
      <p:sp>
        <p:nvSpPr>
          <p:cNvPr id="172035" name="Rectangle 3"/>
          <p:cNvSpPr>
            <a:spLocks noGrp="1" noChangeArrowheads="1"/>
          </p:cNvSpPr>
          <p:nvPr>
            <p:ph idx="1"/>
          </p:nvPr>
        </p:nvSpPr>
        <p:spPr/>
        <p:txBody>
          <a:bodyPr/>
          <a:lstStyle/>
          <a:p>
            <a:r>
              <a:rPr lang="en-US"/>
              <a:t>Why psychologists </a:t>
            </a:r>
            <a:r>
              <a:rPr lang="en-US" u="sng"/>
              <a:t>should</a:t>
            </a:r>
            <a:r>
              <a:rPr lang="en-US"/>
              <a:t> prescribe (continued):</a:t>
            </a:r>
          </a:p>
          <a:p>
            <a:pPr lvl="1"/>
            <a:r>
              <a:rPr lang="en-US"/>
              <a:t>Professional autonomy</a:t>
            </a:r>
          </a:p>
          <a:p>
            <a:pPr lvl="1"/>
            <a:r>
              <a:rPr lang="en-US"/>
              <a:t>Professional identification</a:t>
            </a:r>
          </a:p>
          <a:p>
            <a:pPr lvl="1"/>
            <a:r>
              <a:rPr lang="en-US"/>
              <a:t>Evolution of the profession</a:t>
            </a:r>
          </a:p>
          <a:p>
            <a:pPr lvl="1"/>
            <a:r>
              <a:rPr lang="en-US"/>
              <a:t>Revenue for the profession</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r>
              <a:rPr lang="en-US"/>
              <a:t>Prescription Privileges</a:t>
            </a:r>
          </a:p>
        </p:txBody>
      </p:sp>
      <p:sp>
        <p:nvSpPr>
          <p:cNvPr id="173059" name="Rectangle 3"/>
          <p:cNvSpPr>
            <a:spLocks noGrp="1" noChangeArrowheads="1"/>
          </p:cNvSpPr>
          <p:nvPr>
            <p:ph idx="1"/>
          </p:nvPr>
        </p:nvSpPr>
        <p:spPr/>
        <p:txBody>
          <a:bodyPr/>
          <a:lstStyle/>
          <a:p>
            <a:pPr>
              <a:lnSpc>
                <a:spcPct val="90000"/>
              </a:lnSpc>
            </a:pPr>
            <a:r>
              <a:rPr lang="en-US"/>
              <a:t>Why psychologists </a:t>
            </a:r>
            <a:r>
              <a:rPr lang="en-US" u="sng"/>
              <a:t>should not</a:t>
            </a:r>
            <a:r>
              <a:rPr lang="en-US"/>
              <a:t> prescribe:</a:t>
            </a:r>
          </a:p>
          <a:p>
            <a:pPr lvl="1">
              <a:lnSpc>
                <a:spcPct val="90000"/>
              </a:lnSpc>
            </a:pPr>
            <a:r>
              <a:rPr lang="en-US"/>
              <a:t>Training issues</a:t>
            </a:r>
          </a:p>
          <a:p>
            <a:pPr lvl="2">
              <a:lnSpc>
                <a:spcPct val="90000"/>
              </a:lnSpc>
            </a:pPr>
            <a:r>
              <a:rPr lang="en-US"/>
              <a:t>Which courses?  When?  Taught by whom?</a:t>
            </a:r>
          </a:p>
          <a:p>
            <a:pPr lvl="1">
              <a:lnSpc>
                <a:spcPct val="90000"/>
              </a:lnSpc>
            </a:pPr>
            <a:r>
              <a:rPr lang="en-US"/>
              <a:t>Threats to psychotherapy</a:t>
            </a:r>
          </a:p>
          <a:p>
            <a:pPr lvl="2">
              <a:lnSpc>
                <a:spcPct val="90000"/>
              </a:lnSpc>
            </a:pPr>
            <a:r>
              <a:rPr lang="en-US"/>
              <a:t>Would medications replace talk therapy?</a:t>
            </a:r>
          </a:p>
          <a:p>
            <a:pPr lvl="1">
              <a:lnSpc>
                <a:spcPct val="90000"/>
              </a:lnSpc>
            </a:pPr>
            <a:r>
              <a:rPr lang="en-US"/>
              <a:t>Identity confusion</a:t>
            </a:r>
          </a:p>
          <a:p>
            <a:pPr lvl="2">
              <a:lnSpc>
                <a:spcPct val="90000"/>
              </a:lnSpc>
            </a:pPr>
            <a:r>
              <a:rPr lang="en-US"/>
              <a:t>Especially when only some prescribe</a:t>
            </a:r>
          </a:p>
          <a:p>
            <a:pPr lvl="1">
              <a:lnSpc>
                <a:spcPct val="90000"/>
              </a:lnSpc>
            </a:pPr>
            <a:r>
              <a:rPr lang="en-US"/>
              <a:t>Influence of pharmaceutical industry</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normAutofit fontScale="90000"/>
          </a:bodyPr>
          <a:lstStyle/>
          <a:p>
            <a:r>
              <a:rPr lang="en-US" sz="4000" dirty="0"/>
              <a:t>Evidence-Based </a:t>
            </a:r>
            <a:r>
              <a:rPr lang="en-US" sz="4000" dirty="0" smtClean="0"/>
              <a:t>Practice/</a:t>
            </a:r>
            <a:br>
              <a:rPr lang="en-US" sz="4000" dirty="0" smtClean="0"/>
            </a:br>
            <a:r>
              <a:rPr lang="en-US" sz="4000" dirty="0" err="1" smtClean="0"/>
              <a:t>Manualized</a:t>
            </a:r>
            <a:r>
              <a:rPr lang="en-US" sz="4000" dirty="0" smtClean="0"/>
              <a:t> </a:t>
            </a:r>
            <a:r>
              <a:rPr lang="en-US" sz="4000" dirty="0"/>
              <a:t>Therapy</a:t>
            </a:r>
          </a:p>
        </p:txBody>
      </p:sp>
      <p:sp>
        <p:nvSpPr>
          <p:cNvPr id="174083" name="Rectangle 3"/>
          <p:cNvSpPr>
            <a:spLocks noGrp="1" noChangeArrowheads="1"/>
          </p:cNvSpPr>
          <p:nvPr>
            <p:ph idx="1"/>
          </p:nvPr>
        </p:nvSpPr>
        <p:spPr/>
        <p:txBody>
          <a:bodyPr>
            <a:normAutofit fontScale="92500" lnSpcReduction="10000"/>
          </a:bodyPr>
          <a:lstStyle/>
          <a:p>
            <a:r>
              <a:rPr lang="en-US" sz="2800" dirty="0"/>
              <a:t>When researchers measure therapy outcome, they often use therapy manuals</a:t>
            </a:r>
          </a:p>
          <a:p>
            <a:pPr lvl="1"/>
            <a:r>
              <a:rPr lang="en-US" sz="2400" dirty="0"/>
              <a:t>To ensure uniformity across therapists</a:t>
            </a:r>
          </a:p>
          <a:p>
            <a:pPr lvl="1"/>
            <a:r>
              <a:rPr lang="en-US" sz="2400" dirty="0"/>
              <a:t>To minimize variability </a:t>
            </a:r>
          </a:p>
          <a:p>
            <a:r>
              <a:rPr lang="en-US" sz="2800" dirty="0"/>
              <a:t>When outcome data supports the use of a </a:t>
            </a:r>
            <a:r>
              <a:rPr lang="en-US" sz="2800" dirty="0" err="1"/>
              <a:t>manualized</a:t>
            </a:r>
            <a:r>
              <a:rPr lang="en-US" sz="2800" dirty="0"/>
              <a:t> therapy, the treatment is known as “evidence based</a:t>
            </a:r>
            <a:r>
              <a:rPr lang="en-US" sz="2800" dirty="0" smtClean="0"/>
              <a:t>”</a:t>
            </a:r>
          </a:p>
          <a:p>
            <a:endParaRPr lang="en-US" sz="2800" dirty="0" smtClean="0"/>
          </a:p>
          <a:p>
            <a:r>
              <a:rPr lang="en-US" sz="2800" dirty="0" smtClean="0"/>
              <a:t>Treatments formerly called “empirically validated” and “empirically supported”</a:t>
            </a:r>
          </a:p>
          <a:p>
            <a:pPr lvl="1"/>
            <a:r>
              <a:rPr lang="en-US" sz="2400" dirty="0" smtClean="0"/>
              <a:t>“Evidence-based practice” includes the treatment and factors related to people providing and receiving the treatment</a:t>
            </a:r>
            <a:endParaRPr lang="en-US" sz="2400"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normAutofit fontScale="90000"/>
          </a:bodyPr>
          <a:lstStyle/>
          <a:p>
            <a:r>
              <a:rPr lang="en-US" sz="4000" dirty="0"/>
              <a:t>Advantages of </a:t>
            </a:r>
            <a:r>
              <a:rPr lang="en-US" sz="4000" dirty="0" smtClean="0"/>
              <a:t>Evidence-Based Practice/</a:t>
            </a:r>
            <a:r>
              <a:rPr lang="en-US" sz="4000" dirty="0" err="1" smtClean="0"/>
              <a:t>Manualized</a:t>
            </a:r>
            <a:r>
              <a:rPr lang="en-US" sz="4000" dirty="0" smtClean="0"/>
              <a:t> </a:t>
            </a:r>
            <a:r>
              <a:rPr lang="en-US" sz="4000" dirty="0"/>
              <a:t>Therapy</a:t>
            </a:r>
          </a:p>
        </p:txBody>
      </p:sp>
      <p:sp>
        <p:nvSpPr>
          <p:cNvPr id="175107" name="Rectangle 3"/>
          <p:cNvSpPr>
            <a:spLocks noGrp="1" noChangeArrowheads="1"/>
          </p:cNvSpPr>
          <p:nvPr>
            <p:ph idx="1"/>
          </p:nvPr>
        </p:nvSpPr>
        <p:spPr/>
        <p:txBody>
          <a:bodyPr/>
          <a:lstStyle/>
          <a:p>
            <a:r>
              <a:rPr lang="en-US"/>
              <a:t>Scientific legitimacy</a:t>
            </a:r>
          </a:p>
          <a:p>
            <a:r>
              <a:rPr lang="en-US"/>
              <a:t>Establishing minimal levels of competence</a:t>
            </a:r>
          </a:p>
          <a:p>
            <a:r>
              <a:rPr lang="en-US"/>
              <a:t>Training Improvements</a:t>
            </a:r>
          </a:p>
          <a:p>
            <a:r>
              <a:rPr lang="en-US"/>
              <a:t>Decreased reliance on clinical judgment</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SM-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w Cen M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DSM-5</Template>
  <TotalTime>18230</TotalTime>
  <Words>1270</Words>
  <Application>Microsoft Office PowerPoint</Application>
  <PresentationFormat>On-screen Show (4:3)</PresentationFormat>
  <Paragraphs>177</Paragraphs>
  <Slides>24</Slides>
  <Notes>20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DSM-5</vt:lpstr>
      <vt:lpstr>Chapter 3</vt:lpstr>
      <vt:lpstr>Current Controversies Overview</vt:lpstr>
      <vt:lpstr>Prescription Privileges</vt:lpstr>
      <vt:lpstr>Prescription Privileges</vt:lpstr>
      <vt:lpstr>Prescription Privileges</vt:lpstr>
      <vt:lpstr>Prescription Privileges</vt:lpstr>
      <vt:lpstr>Prescription Privileges</vt:lpstr>
      <vt:lpstr>Evidence-Based Practice/ Manualized Therapy</vt:lpstr>
      <vt:lpstr>Advantages of Evidence-Based Practice/Manualized Therapy</vt:lpstr>
      <vt:lpstr>Disadvantages of Evidence-Based Practice/Manualized Therapy</vt:lpstr>
      <vt:lpstr>Overexpansion of Mental Disorders</vt:lpstr>
      <vt:lpstr>New Disorders, New Definitions</vt:lpstr>
      <vt:lpstr>Risks of Overdiagnosis</vt:lpstr>
      <vt:lpstr>Overdiagnosis and the Pharmaceutical Industry</vt:lpstr>
      <vt:lpstr>Payment Methods: Third-Party Payment vs. Self-Payment</vt:lpstr>
      <vt:lpstr>Effect of Third-Party Payment on Therapy</vt:lpstr>
      <vt:lpstr>Effect of Third-Party Payment on Diagnosis</vt:lpstr>
      <vt:lpstr>Effect of Third-Party Payment on Psychologists’ Experience</vt:lpstr>
      <vt:lpstr>The Influence of Technology: Cybertherapy and More</vt:lpstr>
      <vt:lpstr>Applications of Technology in Clinical Psychology: Examples</vt:lpstr>
      <vt:lpstr>How Well Does Cybertherapy Work?</vt:lpstr>
      <vt:lpstr>Technology: Suggestions for Emerging Professional Issues</vt:lpstr>
      <vt:lpstr>Technology: Additional Potential Problems</vt:lpstr>
      <vt:lpstr>Technology: Effectiveness of Treatment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Psychology: Science, Practice, and Culture</dc:title>
  <dc:creator>Jason Murphy</dc:creator>
  <cp:lastModifiedBy>Owner</cp:lastModifiedBy>
  <cp:revision>57</cp:revision>
  <dcterms:created xsi:type="dcterms:W3CDTF">2007-08-16T15:36:53Z</dcterms:created>
  <dcterms:modified xsi:type="dcterms:W3CDTF">2016-03-31T19:53:12Z</dcterms:modified>
</cp:coreProperties>
</file>