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9" r:id="rId1"/>
  </p:sldMasterIdLst>
  <p:notesMasterIdLst>
    <p:notesMasterId r:id="rId28"/>
  </p:notesMasterIdLst>
  <p:sldIdLst>
    <p:sldId id="279" r:id="rId2"/>
    <p:sldId id="257" r:id="rId3"/>
    <p:sldId id="258" r:id="rId4"/>
    <p:sldId id="259" r:id="rId5"/>
    <p:sldId id="260" r:id="rId6"/>
    <p:sldId id="281" r:id="rId7"/>
    <p:sldId id="278" r:id="rId8"/>
    <p:sldId id="261" r:id="rId9"/>
    <p:sldId id="262" r:id="rId10"/>
    <p:sldId id="263" r:id="rId11"/>
    <p:sldId id="264" r:id="rId12"/>
    <p:sldId id="282"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83"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006" autoAdjust="0"/>
  </p:normalViewPr>
  <p:slideViewPr>
    <p:cSldViewPr>
      <p:cViewPr varScale="1">
        <p:scale>
          <a:sx n="69" d="100"/>
          <a:sy n="69" d="100"/>
        </p:scale>
        <p:origin x="-1824"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8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58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587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8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8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58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62DCA65-1BB1-42CB-85DC-11E59F258DE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C25F6F-4301-4633-9112-7C09927287CA}" type="slidenum">
              <a:rPr lang="en-US"/>
              <a:pPr/>
              <a:t>2</a:t>
            </a:fld>
            <a:endParaRPr lang="en-US"/>
          </a:p>
        </p:txBody>
      </p:sp>
      <p:sp>
        <p:nvSpPr>
          <p:cNvPr id="460802" name="Rectangle 2"/>
          <p:cNvSpPr>
            <a:spLocks noGrp="1" noRot="1" noChangeAspect="1" noChangeArrowheads="1" noTextEdit="1"/>
          </p:cNvSpPr>
          <p:nvPr>
            <p:ph type="sldImg"/>
          </p:nvPr>
        </p:nvSpPr>
        <p:spPr>
          <a:ln/>
        </p:spPr>
      </p:sp>
      <p:sp>
        <p:nvSpPr>
          <p:cNvPr id="460803" name="Rectangle 3"/>
          <p:cNvSpPr>
            <a:spLocks noGrp="1" noChangeArrowheads="1"/>
          </p:cNvSpPr>
          <p:nvPr>
            <p:ph type="body" idx="1"/>
          </p:nvPr>
        </p:nvSpPr>
        <p:spPr/>
        <p:txBody>
          <a:bodyPr/>
          <a:lstStyle/>
          <a:p>
            <a:r>
              <a:rPr lang="en-US" sz="1200" kern="1200" dirty="0" err="1" smtClean="0">
                <a:solidFill>
                  <a:schemeClr val="tx1"/>
                </a:solidFill>
                <a:latin typeface="Arial" charset="0"/>
                <a:ea typeface="+mn-ea"/>
                <a:cs typeface="+mn-cs"/>
              </a:rPr>
              <a:t>Witmer</a:t>
            </a:r>
            <a:r>
              <a:rPr lang="en-US" sz="1200" kern="1200" dirty="0" smtClean="0">
                <a:solidFill>
                  <a:schemeClr val="tx1"/>
                </a:solidFill>
                <a:latin typeface="Arial" charset="0"/>
                <a:ea typeface="+mn-ea"/>
                <a:cs typeface="+mn-cs"/>
              </a:rPr>
              <a:t> was the first to operate a psychological clinic;</a:t>
            </a:r>
            <a:r>
              <a:rPr lang="en-US" sz="1200" kern="1200" baseline="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the first clients were children with behavioral or educational problems.</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Emphasizing competencies ensures that the students who graduate from clinical psychology programs will not only have earned good grades on exams, papers, and other academic tasks, but will be able to apply what they have learned as well.</a:t>
            </a:r>
            <a:endParaRPr lang="en-US" dirty="0"/>
          </a:p>
        </p:txBody>
      </p:sp>
      <p:sp>
        <p:nvSpPr>
          <p:cNvPr id="4" name="Slide Number Placeholder 3"/>
          <p:cNvSpPr>
            <a:spLocks noGrp="1"/>
          </p:cNvSpPr>
          <p:nvPr>
            <p:ph type="sldNum" sz="quarter" idx="10"/>
          </p:nvPr>
        </p:nvSpPr>
        <p:spPr/>
        <p:txBody>
          <a:bodyPr/>
          <a:lstStyle/>
          <a:p>
            <a:fld id="{362DCA65-1BB1-42CB-85DC-11E59F258DEF}"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02FB99-F65F-4EB5-8EEE-59F290A96433}" type="slidenum">
              <a:rPr lang="en-US"/>
              <a:pPr/>
              <a:t>13</a:t>
            </a:fld>
            <a:endParaRPr lang="en-US"/>
          </a:p>
        </p:txBody>
      </p:sp>
      <p:sp>
        <p:nvSpPr>
          <p:cNvPr id="468994" name="Rectangle 2"/>
          <p:cNvSpPr>
            <a:spLocks noGrp="1" noRot="1" noChangeAspect="1" noChangeArrowheads="1" noTextEdit="1"/>
          </p:cNvSpPr>
          <p:nvPr>
            <p:ph type="sldImg"/>
          </p:nvPr>
        </p:nvSpPr>
        <p:spPr>
          <a:ln/>
        </p:spPr>
      </p:sp>
      <p:sp>
        <p:nvSpPr>
          <p:cNvPr id="468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52BE70-5548-471E-831B-BE246E1FE24F}" type="slidenum">
              <a:rPr lang="en-US"/>
              <a:pPr/>
              <a:t>14</a:t>
            </a:fld>
            <a:endParaRPr lang="en-US"/>
          </a:p>
        </p:txBody>
      </p:sp>
      <p:sp>
        <p:nvSpPr>
          <p:cNvPr id="470018" name="Rectangle 2"/>
          <p:cNvSpPr>
            <a:spLocks noGrp="1" noRot="1" noChangeAspect="1" noChangeArrowheads="1" noTextEdit="1"/>
          </p:cNvSpPr>
          <p:nvPr>
            <p:ph type="sldImg"/>
          </p:nvPr>
        </p:nvSpPr>
        <p:spPr>
          <a:ln/>
        </p:spPr>
      </p:sp>
      <p:sp>
        <p:nvSpPr>
          <p:cNvPr id="470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15C505-0E78-423F-9567-3BEBED4EFCA8}" type="slidenum">
              <a:rPr lang="en-US"/>
              <a:pPr/>
              <a:t>15</a:t>
            </a:fld>
            <a:endParaRPr lang="en-US"/>
          </a:p>
        </p:txBody>
      </p:sp>
      <p:sp>
        <p:nvSpPr>
          <p:cNvPr id="471042" name="Rectangle 2"/>
          <p:cNvSpPr>
            <a:spLocks noGrp="1" noRot="1" noChangeAspect="1" noChangeArrowheads="1" noTextEdit="1"/>
          </p:cNvSpPr>
          <p:nvPr>
            <p:ph type="sldImg"/>
          </p:nvPr>
        </p:nvSpPr>
        <p:spPr>
          <a:ln/>
        </p:spPr>
      </p:sp>
      <p:sp>
        <p:nvSpPr>
          <p:cNvPr id="471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CE14F3-F70D-449A-A75A-BD5A2C603B38}" type="slidenum">
              <a:rPr lang="en-US"/>
              <a:pPr/>
              <a:t>16</a:t>
            </a:fld>
            <a:endParaRPr lang="en-US"/>
          </a:p>
        </p:txBody>
      </p:sp>
      <p:sp>
        <p:nvSpPr>
          <p:cNvPr id="472066" name="Rectangle 2"/>
          <p:cNvSpPr>
            <a:spLocks noGrp="1" noRot="1" noChangeAspect="1" noChangeArrowheads="1" noTextEdit="1"/>
          </p:cNvSpPr>
          <p:nvPr>
            <p:ph type="sldImg"/>
          </p:nvPr>
        </p:nvSpPr>
        <p:spPr>
          <a:ln/>
        </p:spPr>
      </p:sp>
      <p:sp>
        <p:nvSpPr>
          <p:cNvPr id="472067"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On average, PhD programs in clinical psychology receive 270 applications and admit only 6% of them.</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3D632B-99F6-428C-8876-F6405EDCCFCB}" type="slidenum">
              <a:rPr lang="en-US"/>
              <a:pPr/>
              <a:t>17</a:t>
            </a:fld>
            <a:endParaRPr lang="en-US"/>
          </a:p>
        </p:txBody>
      </p:sp>
      <p:sp>
        <p:nvSpPr>
          <p:cNvPr id="473090" name="Rectangle 2"/>
          <p:cNvSpPr>
            <a:spLocks noGrp="1" noRot="1" noChangeAspect="1" noChangeArrowheads="1" noTextEdit="1"/>
          </p:cNvSpPr>
          <p:nvPr>
            <p:ph type="sldImg"/>
          </p:nvPr>
        </p:nvSpPr>
        <p:spPr>
          <a:ln/>
        </p:spPr>
      </p:sp>
      <p:sp>
        <p:nvSpPr>
          <p:cNvPr id="473091"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In some years, the number of graduate students seeking </a:t>
            </a:r>
            <a:r>
              <a:rPr lang="en-US" sz="1200" kern="1200" dirty="0" err="1" smtClean="0">
                <a:solidFill>
                  <a:schemeClr val="tx1"/>
                </a:solidFill>
                <a:latin typeface="Arial" charset="0"/>
                <a:ea typeface="+mn-ea"/>
                <a:cs typeface="+mn-cs"/>
              </a:rPr>
              <a:t>predoctoral</a:t>
            </a:r>
            <a:r>
              <a:rPr lang="en-US" sz="1200" kern="1200" dirty="0" smtClean="0">
                <a:solidFill>
                  <a:schemeClr val="tx1"/>
                </a:solidFill>
                <a:latin typeface="Arial" charset="0"/>
                <a:ea typeface="+mn-ea"/>
                <a:cs typeface="+mn-cs"/>
              </a:rPr>
              <a:t> internships has either approached or exceeded the number of available slots.</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1DD937-59B9-4731-8805-03A83F4886F8}" type="slidenum">
              <a:rPr lang="en-US"/>
              <a:pPr/>
              <a:t>18</a:t>
            </a:fld>
            <a:endParaRPr lang="en-US"/>
          </a:p>
        </p:txBody>
      </p:sp>
      <p:sp>
        <p:nvSpPr>
          <p:cNvPr id="474114" name="Rectangle 2"/>
          <p:cNvSpPr>
            <a:spLocks noGrp="1" noRot="1" noChangeAspect="1" noChangeArrowheads="1" noTextEdit="1"/>
          </p:cNvSpPr>
          <p:nvPr>
            <p:ph type="sldImg"/>
          </p:nvPr>
        </p:nvSpPr>
        <p:spPr>
          <a:ln/>
        </p:spPr>
      </p:sp>
      <p:sp>
        <p:nvSpPr>
          <p:cNvPr id="474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90CBC0-B45A-46C9-A510-E7E0EE0305D7}" type="slidenum">
              <a:rPr lang="en-US"/>
              <a:pPr/>
              <a:t>19</a:t>
            </a:fld>
            <a:endParaRPr lang="en-US"/>
          </a:p>
        </p:txBody>
      </p:sp>
      <p:sp>
        <p:nvSpPr>
          <p:cNvPr id="475138" name="Rectangle 2"/>
          <p:cNvSpPr>
            <a:spLocks noGrp="1" noRot="1" noChangeAspect="1" noChangeArrowheads="1" noTextEdit="1"/>
          </p:cNvSpPr>
          <p:nvPr>
            <p:ph type="sldImg"/>
          </p:nvPr>
        </p:nvSpPr>
        <p:spPr>
          <a:ln/>
        </p:spPr>
      </p:sp>
      <p:sp>
        <p:nvSpPr>
          <p:cNvPr id="475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A83A22-F97A-4C80-8EA3-252457B8044C}" type="slidenum">
              <a:rPr lang="en-US"/>
              <a:pPr/>
              <a:t>20</a:t>
            </a:fld>
            <a:endParaRPr lang="en-US"/>
          </a:p>
        </p:txBody>
      </p:sp>
      <p:sp>
        <p:nvSpPr>
          <p:cNvPr id="476162" name="Rectangle 2"/>
          <p:cNvSpPr>
            <a:spLocks noGrp="1" noRot="1" noChangeAspect="1" noChangeArrowheads="1" noTextEdit="1"/>
          </p:cNvSpPr>
          <p:nvPr>
            <p:ph type="sldImg"/>
          </p:nvPr>
        </p:nvSpPr>
        <p:spPr>
          <a:ln/>
        </p:spPr>
      </p:sp>
      <p:sp>
        <p:nvSpPr>
          <p:cNvPr id="476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136E36-6334-4CAC-A458-87160190A30E}" type="slidenum">
              <a:rPr lang="en-US"/>
              <a:pPr/>
              <a:t>21</a:t>
            </a:fld>
            <a:endParaRPr lang="en-US"/>
          </a:p>
        </p:txBody>
      </p:sp>
      <p:sp>
        <p:nvSpPr>
          <p:cNvPr id="477186" name="Rectangle 2"/>
          <p:cNvSpPr>
            <a:spLocks noGrp="1" noRot="1" noChangeAspect="1" noChangeArrowheads="1" noTextEdit="1"/>
          </p:cNvSpPr>
          <p:nvPr>
            <p:ph type="sldImg"/>
          </p:nvPr>
        </p:nvSpPr>
        <p:spPr>
          <a:ln/>
        </p:spPr>
      </p:sp>
      <p:sp>
        <p:nvSpPr>
          <p:cNvPr id="477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D47FDF-6CAE-42F9-8BBF-7373292F185D}" type="slidenum">
              <a:rPr lang="en-US"/>
              <a:pPr/>
              <a:t>3</a:t>
            </a:fld>
            <a:endParaRPr lang="en-US"/>
          </a:p>
        </p:txBody>
      </p:sp>
      <p:sp>
        <p:nvSpPr>
          <p:cNvPr id="461826" name="Rectangle 2"/>
          <p:cNvSpPr>
            <a:spLocks noGrp="1" noRot="1" noChangeAspect="1" noChangeArrowheads="1" noTextEdit="1"/>
          </p:cNvSpPr>
          <p:nvPr>
            <p:ph type="sldImg"/>
          </p:nvPr>
        </p:nvSpPr>
        <p:spPr>
          <a:ln/>
        </p:spPr>
      </p:sp>
      <p:sp>
        <p:nvSpPr>
          <p:cNvPr id="461827"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Concise definitions fall short of capturing the field in its entirety. Contemporary clinical psychologists do </a:t>
            </a:r>
            <a:r>
              <a:rPr lang="en-US" sz="1200" i="1" kern="1200" dirty="0" smtClean="0">
                <a:solidFill>
                  <a:schemeClr val="tx1"/>
                </a:solidFill>
                <a:latin typeface="Arial" charset="0"/>
                <a:ea typeface="+mn-ea"/>
                <a:cs typeface="+mn-cs"/>
              </a:rPr>
              <a:t>many</a:t>
            </a:r>
            <a:r>
              <a:rPr lang="en-US" sz="1200" kern="1200" dirty="0" smtClean="0">
                <a:solidFill>
                  <a:schemeClr val="tx1"/>
                </a:solidFill>
                <a:latin typeface="Arial" charset="0"/>
                <a:ea typeface="+mn-ea"/>
                <a:cs typeface="+mn-cs"/>
              </a:rPr>
              <a:t> different things, with </a:t>
            </a:r>
            <a:r>
              <a:rPr lang="en-US" sz="1200" i="1" kern="1200" dirty="0" smtClean="0">
                <a:solidFill>
                  <a:schemeClr val="tx1"/>
                </a:solidFill>
                <a:latin typeface="Arial" charset="0"/>
                <a:ea typeface="+mn-ea"/>
                <a:cs typeface="+mn-cs"/>
              </a:rPr>
              <a:t>many</a:t>
            </a:r>
            <a:r>
              <a:rPr lang="en-US" sz="1200" kern="1200" dirty="0" smtClean="0">
                <a:solidFill>
                  <a:schemeClr val="tx1"/>
                </a:solidFill>
                <a:latin typeface="Arial" charset="0"/>
                <a:ea typeface="+mn-ea"/>
                <a:cs typeface="+mn-cs"/>
              </a:rPr>
              <a:t> different goals, for </a:t>
            </a:r>
            <a:r>
              <a:rPr lang="en-US" sz="1200" i="1" kern="1200" dirty="0" smtClean="0">
                <a:solidFill>
                  <a:schemeClr val="tx1"/>
                </a:solidFill>
                <a:latin typeface="Arial" charset="0"/>
                <a:ea typeface="+mn-ea"/>
                <a:cs typeface="+mn-cs"/>
              </a:rPr>
              <a:t>many</a:t>
            </a:r>
            <a:r>
              <a:rPr lang="en-US" sz="1200" kern="1200" dirty="0" smtClean="0">
                <a:solidFill>
                  <a:schemeClr val="tx1"/>
                </a:solidFill>
                <a:latin typeface="Arial" charset="0"/>
                <a:ea typeface="+mn-ea"/>
                <a:cs typeface="+mn-cs"/>
              </a:rPr>
              <a:t> different people.</a:t>
            </a:r>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AB3479-4AD6-4E6D-8C42-3911EC6F4149}" type="slidenum">
              <a:rPr lang="en-US"/>
              <a:pPr/>
              <a:t>22</a:t>
            </a:fld>
            <a:endParaRPr lang="en-US"/>
          </a:p>
        </p:txBody>
      </p:sp>
      <p:sp>
        <p:nvSpPr>
          <p:cNvPr id="478210" name="Rectangle 2"/>
          <p:cNvSpPr>
            <a:spLocks noGrp="1" noRot="1" noChangeAspect="1" noChangeArrowheads="1" noTextEdit="1"/>
          </p:cNvSpPr>
          <p:nvPr>
            <p:ph type="sldImg"/>
          </p:nvPr>
        </p:nvSpPr>
        <p:spPr>
          <a:ln/>
        </p:spPr>
      </p:sp>
      <p:sp>
        <p:nvSpPr>
          <p:cNvPr id="478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B0A2DD-7E9E-4CFE-B44C-7611F52843B8}" type="slidenum">
              <a:rPr lang="en-US"/>
              <a:pPr/>
              <a:t>23</a:t>
            </a:fld>
            <a:endParaRPr lang="en-US"/>
          </a:p>
        </p:txBody>
      </p:sp>
      <p:sp>
        <p:nvSpPr>
          <p:cNvPr id="479234" name="Rectangle 2"/>
          <p:cNvSpPr>
            <a:spLocks noGrp="1" noRot="1" noChangeAspect="1" noChangeArrowheads="1" noTextEdit="1"/>
          </p:cNvSpPr>
          <p:nvPr>
            <p:ph type="sldImg"/>
          </p:nvPr>
        </p:nvSpPr>
        <p:spPr>
          <a:ln/>
        </p:spPr>
      </p:sp>
      <p:sp>
        <p:nvSpPr>
          <p:cNvPr id="479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DEF029-3FF4-4FC3-A940-A5805D7F3BEF}" type="slidenum">
              <a:rPr lang="en-US"/>
              <a:pPr/>
              <a:t>24</a:t>
            </a:fld>
            <a:endParaRPr lang="en-US"/>
          </a:p>
        </p:txBody>
      </p:sp>
      <p:sp>
        <p:nvSpPr>
          <p:cNvPr id="480258" name="Rectangle 2"/>
          <p:cNvSpPr>
            <a:spLocks noGrp="1" noRot="1" noChangeAspect="1" noChangeArrowheads="1" noTextEdit="1"/>
          </p:cNvSpPr>
          <p:nvPr>
            <p:ph type="sldImg"/>
          </p:nvPr>
        </p:nvSpPr>
        <p:spPr>
          <a:ln/>
        </p:spPr>
      </p:sp>
      <p:sp>
        <p:nvSpPr>
          <p:cNvPr id="480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020E9B-18DA-46DB-8D8E-5AE7590F0B63}" type="slidenum">
              <a:rPr lang="en-US"/>
              <a:pPr/>
              <a:t>25</a:t>
            </a:fld>
            <a:endParaRPr lang="en-US"/>
          </a:p>
        </p:txBody>
      </p:sp>
      <p:sp>
        <p:nvSpPr>
          <p:cNvPr id="481282" name="Rectangle 2"/>
          <p:cNvSpPr>
            <a:spLocks noGrp="1" noRot="1" noChangeAspect="1" noChangeArrowheads="1" noTextEdit="1"/>
          </p:cNvSpPr>
          <p:nvPr>
            <p:ph type="sldImg"/>
          </p:nvPr>
        </p:nvSpPr>
        <p:spPr>
          <a:ln/>
        </p:spPr>
      </p:sp>
      <p:sp>
        <p:nvSpPr>
          <p:cNvPr id="481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020E9B-18DA-46DB-8D8E-5AE7590F0B63}" type="slidenum">
              <a:rPr lang="en-US"/>
              <a:pPr/>
              <a:t>26</a:t>
            </a:fld>
            <a:endParaRPr lang="en-US"/>
          </a:p>
        </p:txBody>
      </p:sp>
      <p:sp>
        <p:nvSpPr>
          <p:cNvPr id="481282" name="Rectangle 2"/>
          <p:cNvSpPr>
            <a:spLocks noGrp="1" noRot="1" noChangeAspect="1" noChangeArrowheads="1" noTextEdit="1"/>
          </p:cNvSpPr>
          <p:nvPr>
            <p:ph type="sldImg"/>
          </p:nvPr>
        </p:nvSpPr>
        <p:spPr>
          <a:ln/>
        </p:spPr>
      </p:sp>
      <p:sp>
        <p:nvSpPr>
          <p:cNvPr id="481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86A01B-9A5C-4113-851E-D7A9483873B4}" type="slidenum">
              <a:rPr lang="en-US"/>
              <a:pPr/>
              <a:t>4</a:t>
            </a:fld>
            <a:endParaRPr lang="en-US"/>
          </a:p>
        </p:txBody>
      </p:sp>
      <p:sp>
        <p:nvSpPr>
          <p:cNvPr id="462850" name="Rectangle 2"/>
          <p:cNvSpPr>
            <a:spLocks noGrp="1" noRot="1" noChangeAspect="1" noChangeArrowheads="1" noTextEdit="1"/>
          </p:cNvSpPr>
          <p:nvPr>
            <p:ph type="sldImg"/>
          </p:nvPr>
        </p:nvSpPr>
        <p:spPr>
          <a:ln/>
        </p:spPr>
      </p:sp>
      <p:sp>
        <p:nvSpPr>
          <p:cNvPr id="462851"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An accurate, comprehensive, contemporary definition of clinical psychology needs to be more inclusive and descriptive, such as that provided by the APA.</a:t>
            </a:r>
          </a:p>
          <a:p>
            <a:endParaRPr lang="en-US" dirty="0" smtClean="0"/>
          </a:p>
          <a:p>
            <a:r>
              <a:rPr lang="en-US" dirty="0" smtClean="0"/>
              <a:t>The field</a:t>
            </a:r>
            <a:r>
              <a:rPr lang="en-US" baseline="0" dirty="0" smtClean="0"/>
              <a:t> and practitioners of clinical psychology continue to outgrow classical definitions.</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7C56B9-58B0-4A49-BC5B-0D4BDE11B13D}" type="slidenum">
              <a:rPr lang="en-US"/>
              <a:pPr/>
              <a:t>5</a:t>
            </a:fld>
            <a:endParaRPr lang="en-US"/>
          </a:p>
        </p:txBody>
      </p:sp>
      <p:sp>
        <p:nvSpPr>
          <p:cNvPr id="463874" name="Rectangle 2"/>
          <p:cNvSpPr>
            <a:spLocks noGrp="1" noRot="1" noChangeAspect="1" noChangeArrowheads="1" noTextEdit="1"/>
          </p:cNvSpPr>
          <p:nvPr>
            <p:ph type="sldImg"/>
          </p:nvPr>
        </p:nvSpPr>
        <p:spPr>
          <a:ln/>
        </p:spPr>
      </p:sp>
      <p:sp>
        <p:nvSpPr>
          <p:cNvPr id="463875" name="Rectangle 3"/>
          <p:cNvSpPr>
            <a:spLocks noGrp="1" noChangeArrowheads="1"/>
          </p:cNvSpPr>
          <p:nvPr>
            <p:ph type="body" idx="1"/>
          </p:nvPr>
        </p:nvSpPr>
        <p:spPr/>
        <p:txBody>
          <a:bodyPr/>
          <a:lstStyle/>
          <a:p>
            <a:r>
              <a:rPr lang="en-US" dirty="0" smtClean="0"/>
              <a:t>About 2,800 doctoral degrees</a:t>
            </a:r>
            <a:r>
              <a:rPr lang="en-US" baseline="0" dirty="0" smtClean="0"/>
              <a:t> in clinical psychology are awarded each year.</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More than half of APA-accredited</a:t>
            </a:r>
            <a:r>
              <a:rPr lang="en-US" baseline="0" dirty="0" smtClean="0"/>
              <a:t> doctoral programs offer training within a specialty track.</a:t>
            </a:r>
            <a:endParaRPr lang="en-US" dirty="0"/>
          </a:p>
        </p:txBody>
      </p:sp>
      <p:sp>
        <p:nvSpPr>
          <p:cNvPr id="4" name="Slide Number Placeholder 3"/>
          <p:cNvSpPr>
            <a:spLocks noGrp="1"/>
          </p:cNvSpPr>
          <p:nvPr>
            <p:ph type="sldNum" sz="quarter" idx="10"/>
          </p:nvPr>
        </p:nvSpPr>
        <p:spPr/>
        <p:txBody>
          <a:bodyPr/>
          <a:lstStyle/>
          <a:p>
            <a:fld id="{362DCA65-1BB1-42CB-85DC-11E59F258DEF}"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F23ABC-DC48-4707-BDC6-E1DD38A449B6}" type="slidenum">
              <a:rPr lang="en-US"/>
              <a:pPr/>
              <a:t>8</a:t>
            </a:fld>
            <a:endParaRPr lang="en-US"/>
          </a:p>
        </p:txBody>
      </p:sp>
      <p:sp>
        <p:nvSpPr>
          <p:cNvPr id="464898" name="Rectangle 2"/>
          <p:cNvSpPr>
            <a:spLocks noGrp="1" noRot="1" noChangeAspect="1" noChangeArrowheads="1" noTextEdit="1"/>
          </p:cNvSpPr>
          <p:nvPr>
            <p:ph type="sldImg"/>
          </p:nvPr>
        </p:nvSpPr>
        <p:spPr>
          <a:ln/>
        </p:spPr>
      </p:sp>
      <p:sp>
        <p:nvSpPr>
          <p:cNvPr id="464899"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Graduate students would need to receive training and display competence in the application of clinical methods (assessment, psychotherapy, etc.) </a:t>
            </a:r>
            <a:r>
              <a:rPr lang="en-US" sz="1200" i="1" kern="1200" dirty="0" smtClean="0">
                <a:solidFill>
                  <a:schemeClr val="tx1"/>
                </a:solidFill>
                <a:latin typeface="Arial" charset="0"/>
                <a:ea typeface="+mn-ea"/>
                <a:cs typeface="+mn-cs"/>
              </a:rPr>
              <a:t>and</a:t>
            </a:r>
            <a:r>
              <a:rPr lang="en-US" sz="1200" kern="1200" dirty="0" smtClean="0">
                <a:solidFill>
                  <a:schemeClr val="tx1"/>
                </a:solidFill>
                <a:latin typeface="Arial" charset="0"/>
                <a:ea typeface="+mn-ea"/>
                <a:cs typeface="+mn-cs"/>
              </a:rPr>
              <a:t> the research methods necessary to scientifically study and evaluate the field.</a:t>
            </a:r>
          </a:p>
          <a:p>
            <a:endParaRPr lang="en-US" sz="1200" kern="1200" dirty="0" smtClean="0">
              <a:solidFill>
                <a:schemeClr val="tx1"/>
              </a:solidFill>
              <a:latin typeface="Arial" charset="0"/>
              <a:ea typeface="+mn-ea"/>
              <a:cs typeface="+mn-cs"/>
            </a:endParaRPr>
          </a:p>
          <a:p>
            <a:pPr>
              <a:buFont typeface="Arial" pitchFamily="34" charset="0"/>
              <a:buNone/>
            </a:pPr>
            <a:r>
              <a:rPr lang="en-US" sz="1200" kern="1200" dirty="0" smtClean="0">
                <a:solidFill>
                  <a:schemeClr val="tx1"/>
                </a:solidFill>
                <a:latin typeface="Arial" charset="0"/>
                <a:ea typeface="+mn-ea"/>
                <a:cs typeface="+mn-cs"/>
              </a:rPr>
              <a:t>These graduate programs would continue to be housed in departments of psychology at universities, and graduates would be awarded the PhD degree.</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2FF8D5-D60B-47B5-B08A-91CAE42AE33E}" type="slidenum">
              <a:rPr lang="en-US"/>
              <a:pPr/>
              <a:t>9</a:t>
            </a:fld>
            <a:endParaRPr lang="en-US"/>
          </a:p>
        </p:txBody>
      </p:sp>
      <p:sp>
        <p:nvSpPr>
          <p:cNvPr id="465922" name="Rectangle 2"/>
          <p:cNvSpPr>
            <a:spLocks noGrp="1" noRot="1" noChangeAspect="1" noChangeArrowheads="1" noTextEdit="1"/>
          </p:cNvSpPr>
          <p:nvPr>
            <p:ph type="sldImg"/>
          </p:nvPr>
        </p:nvSpPr>
        <p:spPr>
          <a:ln/>
        </p:spPr>
      </p:sp>
      <p:sp>
        <p:nvSpPr>
          <p:cNvPr id="465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A4AF87-9720-4AA4-9926-B4612237B969}" type="slidenum">
              <a:rPr lang="en-US"/>
              <a:pPr/>
              <a:t>10</a:t>
            </a:fld>
            <a:endParaRPr lang="en-US"/>
          </a:p>
        </p:txBody>
      </p:sp>
      <p:sp>
        <p:nvSpPr>
          <p:cNvPr id="466946" name="Rectangle 2"/>
          <p:cNvSpPr>
            <a:spLocks noGrp="1" noRot="1" noChangeAspect="1" noChangeArrowheads="1" noTextEdit="1"/>
          </p:cNvSpPr>
          <p:nvPr>
            <p:ph type="sldImg"/>
          </p:nvPr>
        </p:nvSpPr>
        <p:spPr>
          <a:ln/>
        </p:spPr>
      </p:sp>
      <p:sp>
        <p:nvSpPr>
          <p:cNvPr id="466947"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See </a:t>
            </a:r>
            <a:r>
              <a:rPr lang="en-US" i="1" dirty="0" smtClean="0"/>
              <a:t>Box 1.1 Comparing Ph.D. Programs With </a:t>
            </a:r>
            <a:r>
              <a:rPr lang="en-US" i="1" dirty="0" err="1" smtClean="0"/>
              <a:t>Psy.D</a:t>
            </a:r>
            <a:r>
              <a:rPr lang="en-US" i="1" dirty="0" smtClean="0"/>
              <a:t>. Programs</a:t>
            </a:r>
            <a:r>
              <a:rPr lang="en-US" dirty="0" smtClean="0"/>
              <a:t> and </a:t>
            </a:r>
            <a:r>
              <a:rPr lang="en-US" i="1" dirty="0" smtClean="0"/>
              <a:t>Table 1.1 </a:t>
            </a:r>
            <a:r>
              <a:rPr lang="en-US" i="1" dirty="0" err="1" smtClean="0"/>
              <a:t>Compairson</a:t>
            </a:r>
            <a:r>
              <a:rPr lang="en-US" i="1" dirty="0" smtClean="0"/>
              <a:t> of </a:t>
            </a:r>
            <a:r>
              <a:rPr lang="en-US" i="1" dirty="0" err="1" smtClean="0"/>
              <a:t>Psy.D</a:t>
            </a:r>
            <a:r>
              <a:rPr lang="en-US" i="1" dirty="0" smtClean="0"/>
              <a:t>. and Ph.D. Programs in Clinical</a:t>
            </a:r>
            <a:r>
              <a:rPr lang="en-US" i="1" baseline="0" dirty="0" smtClean="0"/>
              <a:t> Psychology</a:t>
            </a:r>
            <a:endParaRPr lang="en-US" i="1"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C81F76-725E-47E6-B48F-BF411B419914}" type="slidenum">
              <a:rPr lang="en-US"/>
              <a:pPr/>
              <a:t>11</a:t>
            </a:fld>
            <a:endParaRPr lang="en-US"/>
          </a:p>
        </p:txBody>
      </p:sp>
      <p:sp>
        <p:nvSpPr>
          <p:cNvPr id="467970" name="Rectangle 2"/>
          <p:cNvSpPr>
            <a:spLocks noGrp="1" noRot="1" noChangeAspect="1" noChangeArrowheads="1" noTextEdit="1"/>
          </p:cNvSpPr>
          <p:nvPr>
            <p:ph type="sldImg"/>
          </p:nvPr>
        </p:nvSpPr>
        <p:spPr>
          <a:ln/>
        </p:spPr>
      </p:sp>
      <p:sp>
        <p:nvSpPr>
          <p:cNvPr id="467971" name="Rectangle 3"/>
          <p:cNvSpPr>
            <a:spLocks noGrp="1" noChangeArrowheads="1"/>
          </p:cNvSpPr>
          <p:nvPr>
            <p:ph type="body" idx="1"/>
          </p:nvPr>
        </p:nvSpPr>
        <p:spPr/>
        <p:txBody>
          <a:bodyPr/>
          <a:lstStyle/>
          <a:p>
            <a:r>
              <a:rPr lang="en-US" dirty="0" smtClean="0"/>
              <a:t>From </a:t>
            </a:r>
            <a:r>
              <a:rPr lang="en-US" dirty="0" err="1" smtClean="0"/>
              <a:t>McFall’s</a:t>
            </a:r>
            <a:r>
              <a:rPr lang="en-US" dirty="0" smtClean="0"/>
              <a:t> (1991)</a:t>
            </a:r>
            <a:r>
              <a:rPr lang="en-US" baseline="0" dirty="0" smtClean="0"/>
              <a:t> manifesto: “…</a:t>
            </a:r>
            <a:r>
              <a:rPr lang="en-US" sz="1200" kern="1200" dirty="0" smtClean="0">
                <a:solidFill>
                  <a:schemeClr val="tx1"/>
                </a:solidFill>
                <a:latin typeface="Arial" charset="0"/>
                <a:ea typeface="+mn-ea"/>
                <a:cs typeface="+mn-cs"/>
              </a:rPr>
              <a:t>scientific clinical psychology is the only legitimate and acceptable form of clinical psychology . . . after all, what is the alternative? . . . Does anyone seriously believe that a reliance on intuition and other unscientific methods is going to hasten advances in knowledge?” (pp. 76–77)</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A6A54-7203-4A00-ACF3-7E4323EF2FEA}"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95616-D43A-4415-A2E3-27AC69B8AAF8}"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4E167-1A9D-4D10-8682-5B80461F5CE5}"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56F9F-5E7E-4AB2-ABAD-B8D32E973E8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6C5AA-1F20-4EF6-9CB1-0DD0A342524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51456A-A81B-4E52-AE9F-D51225AA8D00}"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57043A-5F1E-4A2C-9CB8-8ADBD6D951E0}"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7F4E17-DC61-4590-A1B0-F24362798498}"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2E1F9B-A52A-4DF2-8C2A-339672E7D694}"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8A785-2C2C-46FF-AAE9-08843BFD179E}"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8BAA2F-9086-49AB-AD49-04ED70B26203}"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03C9-E001-4F40-BF6A-450AA50E217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6000" dirty="0" smtClean="0">
                <a:solidFill>
                  <a:schemeClr val="bg1"/>
                </a:solidFill>
              </a:rPr>
              <a:t>Chapter 1</a:t>
            </a:r>
            <a:endParaRPr lang="en-US" sz="6000" dirty="0">
              <a:solidFill>
                <a:schemeClr val="bg1"/>
              </a:solidFill>
            </a:endParaRPr>
          </a:p>
        </p:txBody>
      </p:sp>
      <p:sp>
        <p:nvSpPr>
          <p:cNvPr id="5" name="Subtitle 4"/>
          <p:cNvSpPr>
            <a:spLocks noGrp="1"/>
          </p:cNvSpPr>
          <p:nvPr>
            <p:ph type="subTitle" idx="1"/>
          </p:nvPr>
        </p:nvSpPr>
        <p:spPr/>
        <p:txBody>
          <a:bodyPr>
            <a:normAutofit/>
          </a:bodyPr>
          <a:lstStyle/>
          <a:p>
            <a:r>
              <a:rPr lang="en-US" sz="4000" dirty="0" smtClean="0">
                <a:solidFill>
                  <a:schemeClr val="bg2"/>
                </a:solidFill>
              </a:rPr>
              <a:t>Clinical Psychology: Definition and Training</a:t>
            </a:r>
            <a:endParaRPr lang="en-US" sz="4000" dirty="0">
              <a:solidFill>
                <a:schemeClr val="bg2"/>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029" name="Rectangle 5"/>
          <p:cNvSpPr>
            <a:spLocks noGrp="1" noChangeArrowheads="1"/>
          </p:cNvSpPr>
          <p:nvPr>
            <p:ph sz="half" idx="1"/>
          </p:nvPr>
        </p:nvSpPr>
        <p:spPr>
          <a:xfrm>
            <a:off x="304800" y="1371600"/>
            <a:ext cx="4267200" cy="5376874"/>
          </a:xfrm>
        </p:spPr>
        <p:txBody>
          <a:bodyPr>
            <a:normAutofit/>
          </a:bodyPr>
          <a:lstStyle/>
          <a:p>
            <a:r>
              <a:rPr lang="en-US" dirty="0">
                <a:solidFill>
                  <a:schemeClr val="bg2"/>
                </a:solidFill>
              </a:rPr>
              <a:t>Emphasize practice and research</a:t>
            </a:r>
          </a:p>
          <a:p>
            <a:r>
              <a:rPr lang="en-US" dirty="0">
                <a:solidFill>
                  <a:schemeClr val="bg2"/>
                </a:solidFill>
              </a:rPr>
              <a:t>Smaller classes</a:t>
            </a:r>
          </a:p>
          <a:p>
            <a:r>
              <a:rPr lang="en-US" dirty="0">
                <a:solidFill>
                  <a:schemeClr val="bg2"/>
                </a:solidFill>
              </a:rPr>
              <a:t>Lower acceptance rate</a:t>
            </a:r>
          </a:p>
          <a:p>
            <a:r>
              <a:rPr lang="en-US" dirty="0">
                <a:solidFill>
                  <a:schemeClr val="bg2"/>
                </a:solidFill>
              </a:rPr>
              <a:t>Typically in university </a:t>
            </a:r>
            <a:r>
              <a:rPr lang="en-US" dirty="0" smtClean="0">
                <a:solidFill>
                  <a:schemeClr val="bg2"/>
                </a:solidFill>
              </a:rPr>
              <a:t>departments</a:t>
            </a:r>
            <a:endParaRPr lang="en-US" dirty="0">
              <a:solidFill>
                <a:schemeClr val="bg2"/>
              </a:solidFill>
            </a:endParaRPr>
          </a:p>
          <a:p>
            <a:r>
              <a:rPr lang="en-US" dirty="0">
                <a:solidFill>
                  <a:schemeClr val="bg2"/>
                </a:solidFill>
              </a:rPr>
              <a:t>Offer more funding to </a:t>
            </a:r>
            <a:r>
              <a:rPr lang="en-US" dirty="0" smtClean="0">
                <a:solidFill>
                  <a:schemeClr val="bg2"/>
                </a:solidFill>
              </a:rPr>
              <a:t>students</a:t>
            </a:r>
          </a:p>
          <a:p>
            <a:r>
              <a:rPr lang="en-US" dirty="0" smtClean="0">
                <a:solidFill>
                  <a:schemeClr val="bg2"/>
                </a:solidFill>
              </a:rPr>
              <a:t>Greater success in placing students in APA-accredited internships</a:t>
            </a:r>
            <a:endParaRPr lang="en-US" dirty="0">
              <a:solidFill>
                <a:schemeClr val="bg2"/>
              </a:solidFill>
            </a:endParaRPr>
          </a:p>
        </p:txBody>
      </p:sp>
      <p:sp>
        <p:nvSpPr>
          <p:cNvPr id="129030" name="Rectangle 6"/>
          <p:cNvSpPr>
            <a:spLocks noGrp="1" noChangeArrowheads="1"/>
          </p:cNvSpPr>
          <p:nvPr>
            <p:ph sz="half" idx="2"/>
          </p:nvPr>
        </p:nvSpPr>
        <p:spPr>
          <a:xfrm>
            <a:off x="4724400" y="1295400"/>
            <a:ext cx="4191000" cy="5224474"/>
          </a:xfrm>
        </p:spPr>
        <p:txBody>
          <a:bodyPr>
            <a:normAutofit/>
          </a:bodyPr>
          <a:lstStyle/>
          <a:p>
            <a:r>
              <a:rPr lang="en-US" dirty="0">
                <a:solidFill>
                  <a:schemeClr val="bg2"/>
                </a:solidFill>
              </a:rPr>
              <a:t>Emphasize practice over research</a:t>
            </a:r>
          </a:p>
          <a:p>
            <a:r>
              <a:rPr lang="en-US" dirty="0">
                <a:solidFill>
                  <a:schemeClr val="bg2"/>
                </a:solidFill>
              </a:rPr>
              <a:t>Larger classes</a:t>
            </a:r>
          </a:p>
          <a:p>
            <a:r>
              <a:rPr lang="en-US" dirty="0">
                <a:solidFill>
                  <a:schemeClr val="bg2"/>
                </a:solidFill>
              </a:rPr>
              <a:t>Greater acceptance rate</a:t>
            </a:r>
          </a:p>
          <a:p>
            <a:r>
              <a:rPr lang="en-US" dirty="0">
                <a:solidFill>
                  <a:schemeClr val="bg2"/>
                </a:solidFill>
              </a:rPr>
              <a:t>Often in free-standing professional schools</a:t>
            </a:r>
          </a:p>
          <a:p>
            <a:r>
              <a:rPr lang="en-US" dirty="0">
                <a:solidFill>
                  <a:schemeClr val="bg2"/>
                </a:solidFill>
              </a:rPr>
              <a:t>Offer </a:t>
            </a:r>
            <a:r>
              <a:rPr lang="en-US" dirty="0" smtClean="0">
                <a:solidFill>
                  <a:schemeClr val="bg2"/>
                </a:solidFill>
              </a:rPr>
              <a:t>less </a:t>
            </a:r>
            <a:r>
              <a:rPr lang="en-US" dirty="0">
                <a:solidFill>
                  <a:schemeClr val="bg2"/>
                </a:solidFill>
              </a:rPr>
              <a:t>funding to </a:t>
            </a:r>
            <a:r>
              <a:rPr lang="en-US" dirty="0" smtClean="0">
                <a:solidFill>
                  <a:schemeClr val="bg2"/>
                </a:solidFill>
              </a:rPr>
              <a:t>students</a:t>
            </a:r>
          </a:p>
          <a:p>
            <a:r>
              <a:rPr lang="en-US" dirty="0" smtClean="0">
                <a:solidFill>
                  <a:schemeClr val="bg2"/>
                </a:solidFill>
              </a:rPr>
              <a:t>Less success in placing students in APA-accredited internships</a:t>
            </a:r>
            <a:endParaRPr lang="en-US" dirty="0">
              <a:solidFill>
                <a:schemeClr val="bg2"/>
              </a:solidFill>
            </a:endParaRPr>
          </a:p>
        </p:txBody>
      </p:sp>
      <p:sp>
        <p:nvSpPr>
          <p:cNvPr id="5" name="Rectangle 4"/>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028" name="Rectangle 4"/>
          <p:cNvSpPr>
            <a:spLocks noGrp="1" noChangeArrowheads="1"/>
          </p:cNvSpPr>
          <p:nvPr>
            <p:ph type="title"/>
          </p:nvPr>
        </p:nvSpPr>
        <p:spPr>
          <a:xfrm>
            <a:off x="457200" y="228600"/>
            <a:ext cx="8229600" cy="1143000"/>
          </a:xfrm>
        </p:spPr>
        <p:txBody>
          <a:bodyPr/>
          <a:lstStyle/>
          <a:p>
            <a:r>
              <a:rPr lang="en-US" dirty="0" smtClean="0">
                <a:solidFill>
                  <a:schemeClr val="tx2">
                    <a:lumMod val="40000"/>
                    <a:lumOff val="60000"/>
                  </a:schemeClr>
                </a:solidFill>
              </a:rPr>
              <a:t>Ph.D.         </a:t>
            </a:r>
            <a:r>
              <a:rPr lang="en-US" dirty="0" err="1" smtClean="0">
                <a:solidFill>
                  <a:schemeClr val="tx2">
                    <a:lumMod val="40000"/>
                    <a:lumOff val="60000"/>
                  </a:schemeClr>
                </a:solidFill>
              </a:rPr>
              <a:t>vs</a:t>
            </a:r>
            <a:r>
              <a:rPr lang="en-US" dirty="0" smtClean="0">
                <a:solidFill>
                  <a:schemeClr val="tx2">
                    <a:lumMod val="40000"/>
                    <a:lumOff val="60000"/>
                  </a:schemeClr>
                </a:solidFill>
              </a:rPr>
              <a:t>          </a:t>
            </a:r>
            <a:r>
              <a:rPr lang="en-US" dirty="0" err="1" smtClean="0">
                <a:solidFill>
                  <a:schemeClr val="tx2">
                    <a:lumMod val="40000"/>
                    <a:lumOff val="60000"/>
                  </a:schemeClr>
                </a:solidFill>
              </a:rPr>
              <a:t>Psy.D</a:t>
            </a:r>
            <a:r>
              <a:rPr lang="en-US" dirty="0">
                <a:solidFill>
                  <a:schemeClr val="tx2">
                    <a:lumMod val="40000"/>
                    <a:lumOff val="60000"/>
                  </a:schemeClr>
                </a:solidFill>
              </a:rPr>
              <a:t>.</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075" name="Rectangle 3"/>
          <p:cNvSpPr>
            <a:spLocks noGrp="1" noChangeArrowheads="1"/>
          </p:cNvSpPr>
          <p:nvPr>
            <p:ph idx="1"/>
          </p:nvPr>
        </p:nvSpPr>
        <p:spPr>
          <a:xfrm>
            <a:off x="533400" y="2133600"/>
            <a:ext cx="8229600" cy="4343400"/>
          </a:xfrm>
        </p:spPr>
        <p:txBody>
          <a:bodyPr>
            <a:normAutofit/>
          </a:bodyPr>
          <a:lstStyle/>
          <a:p>
            <a:pPr>
              <a:lnSpc>
                <a:spcPct val="80000"/>
              </a:lnSpc>
            </a:pPr>
            <a:r>
              <a:rPr lang="en-US" sz="2800" dirty="0">
                <a:solidFill>
                  <a:schemeClr val="bg2"/>
                </a:solidFill>
              </a:rPr>
              <a:t>Emerged in 1990s, primarily as a reaction against the trend toward practice represented by Vail </a:t>
            </a:r>
            <a:r>
              <a:rPr lang="en-US" sz="2800" dirty="0" smtClean="0">
                <a:solidFill>
                  <a:schemeClr val="bg2"/>
                </a:solidFill>
              </a:rPr>
              <a:t>model</a:t>
            </a:r>
          </a:p>
          <a:p>
            <a:pPr>
              <a:lnSpc>
                <a:spcPct val="80000"/>
              </a:lnSpc>
              <a:buNone/>
            </a:pPr>
            <a:endParaRPr lang="en-US" sz="2800" dirty="0">
              <a:solidFill>
                <a:schemeClr val="bg2"/>
              </a:solidFill>
            </a:endParaRPr>
          </a:p>
          <a:p>
            <a:pPr>
              <a:lnSpc>
                <a:spcPct val="80000"/>
              </a:lnSpc>
            </a:pPr>
            <a:r>
              <a:rPr lang="en-US" sz="2800" dirty="0">
                <a:solidFill>
                  <a:schemeClr val="bg2"/>
                </a:solidFill>
              </a:rPr>
              <a:t>Richard </a:t>
            </a:r>
            <a:r>
              <a:rPr lang="en-US" sz="2800" dirty="0" err="1">
                <a:solidFill>
                  <a:schemeClr val="bg2"/>
                </a:solidFill>
              </a:rPr>
              <a:t>McFall’s</a:t>
            </a:r>
            <a:r>
              <a:rPr lang="en-US" sz="2800" dirty="0">
                <a:solidFill>
                  <a:schemeClr val="bg2"/>
                </a:solidFill>
              </a:rPr>
              <a:t> 1991 “Manifesto for a Science of Clinical Psychology” sparked this </a:t>
            </a:r>
            <a:r>
              <a:rPr lang="en-US" sz="2800" dirty="0" smtClean="0">
                <a:solidFill>
                  <a:schemeClr val="bg2"/>
                </a:solidFill>
              </a:rPr>
              <a:t>movement</a:t>
            </a:r>
          </a:p>
          <a:p>
            <a:pPr>
              <a:lnSpc>
                <a:spcPct val="80000"/>
              </a:lnSpc>
            </a:pPr>
            <a:endParaRPr lang="en-US" sz="2800" dirty="0">
              <a:solidFill>
                <a:schemeClr val="bg2"/>
              </a:solidFill>
            </a:endParaRPr>
          </a:p>
          <a:p>
            <a:pPr>
              <a:lnSpc>
                <a:spcPct val="80000"/>
              </a:lnSpc>
            </a:pPr>
            <a:r>
              <a:rPr lang="en-US" sz="2800" dirty="0">
                <a:solidFill>
                  <a:schemeClr val="bg2"/>
                </a:solidFill>
              </a:rPr>
              <a:t>A subset of Ph. D. institutions who strongly endorse empiricism and </a:t>
            </a:r>
            <a:r>
              <a:rPr lang="en-US" sz="2800" dirty="0" smtClean="0">
                <a:solidFill>
                  <a:schemeClr val="bg2"/>
                </a:solidFill>
              </a:rPr>
              <a:t>science</a:t>
            </a:r>
          </a:p>
          <a:p>
            <a:pPr>
              <a:lnSpc>
                <a:spcPct val="80000"/>
              </a:lnSpc>
            </a:pPr>
            <a:endParaRPr lang="en-US" sz="2800" dirty="0">
              <a:solidFill>
                <a:schemeClr val="bg2"/>
              </a:solidFill>
            </a:endParaRPr>
          </a:p>
          <a:p>
            <a:pPr>
              <a:lnSpc>
                <a:spcPct val="80000"/>
              </a:lnSpc>
            </a:pPr>
            <a:r>
              <a:rPr lang="en-US" sz="2800" dirty="0">
                <a:solidFill>
                  <a:schemeClr val="bg2"/>
                </a:solidFill>
              </a:rPr>
              <a:t>Tend to train researchers rather than practitioners</a:t>
            </a: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074" name="Rectangle 2"/>
          <p:cNvSpPr>
            <a:spLocks noGrp="1" noChangeArrowheads="1"/>
          </p:cNvSpPr>
          <p:nvPr>
            <p:ph type="title"/>
          </p:nvPr>
        </p:nvSpPr>
        <p:spPr>
          <a:xfrm>
            <a:off x="533400" y="381000"/>
            <a:ext cx="8229600" cy="1143000"/>
          </a:xfrm>
        </p:spPr>
        <p:txBody>
          <a:bodyPr>
            <a:normAutofit fontScale="90000"/>
          </a:bodyPr>
          <a:lstStyle/>
          <a:p>
            <a:r>
              <a:rPr lang="en-US" dirty="0">
                <a:solidFill>
                  <a:schemeClr val="tx2">
                    <a:lumMod val="40000"/>
                    <a:lumOff val="60000"/>
                  </a:schemeClr>
                </a:solidFill>
              </a:rPr>
              <a:t>Clinical </a:t>
            </a:r>
            <a:r>
              <a:rPr lang="en-US" dirty="0" smtClean="0">
                <a:solidFill>
                  <a:schemeClr val="tx2">
                    <a:lumMod val="40000"/>
                    <a:lumOff val="60000"/>
                  </a:schemeClr>
                </a:solidFill>
              </a:rPr>
              <a:t>Scientist </a:t>
            </a:r>
            <a:r>
              <a:rPr lang="en-US" dirty="0">
                <a:solidFill>
                  <a:schemeClr val="tx2">
                    <a:lumMod val="40000"/>
                    <a:lumOff val="60000"/>
                  </a:schemeClr>
                </a:solidFill>
              </a:rPr>
              <a:t>M</a:t>
            </a:r>
            <a:r>
              <a:rPr lang="en-US" dirty="0" smtClean="0">
                <a:solidFill>
                  <a:schemeClr val="tx2">
                    <a:lumMod val="40000"/>
                    <a:lumOff val="60000"/>
                  </a:schemeClr>
                </a:solidFill>
              </a:rPr>
              <a:t>odel</a:t>
            </a:r>
            <a:r>
              <a:rPr lang="en-US" dirty="0">
                <a:solidFill>
                  <a:schemeClr val="tx2">
                    <a:lumMod val="40000"/>
                    <a:lumOff val="60000"/>
                  </a:schemeClr>
                </a:solidFill>
              </a:rPr>
              <a:t>: Emphasizing Research</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81200"/>
            <a:ext cx="8229600" cy="3810000"/>
          </a:xfrm>
        </p:spPr>
        <p:txBody>
          <a:bodyPr/>
          <a:lstStyle/>
          <a:p>
            <a:r>
              <a:rPr lang="en-US" dirty="0" smtClean="0">
                <a:solidFill>
                  <a:schemeClr val="bg2"/>
                </a:solidFill>
              </a:rPr>
              <a:t>Technology</a:t>
            </a:r>
          </a:p>
          <a:p>
            <a:pPr lvl="1"/>
            <a:r>
              <a:rPr lang="en-US" dirty="0" smtClean="0">
                <a:solidFill>
                  <a:schemeClr val="bg2"/>
                </a:solidFill>
              </a:rPr>
              <a:t>Use of webcams for supervision</a:t>
            </a:r>
          </a:p>
          <a:p>
            <a:pPr lvl="1"/>
            <a:r>
              <a:rPr lang="en-US" dirty="0" smtClean="0">
                <a:solidFill>
                  <a:schemeClr val="bg2"/>
                </a:solidFill>
              </a:rPr>
              <a:t>Computer-based assessment</a:t>
            </a:r>
          </a:p>
          <a:p>
            <a:pPr lvl="1"/>
            <a:endParaRPr lang="en-US" dirty="0" smtClean="0">
              <a:solidFill>
                <a:schemeClr val="bg2"/>
              </a:solidFill>
            </a:endParaRPr>
          </a:p>
          <a:p>
            <a:r>
              <a:rPr lang="en-US" dirty="0" smtClean="0">
                <a:solidFill>
                  <a:schemeClr val="bg2"/>
                </a:solidFill>
              </a:rPr>
              <a:t>Competencies</a:t>
            </a:r>
          </a:p>
          <a:p>
            <a:pPr lvl="1"/>
            <a:r>
              <a:rPr lang="en-US" dirty="0" smtClean="0">
                <a:solidFill>
                  <a:schemeClr val="bg2"/>
                </a:solidFill>
              </a:rPr>
              <a:t>Skills that a student must demonstrate</a:t>
            </a:r>
          </a:p>
          <a:p>
            <a:pPr lvl="1"/>
            <a:r>
              <a:rPr lang="en-US" dirty="0" smtClean="0">
                <a:solidFill>
                  <a:schemeClr val="bg2"/>
                </a:solidFill>
              </a:rPr>
              <a:t>Ex. Intervention, assessment, research, etc.</a:t>
            </a:r>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304800"/>
            <a:ext cx="8229600" cy="1143000"/>
          </a:xfrm>
        </p:spPr>
        <p:txBody>
          <a:bodyPr/>
          <a:lstStyle/>
          <a:p>
            <a:r>
              <a:rPr lang="en-US" dirty="0" smtClean="0">
                <a:solidFill>
                  <a:schemeClr val="tx2">
                    <a:lumMod val="40000"/>
                    <a:lumOff val="60000"/>
                  </a:schemeClr>
                </a:solidFill>
              </a:rPr>
              <a:t>Emerging Trends in Training</a:t>
            </a:r>
            <a:endParaRPr lang="en-US" dirty="0">
              <a:solidFill>
                <a:schemeClr val="tx2">
                  <a:lumMod val="40000"/>
                  <a:lumOff val="60000"/>
                </a:schemeClr>
              </a:solidFill>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099" name="Rectangle 3"/>
          <p:cNvSpPr>
            <a:spLocks noGrp="1" noChangeArrowheads="1"/>
          </p:cNvSpPr>
          <p:nvPr>
            <p:ph idx="1"/>
          </p:nvPr>
        </p:nvSpPr>
        <p:spPr>
          <a:xfrm>
            <a:off x="457200" y="1981200"/>
            <a:ext cx="8229600" cy="3810000"/>
          </a:xfrm>
        </p:spPr>
        <p:txBody>
          <a:bodyPr/>
          <a:lstStyle/>
          <a:p>
            <a:pPr>
              <a:lnSpc>
                <a:spcPct val="90000"/>
              </a:lnSpc>
            </a:pPr>
            <a:r>
              <a:rPr lang="en-US" dirty="0">
                <a:solidFill>
                  <a:schemeClr val="bg2"/>
                </a:solidFill>
              </a:rPr>
              <a:t>Boulder model example: </a:t>
            </a:r>
            <a:r>
              <a:rPr lang="en-US" dirty="0" smtClean="0">
                <a:solidFill>
                  <a:schemeClr val="bg2"/>
                </a:solidFill>
              </a:rPr>
              <a:t>University </a:t>
            </a:r>
            <a:r>
              <a:rPr lang="en-US" dirty="0">
                <a:solidFill>
                  <a:schemeClr val="bg2"/>
                </a:solidFill>
              </a:rPr>
              <a:t>of </a:t>
            </a:r>
            <a:r>
              <a:rPr lang="en-US" dirty="0" smtClean="0">
                <a:solidFill>
                  <a:schemeClr val="bg2"/>
                </a:solidFill>
              </a:rPr>
              <a:t>Alabama</a:t>
            </a:r>
          </a:p>
          <a:p>
            <a:pPr lvl="1">
              <a:lnSpc>
                <a:spcPct val="90000"/>
              </a:lnSpc>
            </a:pPr>
            <a:r>
              <a:rPr lang="en-US" dirty="0" smtClean="0">
                <a:solidFill>
                  <a:schemeClr val="bg2"/>
                </a:solidFill>
              </a:rPr>
              <a:t>“…graduates function in a variety of settings as teachers, researchers, and providers of clinical services… The program emphasizes the integration of scientific knowledge and the professional skills and attitudes needed to function as a clinical psychologist in academic, research, or applied settings.”</a:t>
            </a:r>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098" name="Rectangle 2"/>
          <p:cNvSpPr>
            <a:spLocks noGrp="1" noChangeArrowheads="1"/>
          </p:cNvSpPr>
          <p:nvPr>
            <p:ph type="title"/>
          </p:nvPr>
        </p:nvSpPr>
        <p:spPr>
          <a:xfrm>
            <a:off x="457200" y="304800"/>
            <a:ext cx="8229600" cy="1143000"/>
          </a:xfrm>
        </p:spPr>
        <p:txBody>
          <a:bodyPr>
            <a:normAutofit fontScale="90000"/>
          </a:bodyPr>
          <a:lstStyle/>
          <a:p>
            <a:r>
              <a:rPr lang="en-US" dirty="0">
                <a:solidFill>
                  <a:schemeClr val="tx2">
                    <a:lumMod val="40000"/>
                    <a:lumOff val="60000"/>
                  </a:schemeClr>
                </a:solidFill>
              </a:rPr>
              <a:t>Sample Grad </a:t>
            </a:r>
            <a:r>
              <a:rPr lang="en-US" dirty="0" smtClean="0">
                <a:solidFill>
                  <a:schemeClr val="tx2">
                    <a:lumMod val="40000"/>
                    <a:lumOff val="60000"/>
                  </a:schemeClr>
                </a:solidFill>
              </a:rPr>
              <a:t>Program</a:t>
            </a:r>
            <a:br>
              <a:rPr lang="en-US" dirty="0" smtClean="0">
                <a:solidFill>
                  <a:schemeClr val="tx2">
                    <a:lumMod val="40000"/>
                    <a:lumOff val="60000"/>
                  </a:schemeClr>
                </a:solidFill>
              </a:rPr>
            </a:br>
            <a:r>
              <a:rPr lang="en-US" dirty="0" smtClean="0">
                <a:solidFill>
                  <a:schemeClr val="tx2">
                    <a:lumMod val="40000"/>
                    <a:lumOff val="60000"/>
                  </a:schemeClr>
                </a:solidFill>
              </a:rPr>
              <a:t>Website </a:t>
            </a:r>
            <a:r>
              <a:rPr lang="en-US" dirty="0">
                <a:solidFill>
                  <a:schemeClr val="tx2">
                    <a:lumMod val="40000"/>
                    <a:lumOff val="60000"/>
                  </a:schemeClr>
                </a:solidFill>
              </a:rPr>
              <a:t>Self-Description</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3" name="Rectangle 3"/>
          <p:cNvSpPr>
            <a:spLocks noGrp="1" noChangeArrowheads="1"/>
          </p:cNvSpPr>
          <p:nvPr>
            <p:ph idx="1"/>
          </p:nvPr>
        </p:nvSpPr>
        <p:spPr>
          <a:xfrm>
            <a:off x="533400" y="2133600"/>
            <a:ext cx="8229600" cy="3505200"/>
          </a:xfrm>
        </p:spPr>
        <p:txBody>
          <a:bodyPr/>
          <a:lstStyle/>
          <a:p>
            <a:r>
              <a:rPr lang="en-US" dirty="0">
                <a:solidFill>
                  <a:schemeClr val="bg2"/>
                </a:solidFill>
              </a:rPr>
              <a:t>Vail model example: Chicago School of Professional Psychology</a:t>
            </a:r>
          </a:p>
          <a:p>
            <a:pPr lvl="1"/>
            <a:r>
              <a:rPr lang="en-US" dirty="0">
                <a:solidFill>
                  <a:schemeClr val="bg2"/>
                </a:solidFill>
              </a:rPr>
              <a:t>“As a professional school, our focus is not strictly on research and theory, but on preparing students to become outstanding practitioners, providing direct service to help individuals and organizations thrive.”</a:t>
            </a:r>
          </a:p>
          <a:p>
            <a:pPr lvl="1"/>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22" name="Rectangle 2"/>
          <p:cNvSpPr>
            <a:spLocks noGrp="1" noChangeArrowheads="1"/>
          </p:cNvSpPr>
          <p:nvPr>
            <p:ph type="title"/>
          </p:nvPr>
        </p:nvSpPr>
        <p:spPr>
          <a:xfrm>
            <a:off x="457200" y="228600"/>
            <a:ext cx="8229600" cy="1143000"/>
          </a:xfrm>
        </p:spPr>
        <p:txBody>
          <a:bodyPr>
            <a:normAutofit fontScale="90000"/>
          </a:bodyPr>
          <a:lstStyle/>
          <a:p>
            <a:r>
              <a:rPr lang="en-US" dirty="0">
                <a:solidFill>
                  <a:schemeClr val="tx2">
                    <a:lumMod val="40000"/>
                    <a:lumOff val="60000"/>
                  </a:schemeClr>
                </a:solidFill>
              </a:rPr>
              <a:t>Sample Grad </a:t>
            </a:r>
            <a:r>
              <a:rPr lang="en-US" dirty="0" smtClean="0">
                <a:solidFill>
                  <a:schemeClr val="tx2">
                    <a:lumMod val="40000"/>
                    <a:lumOff val="60000"/>
                  </a:schemeClr>
                </a:solidFill>
              </a:rPr>
              <a:t>Program</a:t>
            </a:r>
            <a:br>
              <a:rPr lang="en-US" dirty="0" smtClean="0">
                <a:solidFill>
                  <a:schemeClr val="tx2">
                    <a:lumMod val="40000"/>
                    <a:lumOff val="60000"/>
                  </a:schemeClr>
                </a:solidFill>
              </a:rPr>
            </a:br>
            <a:r>
              <a:rPr lang="en-US" dirty="0" smtClean="0">
                <a:solidFill>
                  <a:schemeClr val="tx2">
                    <a:lumMod val="40000"/>
                    <a:lumOff val="60000"/>
                  </a:schemeClr>
                </a:solidFill>
              </a:rPr>
              <a:t>Website </a:t>
            </a:r>
            <a:r>
              <a:rPr lang="en-US" dirty="0">
                <a:solidFill>
                  <a:schemeClr val="tx2">
                    <a:lumMod val="40000"/>
                    <a:lumOff val="60000"/>
                  </a:schemeClr>
                </a:solidFill>
              </a:rPr>
              <a:t>Self-Description</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147" name="Rectangle 3"/>
          <p:cNvSpPr>
            <a:spLocks noGrp="1" noChangeArrowheads="1"/>
          </p:cNvSpPr>
          <p:nvPr>
            <p:ph idx="1"/>
          </p:nvPr>
        </p:nvSpPr>
        <p:spPr>
          <a:xfrm>
            <a:off x="457200" y="2209800"/>
            <a:ext cx="8229600" cy="3505200"/>
          </a:xfrm>
        </p:spPr>
        <p:txBody>
          <a:bodyPr/>
          <a:lstStyle/>
          <a:p>
            <a:r>
              <a:rPr lang="en-US" dirty="0">
                <a:solidFill>
                  <a:schemeClr val="bg2"/>
                </a:solidFill>
              </a:rPr>
              <a:t>Clinical scientist model example: Indiana University</a:t>
            </a:r>
          </a:p>
          <a:p>
            <a:pPr lvl="1"/>
            <a:r>
              <a:rPr lang="en-US" dirty="0">
                <a:solidFill>
                  <a:schemeClr val="bg2"/>
                </a:solidFill>
              </a:rPr>
              <a:t>“Indiana University’s Clinical Training Program is designed with a special mission in mind: To train first-rate clinical </a:t>
            </a:r>
            <a:r>
              <a:rPr lang="en-US" dirty="0" smtClean="0">
                <a:solidFill>
                  <a:schemeClr val="bg2"/>
                </a:solidFill>
              </a:rPr>
              <a:t>scientists… applicants </a:t>
            </a:r>
            <a:r>
              <a:rPr lang="en-US" dirty="0">
                <a:solidFill>
                  <a:schemeClr val="bg2"/>
                </a:solidFill>
              </a:rPr>
              <a:t>with primary interests in pursuing careers as service providers are not likely to thrive </a:t>
            </a:r>
            <a:r>
              <a:rPr lang="en-US" dirty="0" smtClean="0">
                <a:solidFill>
                  <a:schemeClr val="bg2"/>
                </a:solidFill>
              </a:rPr>
              <a:t>here.”</a:t>
            </a:r>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146" name="Rectangle 2"/>
          <p:cNvSpPr>
            <a:spLocks noGrp="1" noChangeArrowheads="1"/>
          </p:cNvSpPr>
          <p:nvPr>
            <p:ph type="title"/>
          </p:nvPr>
        </p:nvSpPr>
        <p:spPr>
          <a:xfrm>
            <a:off x="533400" y="304800"/>
            <a:ext cx="8229600" cy="1143000"/>
          </a:xfrm>
        </p:spPr>
        <p:txBody>
          <a:bodyPr>
            <a:noAutofit/>
          </a:bodyPr>
          <a:lstStyle/>
          <a:p>
            <a:r>
              <a:rPr lang="en-US" dirty="0">
                <a:solidFill>
                  <a:schemeClr val="tx2">
                    <a:lumMod val="40000"/>
                    <a:lumOff val="60000"/>
                  </a:schemeClr>
                </a:solidFill>
              </a:rPr>
              <a:t>Sample Grad </a:t>
            </a:r>
            <a:r>
              <a:rPr lang="en-US" dirty="0" smtClean="0">
                <a:solidFill>
                  <a:schemeClr val="tx2">
                    <a:lumMod val="40000"/>
                    <a:lumOff val="60000"/>
                  </a:schemeClr>
                </a:solidFill>
              </a:rPr>
              <a:t>Program</a:t>
            </a:r>
            <a:br>
              <a:rPr lang="en-US" dirty="0" smtClean="0">
                <a:solidFill>
                  <a:schemeClr val="tx2">
                    <a:lumMod val="40000"/>
                    <a:lumOff val="60000"/>
                  </a:schemeClr>
                </a:solidFill>
              </a:rPr>
            </a:br>
            <a:r>
              <a:rPr lang="en-US" dirty="0" smtClean="0">
                <a:solidFill>
                  <a:schemeClr val="tx2">
                    <a:lumMod val="40000"/>
                    <a:lumOff val="60000"/>
                  </a:schemeClr>
                </a:solidFill>
              </a:rPr>
              <a:t>Website </a:t>
            </a:r>
            <a:r>
              <a:rPr lang="en-US" dirty="0">
                <a:solidFill>
                  <a:schemeClr val="tx2">
                    <a:lumMod val="40000"/>
                    <a:lumOff val="60000"/>
                  </a:schemeClr>
                </a:solidFill>
              </a:rPr>
              <a:t>Self-Description</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5171" name="Rectangle 3"/>
          <p:cNvSpPr>
            <a:spLocks noGrp="1" noChangeArrowheads="1"/>
          </p:cNvSpPr>
          <p:nvPr>
            <p:ph idx="1"/>
          </p:nvPr>
        </p:nvSpPr>
        <p:spPr>
          <a:xfrm>
            <a:off x="533400" y="1905000"/>
            <a:ext cx="8229600" cy="4525963"/>
          </a:xfrm>
        </p:spPr>
        <p:txBody>
          <a:bodyPr>
            <a:normAutofit fontScale="92500" lnSpcReduction="10000"/>
          </a:bodyPr>
          <a:lstStyle/>
          <a:p>
            <a:r>
              <a:rPr lang="en-US" sz="2800" dirty="0">
                <a:solidFill>
                  <a:schemeClr val="bg2"/>
                </a:solidFill>
              </a:rPr>
              <a:t>Know your professional options</a:t>
            </a:r>
          </a:p>
          <a:p>
            <a:r>
              <a:rPr lang="en-US" sz="2800" dirty="0">
                <a:solidFill>
                  <a:schemeClr val="bg2"/>
                </a:solidFill>
              </a:rPr>
              <a:t>Take the appropriate undergraduate courses</a:t>
            </a:r>
          </a:p>
          <a:p>
            <a:r>
              <a:rPr lang="en-US" sz="2800" dirty="0">
                <a:solidFill>
                  <a:schemeClr val="bg2"/>
                </a:solidFill>
              </a:rPr>
              <a:t>Get to know your professors</a:t>
            </a:r>
          </a:p>
          <a:p>
            <a:r>
              <a:rPr lang="en-US" sz="2800" dirty="0">
                <a:solidFill>
                  <a:schemeClr val="bg2"/>
                </a:solidFill>
              </a:rPr>
              <a:t>Get research experience</a:t>
            </a:r>
          </a:p>
          <a:p>
            <a:r>
              <a:rPr lang="en-US" sz="2800" dirty="0">
                <a:solidFill>
                  <a:schemeClr val="bg2"/>
                </a:solidFill>
              </a:rPr>
              <a:t>Get clinically relevant experience</a:t>
            </a:r>
          </a:p>
          <a:p>
            <a:r>
              <a:rPr lang="en-US" sz="2800" dirty="0">
                <a:solidFill>
                  <a:schemeClr val="bg2"/>
                </a:solidFill>
              </a:rPr>
              <a:t>Maximize your GRE score</a:t>
            </a:r>
          </a:p>
          <a:p>
            <a:r>
              <a:rPr lang="en-US" sz="2800" dirty="0">
                <a:solidFill>
                  <a:schemeClr val="bg2"/>
                </a:solidFill>
              </a:rPr>
              <a:t>Select graduate programs </a:t>
            </a:r>
            <a:r>
              <a:rPr lang="en-US" sz="2800" dirty="0" smtClean="0">
                <a:solidFill>
                  <a:schemeClr val="bg2"/>
                </a:solidFill>
              </a:rPr>
              <a:t>wisely</a:t>
            </a:r>
          </a:p>
          <a:p>
            <a:r>
              <a:rPr lang="en-US" sz="2800" dirty="0" smtClean="0">
                <a:solidFill>
                  <a:schemeClr val="bg2"/>
                </a:solidFill>
              </a:rPr>
              <a:t>Write effective personal statements</a:t>
            </a:r>
          </a:p>
          <a:p>
            <a:r>
              <a:rPr lang="en-US" sz="2800" dirty="0" smtClean="0">
                <a:solidFill>
                  <a:schemeClr val="bg2"/>
                </a:solidFill>
              </a:rPr>
              <a:t>Prepare well for admissions interviews</a:t>
            </a:r>
            <a:endParaRPr lang="en-US" sz="2800" dirty="0">
              <a:solidFill>
                <a:schemeClr val="bg2"/>
              </a:solidFill>
            </a:endParaRPr>
          </a:p>
          <a:p>
            <a:r>
              <a:rPr lang="en-US" sz="2800" dirty="0">
                <a:solidFill>
                  <a:schemeClr val="bg2"/>
                </a:solidFill>
              </a:rPr>
              <a:t>Consider your long-term goals</a:t>
            </a:r>
          </a:p>
          <a:p>
            <a:endParaRPr lang="en-US" sz="2800"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170" name="Rectangle 2"/>
          <p:cNvSpPr>
            <a:spLocks noGrp="1" noChangeArrowheads="1"/>
          </p:cNvSpPr>
          <p:nvPr>
            <p:ph type="title"/>
          </p:nvPr>
        </p:nvSpPr>
        <p:spPr>
          <a:xfrm>
            <a:off x="381000" y="304800"/>
            <a:ext cx="8229600" cy="1143000"/>
          </a:xfrm>
        </p:spPr>
        <p:txBody>
          <a:bodyPr>
            <a:noAutofit/>
          </a:bodyPr>
          <a:lstStyle/>
          <a:p>
            <a:r>
              <a:rPr lang="en-US" sz="4000" dirty="0">
                <a:solidFill>
                  <a:schemeClr val="tx2">
                    <a:lumMod val="40000"/>
                    <a:lumOff val="60000"/>
                  </a:schemeClr>
                </a:solidFill>
              </a:rPr>
              <a:t>Getting in to Graduate School in Clinical Psychology</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195" name="Rectangle 3"/>
          <p:cNvSpPr>
            <a:spLocks noGrp="1" noChangeArrowheads="1"/>
          </p:cNvSpPr>
          <p:nvPr>
            <p:ph idx="1"/>
          </p:nvPr>
        </p:nvSpPr>
        <p:spPr>
          <a:xfrm>
            <a:off x="533400" y="2057400"/>
            <a:ext cx="8229600" cy="3733800"/>
          </a:xfrm>
        </p:spPr>
        <p:txBody>
          <a:bodyPr/>
          <a:lstStyle/>
          <a:p>
            <a:r>
              <a:rPr lang="en-US" dirty="0" err="1">
                <a:solidFill>
                  <a:schemeClr val="bg2"/>
                </a:solidFill>
              </a:rPr>
              <a:t>Predoctoral</a:t>
            </a:r>
            <a:r>
              <a:rPr lang="en-US" dirty="0">
                <a:solidFill>
                  <a:schemeClr val="bg2"/>
                </a:solidFill>
              </a:rPr>
              <a:t> internship</a:t>
            </a:r>
          </a:p>
          <a:p>
            <a:pPr lvl="1"/>
            <a:r>
              <a:rPr lang="en-US" dirty="0">
                <a:solidFill>
                  <a:schemeClr val="bg2"/>
                </a:solidFill>
              </a:rPr>
              <a:t>Takes place at the end of doctoral training programs (before </a:t>
            </a:r>
            <a:r>
              <a:rPr lang="en-US" dirty="0" smtClean="0">
                <a:solidFill>
                  <a:schemeClr val="bg2"/>
                </a:solidFill>
              </a:rPr>
              <a:t>Ph.D. </a:t>
            </a:r>
            <a:r>
              <a:rPr lang="en-US" dirty="0">
                <a:solidFill>
                  <a:schemeClr val="bg2"/>
                </a:solidFill>
              </a:rPr>
              <a:t>or </a:t>
            </a:r>
            <a:r>
              <a:rPr lang="en-US" dirty="0" err="1" smtClean="0">
                <a:solidFill>
                  <a:schemeClr val="bg2"/>
                </a:solidFill>
              </a:rPr>
              <a:t>Psy.D</a:t>
            </a:r>
            <a:r>
              <a:rPr lang="en-US" dirty="0">
                <a:solidFill>
                  <a:schemeClr val="bg2"/>
                </a:solidFill>
              </a:rPr>
              <a:t>. is awarded)</a:t>
            </a:r>
          </a:p>
          <a:p>
            <a:pPr lvl="1"/>
            <a:r>
              <a:rPr lang="en-US" dirty="0">
                <a:solidFill>
                  <a:schemeClr val="bg2"/>
                </a:solidFill>
              </a:rPr>
              <a:t>A full year of supervised clinical experience in an applied setting</a:t>
            </a:r>
          </a:p>
          <a:p>
            <a:pPr lvl="1"/>
            <a:r>
              <a:rPr lang="en-US" dirty="0">
                <a:solidFill>
                  <a:schemeClr val="bg2"/>
                </a:solidFill>
              </a:rPr>
              <a:t>An apprenticeship of sorts, to transition from student to professional</a:t>
            </a: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194" name="Rectangle 2"/>
          <p:cNvSpPr>
            <a:spLocks noGrp="1" noChangeArrowheads="1"/>
          </p:cNvSpPr>
          <p:nvPr>
            <p:ph type="title"/>
          </p:nvPr>
        </p:nvSpPr>
        <p:spPr>
          <a:xfrm>
            <a:off x="457200" y="228600"/>
            <a:ext cx="8229600" cy="1143000"/>
          </a:xfrm>
        </p:spPr>
        <p:txBody>
          <a:bodyPr>
            <a:normAutofit/>
          </a:bodyPr>
          <a:lstStyle/>
          <a:p>
            <a:r>
              <a:rPr lang="en-US" dirty="0">
                <a:solidFill>
                  <a:schemeClr val="tx2">
                    <a:lumMod val="40000"/>
                    <a:lumOff val="60000"/>
                  </a:schemeClr>
                </a:solidFill>
              </a:rPr>
              <a:t>Internships: </a:t>
            </a:r>
            <a:r>
              <a:rPr lang="en-US" dirty="0" err="1">
                <a:solidFill>
                  <a:schemeClr val="tx2">
                    <a:lumMod val="40000"/>
                    <a:lumOff val="60000"/>
                  </a:schemeClr>
                </a:solidFill>
              </a:rPr>
              <a:t>Predoc</a:t>
            </a:r>
            <a:r>
              <a:rPr lang="en-US" dirty="0">
                <a:solidFill>
                  <a:schemeClr val="tx2">
                    <a:lumMod val="40000"/>
                    <a:lumOff val="60000"/>
                  </a:schemeClr>
                </a:solidFill>
              </a:rPr>
              <a:t> and </a:t>
            </a:r>
            <a:r>
              <a:rPr lang="en-US" dirty="0" err="1">
                <a:solidFill>
                  <a:schemeClr val="tx2">
                    <a:lumMod val="40000"/>
                    <a:lumOff val="60000"/>
                  </a:schemeClr>
                </a:solidFill>
              </a:rPr>
              <a:t>Postdoc</a:t>
            </a:r>
            <a:endParaRPr lang="en-US" dirty="0">
              <a:solidFill>
                <a:schemeClr val="tx2">
                  <a:lumMod val="40000"/>
                  <a:lumOff val="60000"/>
                </a:schemeClr>
              </a:solidFill>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7219" name="Rectangle 3"/>
          <p:cNvSpPr>
            <a:spLocks noGrp="1" noChangeArrowheads="1"/>
          </p:cNvSpPr>
          <p:nvPr>
            <p:ph idx="1"/>
          </p:nvPr>
        </p:nvSpPr>
        <p:spPr>
          <a:xfrm>
            <a:off x="609600" y="2057400"/>
            <a:ext cx="8229600" cy="3200400"/>
          </a:xfrm>
        </p:spPr>
        <p:txBody>
          <a:bodyPr/>
          <a:lstStyle/>
          <a:p>
            <a:r>
              <a:rPr lang="en-US" dirty="0">
                <a:solidFill>
                  <a:schemeClr val="bg2"/>
                </a:solidFill>
              </a:rPr>
              <a:t>Postdoctoral internship</a:t>
            </a:r>
          </a:p>
          <a:p>
            <a:pPr lvl="1"/>
            <a:r>
              <a:rPr lang="en-US" dirty="0">
                <a:solidFill>
                  <a:schemeClr val="bg2"/>
                </a:solidFill>
              </a:rPr>
              <a:t>Takes place after the doctoral degree is awarded</a:t>
            </a:r>
          </a:p>
          <a:p>
            <a:pPr lvl="1"/>
            <a:r>
              <a:rPr lang="en-US" dirty="0">
                <a:solidFill>
                  <a:schemeClr val="bg2"/>
                </a:solidFill>
              </a:rPr>
              <a:t>Typically lasts 1-2 years</a:t>
            </a:r>
          </a:p>
          <a:p>
            <a:pPr lvl="1"/>
            <a:r>
              <a:rPr lang="en-US" dirty="0">
                <a:solidFill>
                  <a:schemeClr val="bg2"/>
                </a:solidFill>
              </a:rPr>
              <a:t>Still supervised, but more independence</a:t>
            </a:r>
          </a:p>
          <a:p>
            <a:pPr lvl="1"/>
            <a:r>
              <a:rPr lang="en-US" dirty="0">
                <a:solidFill>
                  <a:schemeClr val="bg2"/>
                </a:solidFill>
              </a:rPr>
              <a:t>Often specialized training</a:t>
            </a:r>
          </a:p>
          <a:p>
            <a:pPr lvl="1"/>
            <a:r>
              <a:rPr lang="en-US" dirty="0">
                <a:solidFill>
                  <a:schemeClr val="bg2"/>
                </a:solidFill>
              </a:rPr>
              <a:t>Often required for state licensure</a:t>
            </a: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218" name="Rectangle 2"/>
          <p:cNvSpPr>
            <a:spLocks noGrp="1" noChangeArrowheads="1"/>
          </p:cNvSpPr>
          <p:nvPr>
            <p:ph type="title"/>
          </p:nvPr>
        </p:nvSpPr>
        <p:spPr>
          <a:xfrm>
            <a:off x="457200" y="304800"/>
            <a:ext cx="8229600" cy="1143000"/>
          </a:xfrm>
        </p:spPr>
        <p:txBody>
          <a:bodyPr>
            <a:normAutofit/>
          </a:bodyPr>
          <a:lstStyle/>
          <a:p>
            <a:r>
              <a:rPr lang="en-US" dirty="0">
                <a:solidFill>
                  <a:schemeClr val="tx2">
                    <a:lumMod val="40000"/>
                    <a:lumOff val="60000"/>
                  </a:schemeClr>
                </a:solidFill>
              </a:rPr>
              <a:t>Internships: </a:t>
            </a:r>
            <a:r>
              <a:rPr lang="en-US" dirty="0" err="1">
                <a:solidFill>
                  <a:schemeClr val="tx2">
                    <a:lumMod val="40000"/>
                    <a:lumOff val="60000"/>
                  </a:schemeClr>
                </a:solidFill>
              </a:rPr>
              <a:t>Predoc</a:t>
            </a:r>
            <a:r>
              <a:rPr lang="en-US" dirty="0">
                <a:solidFill>
                  <a:schemeClr val="tx2">
                    <a:lumMod val="40000"/>
                    <a:lumOff val="60000"/>
                  </a:schemeClr>
                </a:solidFill>
              </a:rPr>
              <a:t> and </a:t>
            </a:r>
            <a:r>
              <a:rPr lang="en-US" dirty="0" err="1">
                <a:solidFill>
                  <a:schemeClr val="tx2">
                    <a:lumMod val="40000"/>
                    <a:lumOff val="60000"/>
                  </a:schemeClr>
                </a:solidFill>
              </a:rPr>
              <a:t>Postdoc</a:t>
            </a:r>
            <a:endParaRPr lang="en-US" dirty="0">
              <a:solidFill>
                <a:schemeClr val="tx2">
                  <a:lumMod val="40000"/>
                  <a:lumOff val="60000"/>
                </a:schemeClr>
              </a:solidFill>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243" name="Rectangle 3"/>
          <p:cNvSpPr>
            <a:spLocks noGrp="1" noChangeArrowheads="1"/>
          </p:cNvSpPr>
          <p:nvPr>
            <p:ph idx="1"/>
          </p:nvPr>
        </p:nvSpPr>
        <p:spPr>
          <a:xfrm>
            <a:off x="609600" y="1981200"/>
            <a:ext cx="8153400" cy="4419600"/>
          </a:xfrm>
        </p:spPr>
        <p:txBody>
          <a:bodyPr/>
          <a:lstStyle/>
          <a:p>
            <a:r>
              <a:rPr lang="en-US" sz="2800" dirty="0">
                <a:solidFill>
                  <a:schemeClr val="bg2"/>
                </a:solidFill>
              </a:rPr>
              <a:t>Licensure enables independent practice and identification as a member of the profession</a:t>
            </a:r>
          </a:p>
          <a:p>
            <a:r>
              <a:rPr lang="en-US" sz="2800" dirty="0">
                <a:solidFill>
                  <a:schemeClr val="bg2"/>
                </a:solidFill>
              </a:rPr>
              <a:t>Requires appropriate graduate coursework, postdoctoral internship, and licensing exams </a:t>
            </a:r>
          </a:p>
          <a:p>
            <a:r>
              <a:rPr lang="en-US" sz="2800" dirty="0">
                <a:solidFill>
                  <a:schemeClr val="bg2"/>
                </a:solidFill>
              </a:rPr>
              <a:t>Each state has its own licensing requirements</a:t>
            </a:r>
          </a:p>
          <a:p>
            <a:r>
              <a:rPr lang="en-US" sz="2800" dirty="0">
                <a:solidFill>
                  <a:schemeClr val="bg2"/>
                </a:solidFill>
              </a:rPr>
              <a:t>To stay licensed, most states require continuing education units (CEUs)</a:t>
            </a: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242" name="Rectangle 2"/>
          <p:cNvSpPr>
            <a:spLocks noGrp="1" noChangeArrowheads="1"/>
          </p:cNvSpPr>
          <p:nvPr>
            <p:ph type="title"/>
          </p:nvPr>
        </p:nvSpPr>
        <p:spPr>
          <a:xfrm>
            <a:off x="457200" y="304800"/>
            <a:ext cx="8229600" cy="1143000"/>
          </a:xfrm>
        </p:spPr>
        <p:txBody>
          <a:bodyPr>
            <a:normAutofit/>
          </a:bodyPr>
          <a:lstStyle/>
          <a:p>
            <a:r>
              <a:rPr lang="en-US" sz="5400" dirty="0">
                <a:solidFill>
                  <a:schemeClr val="tx2">
                    <a:lumMod val="40000"/>
                    <a:lumOff val="60000"/>
                  </a:schemeClr>
                </a:solidFill>
              </a:rPr>
              <a:t>Getting Licensed</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84" name="Rectangle 12"/>
          <p:cNvSpPr>
            <a:spLocks noGrp="1" noChangeArrowheads="1"/>
          </p:cNvSpPr>
          <p:nvPr>
            <p:ph idx="1"/>
          </p:nvPr>
        </p:nvSpPr>
        <p:spPr>
          <a:xfrm>
            <a:off x="533400" y="1905000"/>
            <a:ext cx="8077200" cy="4343400"/>
          </a:xfrm>
        </p:spPr>
        <p:txBody>
          <a:bodyPr/>
          <a:lstStyle/>
          <a:p>
            <a:r>
              <a:rPr lang="en-US" dirty="0" smtClean="0">
                <a:solidFill>
                  <a:schemeClr val="bg2"/>
                </a:solidFill>
              </a:rPr>
              <a:t>“Clinical </a:t>
            </a:r>
            <a:r>
              <a:rPr lang="en-US" dirty="0">
                <a:solidFill>
                  <a:schemeClr val="bg2"/>
                </a:solidFill>
              </a:rPr>
              <a:t>psychology” </a:t>
            </a:r>
            <a:r>
              <a:rPr lang="en-US" dirty="0" smtClean="0">
                <a:solidFill>
                  <a:schemeClr val="bg2"/>
                </a:solidFill>
              </a:rPr>
              <a:t>first </a:t>
            </a:r>
            <a:r>
              <a:rPr lang="en-US" dirty="0">
                <a:solidFill>
                  <a:schemeClr val="bg2"/>
                </a:solidFill>
              </a:rPr>
              <a:t>used in 1907 by </a:t>
            </a:r>
            <a:r>
              <a:rPr lang="en-US" dirty="0" err="1">
                <a:solidFill>
                  <a:schemeClr val="bg2"/>
                </a:solidFill>
              </a:rPr>
              <a:t>Lightner</a:t>
            </a:r>
            <a:r>
              <a:rPr lang="en-US" dirty="0">
                <a:solidFill>
                  <a:schemeClr val="bg2"/>
                </a:solidFill>
              </a:rPr>
              <a:t> </a:t>
            </a:r>
            <a:r>
              <a:rPr lang="en-US" dirty="0" err="1">
                <a:solidFill>
                  <a:schemeClr val="bg2"/>
                </a:solidFill>
              </a:rPr>
              <a:t>Witmer</a:t>
            </a:r>
            <a:endParaRPr lang="en-US" dirty="0">
              <a:solidFill>
                <a:schemeClr val="bg2"/>
              </a:solidFill>
            </a:endParaRPr>
          </a:p>
          <a:p>
            <a:r>
              <a:rPr lang="en-US" dirty="0">
                <a:solidFill>
                  <a:schemeClr val="bg2"/>
                </a:solidFill>
              </a:rPr>
              <a:t>Originally defined as similar to medicine, education, and sociology</a:t>
            </a:r>
          </a:p>
          <a:p>
            <a:pPr>
              <a:buFont typeface="Wingdings" pitchFamily="2" charset="2"/>
              <a:buNone/>
            </a:pPr>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474" name="Rectangle 2"/>
          <p:cNvSpPr>
            <a:spLocks noGrp="1" noChangeArrowheads="1"/>
          </p:cNvSpPr>
          <p:nvPr>
            <p:ph type="title"/>
          </p:nvPr>
        </p:nvSpPr>
        <p:spPr>
          <a:xfrm>
            <a:off x="457200" y="228600"/>
            <a:ext cx="8229600" cy="1143000"/>
          </a:xfrm>
        </p:spPr>
        <p:txBody>
          <a:bodyPr>
            <a:normAutofit/>
          </a:bodyPr>
          <a:lstStyle/>
          <a:p>
            <a:r>
              <a:rPr lang="en-US" sz="6000" dirty="0" smtClean="0">
                <a:solidFill>
                  <a:schemeClr val="tx2">
                    <a:lumMod val="40000"/>
                    <a:lumOff val="60000"/>
                  </a:schemeClr>
                </a:solidFill>
              </a:rPr>
              <a:t>Clinical Psychology</a:t>
            </a:r>
            <a:endParaRPr lang="en-US" sz="6000" dirty="0">
              <a:solidFill>
                <a:schemeClr val="tx2">
                  <a:lumMod val="40000"/>
                  <a:lumOff val="60000"/>
                </a:schemeClr>
              </a:solidFill>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267" name="Rectangle 3"/>
          <p:cNvSpPr>
            <a:spLocks noGrp="1" noChangeArrowheads="1"/>
          </p:cNvSpPr>
          <p:nvPr>
            <p:ph idx="1"/>
          </p:nvPr>
        </p:nvSpPr>
        <p:spPr>
          <a:xfrm>
            <a:off x="533400" y="1676400"/>
            <a:ext cx="8229600" cy="3962400"/>
          </a:xfrm>
        </p:spPr>
        <p:txBody>
          <a:bodyPr/>
          <a:lstStyle/>
          <a:p>
            <a:pPr>
              <a:lnSpc>
                <a:spcPct val="90000"/>
              </a:lnSpc>
            </a:pPr>
            <a:r>
              <a:rPr lang="en-US" dirty="0">
                <a:solidFill>
                  <a:schemeClr val="bg2"/>
                </a:solidFill>
              </a:rPr>
              <a:t>A variety of settings, but private practice is most common</a:t>
            </a:r>
          </a:p>
          <a:p>
            <a:pPr lvl="1">
              <a:lnSpc>
                <a:spcPct val="90000"/>
              </a:lnSpc>
            </a:pPr>
            <a:r>
              <a:rPr lang="en-US" dirty="0">
                <a:solidFill>
                  <a:schemeClr val="bg2"/>
                </a:solidFill>
              </a:rPr>
              <a:t>True since 1980s</a:t>
            </a:r>
          </a:p>
          <a:p>
            <a:pPr>
              <a:lnSpc>
                <a:spcPct val="90000"/>
              </a:lnSpc>
            </a:pPr>
            <a:r>
              <a:rPr lang="en-US" dirty="0">
                <a:solidFill>
                  <a:schemeClr val="bg2"/>
                </a:solidFill>
              </a:rPr>
              <a:t>Other common work settings include</a:t>
            </a:r>
          </a:p>
          <a:p>
            <a:pPr lvl="1">
              <a:lnSpc>
                <a:spcPct val="90000"/>
              </a:lnSpc>
            </a:pPr>
            <a:r>
              <a:rPr lang="en-US" dirty="0">
                <a:solidFill>
                  <a:schemeClr val="bg2"/>
                </a:solidFill>
              </a:rPr>
              <a:t>Universities</a:t>
            </a:r>
          </a:p>
          <a:p>
            <a:pPr lvl="1">
              <a:lnSpc>
                <a:spcPct val="90000"/>
              </a:lnSpc>
            </a:pPr>
            <a:r>
              <a:rPr lang="en-US" dirty="0">
                <a:solidFill>
                  <a:schemeClr val="bg2"/>
                </a:solidFill>
              </a:rPr>
              <a:t>Psychiatric and general hospitals</a:t>
            </a:r>
          </a:p>
          <a:p>
            <a:pPr lvl="1">
              <a:lnSpc>
                <a:spcPct val="90000"/>
              </a:lnSpc>
            </a:pPr>
            <a:r>
              <a:rPr lang="en-US" dirty="0">
                <a:solidFill>
                  <a:schemeClr val="bg2"/>
                </a:solidFill>
              </a:rPr>
              <a:t>Community mental health centers</a:t>
            </a:r>
          </a:p>
          <a:p>
            <a:pPr lvl="1">
              <a:lnSpc>
                <a:spcPct val="90000"/>
              </a:lnSpc>
            </a:pPr>
            <a:r>
              <a:rPr lang="en-US" dirty="0">
                <a:solidFill>
                  <a:schemeClr val="bg2"/>
                </a:solidFill>
              </a:rPr>
              <a:t>Other settings</a:t>
            </a: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266" name="Rectangle 2"/>
          <p:cNvSpPr>
            <a:spLocks noGrp="1" noChangeArrowheads="1"/>
          </p:cNvSpPr>
          <p:nvPr>
            <p:ph type="title"/>
          </p:nvPr>
        </p:nvSpPr>
        <p:spPr>
          <a:xfrm>
            <a:off x="457200" y="228600"/>
            <a:ext cx="8229600" cy="1143000"/>
          </a:xfrm>
        </p:spPr>
        <p:txBody>
          <a:bodyPr>
            <a:normAutofit fontScale="90000"/>
          </a:bodyPr>
          <a:lstStyle/>
          <a:p>
            <a:r>
              <a:rPr lang="en-US" dirty="0">
                <a:solidFill>
                  <a:schemeClr val="tx2">
                    <a:lumMod val="40000"/>
                    <a:lumOff val="60000"/>
                  </a:schemeClr>
                </a:solidFill>
              </a:rPr>
              <a:t>Where Do Clinical Psychologists Work?</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1" name="Rectangle 3"/>
          <p:cNvSpPr>
            <a:spLocks noGrp="1" noChangeArrowheads="1"/>
          </p:cNvSpPr>
          <p:nvPr>
            <p:ph idx="1"/>
          </p:nvPr>
        </p:nvSpPr>
        <p:spPr>
          <a:xfrm>
            <a:off x="533400" y="2057400"/>
            <a:ext cx="8229600" cy="3733800"/>
          </a:xfrm>
        </p:spPr>
        <p:txBody>
          <a:bodyPr/>
          <a:lstStyle/>
          <a:p>
            <a:r>
              <a:rPr lang="en-US" sz="2800" dirty="0">
                <a:solidFill>
                  <a:schemeClr val="bg2"/>
                </a:solidFill>
              </a:rPr>
              <a:t>A variety of activities, but psychotherapy is most common</a:t>
            </a:r>
          </a:p>
          <a:p>
            <a:pPr lvl="1"/>
            <a:r>
              <a:rPr lang="en-US" sz="2400" dirty="0">
                <a:solidFill>
                  <a:schemeClr val="bg2"/>
                </a:solidFill>
              </a:rPr>
              <a:t>True since 1970s</a:t>
            </a:r>
          </a:p>
          <a:p>
            <a:r>
              <a:rPr lang="en-US" sz="2800" dirty="0">
                <a:solidFill>
                  <a:schemeClr val="bg2"/>
                </a:solidFill>
              </a:rPr>
              <a:t>Other common professional activities include:</a:t>
            </a:r>
          </a:p>
          <a:p>
            <a:pPr lvl="1"/>
            <a:r>
              <a:rPr lang="en-US" sz="2400" dirty="0">
                <a:solidFill>
                  <a:schemeClr val="bg2"/>
                </a:solidFill>
              </a:rPr>
              <a:t>Diagnosis/assessment</a:t>
            </a:r>
          </a:p>
          <a:p>
            <a:pPr lvl="1"/>
            <a:r>
              <a:rPr lang="en-US" sz="2400" dirty="0">
                <a:solidFill>
                  <a:schemeClr val="bg2"/>
                </a:solidFill>
              </a:rPr>
              <a:t>Teaching/supervision</a:t>
            </a:r>
          </a:p>
          <a:p>
            <a:pPr lvl="1"/>
            <a:r>
              <a:rPr lang="en-US" sz="2400" dirty="0">
                <a:solidFill>
                  <a:schemeClr val="bg2"/>
                </a:solidFill>
              </a:rPr>
              <a:t>Research/writing</a:t>
            </a:r>
          </a:p>
          <a:p>
            <a:pPr lvl="1"/>
            <a:r>
              <a:rPr lang="en-US" sz="2400" dirty="0">
                <a:solidFill>
                  <a:schemeClr val="bg2"/>
                </a:solidFill>
              </a:rPr>
              <a:t>Other activities</a:t>
            </a:r>
          </a:p>
          <a:p>
            <a:endParaRPr lang="en-US" sz="2800"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290" name="Rectangle 2"/>
          <p:cNvSpPr>
            <a:spLocks noGrp="1" noChangeArrowheads="1"/>
          </p:cNvSpPr>
          <p:nvPr>
            <p:ph type="title"/>
          </p:nvPr>
        </p:nvSpPr>
        <p:spPr>
          <a:xfrm>
            <a:off x="533400" y="228600"/>
            <a:ext cx="8229600" cy="1143000"/>
          </a:xfrm>
        </p:spPr>
        <p:txBody>
          <a:bodyPr>
            <a:normAutofit/>
          </a:bodyPr>
          <a:lstStyle/>
          <a:p>
            <a:r>
              <a:rPr lang="en-US" dirty="0">
                <a:solidFill>
                  <a:schemeClr val="tx2">
                    <a:lumMod val="40000"/>
                    <a:lumOff val="60000"/>
                  </a:schemeClr>
                </a:solidFill>
              </a:rPr>
              <a:t>What do Clinical Psychologists Do?</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609600" y="2133600"/>
            <a:ext cx="8229600" cy="3581400"/>
          </a:xfrm>
        </p:spPr>
        <p:txBody>
          <a:bodyPr/>
          <a:lstStyle/>
          <a:p>
            <a:pPr>
              <a:lnSpc>
                <a:spcPct val="90000"/>
              </a:lnSpc>
            </a:pPr>
            <a:r>
              <a:rPr lang="en-US" dirty="0">
                <a:solidFill>
                  <a:schemeClr val="bg2"/>
                </a:solidFill>
              </a:rPr>
              <a:t>Counseling Psychologists:</a:t>
            </a:r>
          </a:p>
          <a:p>
            <a:pPr lvl="1">
              <a:lnSpc>
                <a:spcPct val="90000"/>
              </a:lnSpc>
            </a:pPr>
            <a:r>
              <a:rPr lang="en-US" dirty="0">
                <a:solidFill>
                  <a:schemeClr val="bg2"/>
                </a:solidFill>
              </a:rPr>
              <a:t>Tend to see less seriously disturbed clients</a:t>
            </a:r>
          </a:p>
          <a:p>
            <a:pPr lvl="1">
              <a:lnSpc>
                <a:spcPct val="90000"/>
              </a:lnSpc>
            </a:pPr>
            <a:r>
              <a:rPr lang="en-US" dirty="0">
                <a:solidFill>
                  <a:schemeClr val="bg2"/>
                </a:solidFill>
              </a:rPr>
              <a:t>Tend to work less often in settings like inpatient hospitals or units</a:t>
            </a:r>
          </a:p>
          <a:p>
            <a:pPr lvl="1">
              <a:lnSpc>
                <a:spcPct val="90000"/>
              </a:lnSpc>
            </a:pPr>
            <a:r>
              <a:rPr lang="en-US" dirty="0">
                <a:solidFill>
                  <a:schemeClr val="bg2"/>
                </a:solidFill>
              </a:rPr>
              <a:t>Tend to endorse humanism more and behaviorism less</a:t>
            </a:r>
          </a:p>
          <a:p>
            <a:pPr lvl="1">
              <a:lnSpc>
                <a:spcPct val="90000"/>
              </a:lnSpc>
            </a:pPr>
            <a:r>
              <a:rPr lang="en-US" dirty="0">
                <a:solidFill>
                  <a:schemeClr val="bg2"/>
                </a:solidFill>
              </a:rPr>
              <a:t>Tend to be more interested in vocational and career counseling</a:t>
            </a:r>
          </a:p>
          <a:p>
            <a:pPr lvl="1">
              <a:lnSpc>
                <a:spcPct val="90000"/>
              </a:lnSpc>
            </a:pPr>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314" name="Rectangle 2"/>
          <p:cNvSpPr>
            <a:spLocks noGrp="1" noChangeArrowheads="1"/>
          </p:cNvSpPr>
          <p:nvPr>
            <p:ph type="title"/>
          </p:nvPr>
        </p:nvSpPr>
        <p:spPr>
          <a:xfrm>
            <a:off x="609600" y="228600"/>
            <a:ext cx="8229600" cy="1143000"/>
          </a:xfrm>
        </p:spPr>
        <p:txBody>
          <a:bodyPr>
            <a:noAutofit/>
          </a:bodyPr>
          <a:lstStyle/>
          <a:p>
            <a:r>
              <a:rPr lang="en-US" sz="4000" dirty="0">
                <a:solidFill>
                  <a:schemeClr val="tx2">
                    <a:lumMod val="40000"/>
                    <a:lumOff val="60000"/>
                  </a:schemeClr>
                </a:solidFill>
              </a:rPr>
              <a:t>How Are Clinical Psychologists Different From Other Professionals?</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339" name="Rectangle 3"/>
          <p:cNvSpPr>
            <a:spLocks noGrp="1" noChangeArrowheads="1"/>
          </p:cNvSpPr>
          <p:nvPr>
            <p:ph idx="1"/>
          </p:nvPr>
        </p:nvSpPr>
        <p:spPr>
          <a:xfrm>
            <a:off x="533400" y="2590800"/>
            <a:ext cx="8229600" cy="3200400"/>
          </a:xfrm>
        </p:spPr>
        <p:txBody>
          <a:bodyPr/>
          <a:lstStyle/>
          <a:p>
            <a:r>
              <a:rPr lang="en-US" dirty="0">
                <a:solidFill>
                  <a:schemeClr val="bg2"/>
                </a:solidFill>
              </a:rPr>
              <a:t>Psychiatrists:</a:t>
            </a:r>
          </a:p>
          <a:p>
            <a:pPr lvl="1"/>
            <a:r>
              <a:rPr lang="en-US" dirty="0">
                <a:solidFill>
                  <a:schemeClr val="bg2"/>
                </a:solidFill>
              </a:rPr>
              <a:t>Go to medical school and are physicians</a:t>
            </a:r>
          </a:p>
          <a:p>
            <a:pPr lvl="1"/>
            <a:r>
              <a:rPr lang="en-US" dirty="0">
                <a:solidFill>
                  <a:schemeClr val="bg2"/>
                </a:solidFill>
              </a:rPr>
              <a:t>Have prescription privileges (this is changing for clinical psychologists—see Chapter 3)</a:t>
            </a:r>
          </a:p>
          <a:p>
            <a:pPr lvl="1"/>
            <a:r>
              <a:rPr lang="en-US" dirty="0">
                <a:solidFill>
                  <a:schemeClr val="bg2"/>
                </a:solidFill>
              </a:rPr>
              <a:t>Increasingly emphasize biological/pharmaceutical rather than “talk therapy” intervention</a:t>
            </a: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338" name="Rectangle 2"/>
          <p:cNvSpPr>
            <a:spLocks noGrp="1" noChangeArrowheads="1"/>
          </p:cNvSpPr>
          <p:nvPr>
            <p:ph type="title"/>
          </p:nvPr>
        </p:nvSpPr>
        <p:spPr>
          <a:xfrm>
            <a:off x="457200" y="304800"/>
            <a:ext cx="8229600" cy="1143000"/>
          </a:xfrm>
        </p:spPr>
        <p:txBody>
          <a:bodyPr>
            <a:noAutofit/>
          </a:bodyPr>
          <a:lstStyle/>
          <a:p>
            <a:r>
              <a:rPr lang="en-US" sz="4000" dirty="0">
                <a:solidFill>
                  <a:schemeClr val="tx2">
                    <a:lumMod val="40000"/>
                    <a:lumOff val="60000"/>
                  </a:schemeClr>
                </a:solidFill>
              </a:rPr>
              <a:t>How Are Clinical Psychologists Different From Other Professionals?</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63" name="Rectangle 3"/>
          <p:cNvSpPr>
            <a:spLocks noGrp="1" noChangeArrowheads="1"/>
          </p:cNvSpPr>
          <p:nvPr>
            <p:ph idx="1"/>
          </p:nvPr>
        </p:nvSpPr>
        <p:spPr>
          <a:xfrm>
            <a:off x="609600" y="2209800"/>
            <a:ext cx="8229600" cy="3124200"/>
          </a:xfrm>
        </p:spPr>
        <p:txBody>
          <a:bodyPr/>
          <a:lstStyle/>
          <a:p>
            <a:r>
              <a:rPr lang="en-US" dirty="0">
                <a:solidFill>
                  <a:schemeClr val="bg2"/>
                </a:solidFill>
              </a:rPr>
              <a:t>Social Workers</a:t>
            </a:r>
          </a:p>
          <a:p>
            <a:pPr lvl="1"/>
            <a:r>
              <a:rPr lang="en-US" dirty="0">
                <a:solidFill>
                  <a:schemeClr val="bg2"/>
                </a:solidFill>
              </a:rPr>
              <a:t>Tend to emphasize social factors in client’s problems</a:t>
            </a:r>
          </a:p>
          <a:p>
            <a:pPr lvl="1"/>
            <a:r>
              <a:rPr lang="en-US" dirty="0">
                <a:solidFill>
                  <a:schemeClr val="bg2"/>
                </a:solidFill>
              </a:rPr>
              <a:t>Earn a master’s degree rather than a doctorate</a:t>
            </a:r>
          </a:p>
          <a:p>
            <a:pPr lvl="1"/>
            <a:r>
              <a:rPr lang="en-US" dirty="0">
                <a:solidFill>
                  <a:schemeClr val="bg2"/>
                </a:solidFill>
              </a:rPr>
              <a:t>Training emphasizes treatment and fieldwork over research or formalized assessment</a:t>
            </a: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362" name="Rectangle 2"/>
          <p:cNvSpPr>
            <a:spLocks noGrp="1" noChangeArrowheads="1"/>
          </p:cNvSpPr>
          <p:nvPr>
            <p:ph type="title"/>
          </p:nvPr>
        </p:nvSpPr>
        <p:spPr>
          <a:xfrm>
            <a:off x="533400" y="304800"/>
            <a:ext cx="8229600" cy="1143000"/>
          </a:xfrm>
        </p:spPr>
        <p:txBody>
          <a:bodyPr>
            <a:noAutofit/>
          </a:bodyPr>
          <a:lstStyle/>
          <a:p>
            <a:r>
              <a:rPr lang="en-US" sz="4000" dirty="0">
                <a:solidFill>
                  <a:schemeClr val="tx2">
                    <a:lumMod val="40000"/>
                    <a:lumOff val="60000"/>
                  </a:schemeClr>
                </a:solidFill>
              </a:rPr>
              <a:t>How Are Clinical Psychologists Different From Other Professionals?</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7" name="Rectangle 3"/>
          <p:cNvSpPr>
            <a:spLocks noGrp="1" noChangeArrowheads="1"/>
          </p:cNvSpPr>
          <p:nvPr>
            <p:ph idx="1"/>
          </p:nvPr>
        </p:nvSpPr>
        <p:spPr>
          <a:xfrm>
            <a:off x="533400" y="1905000"/>
            <a:ext cx="8229600" cy="4038600"/>
          </a:xfrm>
        </p:spPr>
        <p:txBody>
          <a:bodyPr/>
          <a:lstStyle/>
          <a:p>
            <a:pPr>
              <a:lnSpc>
                <a:spcPct val="90000"/>
              </a:lnSpc>
            </a:pPr>
            <a:r>
              <a:rPr lang="en-US" dirty="0">
                <a:solidFill>
                  <a:schemeClr val="bg2"/>
                </a:solidFill>
              </a:rPr>
              <a:t>School Psychologists:</a:t>
            </a:r>
          </a:p>
          <a:p>
            <a:pPr lvl="1">
              <a:lnSpc>
                <a:spcPct val="90000"/>
              </a:lnSpc>
            </a:pPr>
            <a:r>
              <a:rPr lang="en-US" dirty="0">
                <a:solidFill>
                  <a:schemeClr val="bg2"/>
                </a:solidFill>
              </a:rPr>
              <a:t>Tend to work in schools</a:t>
            </a:r>
          </a:p>
          <a:p>
            <a:pPr lvl="1">
              <a:lnSpc>
                <a:spcPct val="90000"/>
              </a:lnSpc>
            </a:pPr>
            <a:r>
              <a:rPr lang="en-US" dirty="0">
                <a:solidFill>
                  <a:schemeClr val="bg2"/>
                </a:solidFill>
              </a:rPr>
              <a:t>Tend to have a more limited professional focus than clinical psychologists (student wellness and learning)</a:t>
            </a:r>
          </a:p>
          <a:p>
            <a:pPr lvl="1">
              <a:lnSpc>
                <a:spcPct val="90000"/>
              </a:lnSpc>
            </a:pPr>
            <a:r>
              <a:rPr lang="en-US" dirty="0">
                <a:solidFill>
                  <a:schemeClr val="bg2"/>
                </a:solidFill>
              </a:rPr>
              <a:t>Frequently conduct school-related testing and determine LD and ADHD diagnoses</a:t>
            </a:r>
          </a:p>
          <a:p>
            <a:pPr lvl="1">
              <a:lnSpc>
                <a:spcPct val="90000"/>
              </a:lnSpc>
            </a:pPr>
            <a:r>
              <a:rPr lang="en-US" dirty="0">
                <a:solidFill>
                  <a:schemeClr val="bg2"/>
                </a:solidFill>
              </a:rPr>
              <a:t>Consult with adults in children’s lives (e.g., teachers, staff, parents)</a:t>
            </a:r>
          </a:p>
          <a:p>
            <a:pPr>
              <a:lnSpc>
                <a:spcPct val="90000"/>
              </a:lnSpc>
            </a:pPr>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386" name="Rectangle 2"/>
          <p:cNvSpPr>
            <a:spLocks noGrp="1" noChangeArrowheads="1"/>
          </p:cNvSpPr>
          <p:nvPr>
            <p:ph type="title"/>
          </p:nvPr>
        </p:nvSpPr>
        <p:spPr>
          <a:xfrm>
            <a:off x="304800" y="152400"/>
            <a:ext cx="8229600" cy="1143000"/>
          </a:xfrm>
        </p:spPr>
        <p:txBody>
          <a:bodyPr>
            <a:noAutofit/>
          </a:bodyPr>
          <a:lstStyle/>
          <a:p>
            <a:r>
              <a:rPr lang="en-US" sz="4000" dirty="0">
                <a:solidFill>
                  <a:schemeClr val="tx2">
                    <a:lumMod val="40000"/>
                    <a:lumOff val="60000"/>
                  </a:schemeClr>
                </a:solidFill>
              </a:rPr>
              <a:t>How Are Clinical Psychologists Different From Other Professionals?</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7" name="Rectangle 3"/>
          <p:cNvSpPr>
            <a:spLocks noGrp="1" noChangeArrowheads="1"/>
          </p:cNvSpPr>
          <p:nvPr>
            <p:ph idx="1"/>
          </p:nvPr>
        </p:nvSpPr>
        <p:spPr>
          <a:xfrm>
            <a:off x="533400" y="2133600"/>
            <a:ext cx="8229600" cy="3276600"/>
          </a:xfrm>
        </p:spPr>
        <p:txBody>
          <a:bodyPr/>
          <a:lstStyle/>
          <a:p>
            <a:pPr>
              <a:lnSpc>
                <a:spcPct val="90000"/>
              </a:lnSpc>
            </a:pPr>
            <a:r>
              <a:rPr lang="en-US" dirty="0" smtClean="0">
                <a:solidFill>
                  <a:schemeClr val="bg2"/>
                </a:solidFill>
              </a:rPr>
              <a:t>Professional Counselors:</a:t>
            </a:r>
            <a:endParaRPr lang="en-US" dirty="0">
              <a:solidFill>
                <a:schemeClr val="bg2"/>
              </a:solidFill>
            </a:endParaRPr>
          </a:p>
          <a:p>
            <a:pPr lvl="1">
              <a:lnSpc>
                <a:spcPct val="90000"/>
              </a:lnSpc>
            </a:pPr>
            <a:r>
              <a:rPr lang="en-US" dirty="0" smtClean="0">
                <a:solidFill>
                  <a:schemeClr val="bg2"/>
                </a:solidFill>
              </a:rPr>
              <a:t>Earn a master’s degree</a:t>
            </a:r>
          </a:p>
          <a:p>
            <a:pPr lvl="1">
              <a:lnSpc>
                <a:spcPct val="90000"/>
              </a:lnSpc>
            </a:pPr>
            <a:r>
              <a:rPr lang="en-US" dirty="0" smtClean="0">
                <a:solidFill>
                  <a:schemeClr val="bg2"/>
                </a:solidFill>
              </a:rPr>
              <a:t>Complete training in two years</a:t>
            </a:r>
          </a:p>
          <a:p>
            <a:pPr lvl="1">
              <a:lnSpc>
                <a:spcPct val="90000"/>
              </a:lnSpc>
            </a:pPr>
            <a:r>
              <a:rPr lang="en-US" dirty="0" smtClean="0">
                <a:solidFill>
                  <a:schemeClr val="bg2"/>
                </a:solidFill>
              </a:rPr>
              <a:t>Little emphasis on psychological testing or research</a:t>
            </a:r>
          </a:p>
          <a:p>
            <a:pPr lvl="1">
              <a:lnSpc>
                <a:spcPct val="90000"/>
              </a:lnSpc>
            </a:pPr>
            <a:r>
              <a:rPr lang="en-US" dirty="0" smtClean="0">
                <a:solidFill>
                  <a:schemeClr val="bg2"/>
                </a:solidFill>
              </a:rPr>
              <a:t>May specialized in career, school, college counseling</a:t>
            </a:r>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386" name="Rectangle 2"/>
          <p:cNvSpPr>
            <a:spLocks noGrp="1" noChangeArrowheads="1"/>
          </p:cNvSpPr>
          <p:nvPr>
            <p:ph type="title"/>
          </p:nvPr>
        </p:nvSpPr>
        <p:spPr>
          <a:xfrm>
            <a:off x="533400" y="228600"/>
            <a:ext cx="8229600" cy="1143000"/>
          </a:xfrm>
        </p:spPr>
        <p:txBody>
          <a:bodyPr>
            <a:noAutofit/>
          </a:bodyPr>
          <a:lstStyle/>
          <a:p>
            <a:r>
              <a:rPr lang="en-US" dirty="0">
                <a:solidFill>
                  <a:schemeClr val="tx2">
                    <a:lumMod val="40000"/>
                    <a:lumOff val="60000"/>
                  </a:schemeClr>
                </a:solidFill>
              </a:rPr>
              <a:t>How Are Clinical Psychologists Different From Other Professionals?</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5" name="Rectangle 5"/>
          <p:cNvSpPr>
            <a:spLocks noGrp="1" noChangeArrowheads="1"/>
          </p:cNvSpPr>
          <p:nvPr>
            <p:ph idx="1"/>
          </p:nvPr>
        </p:nvSpPr>
        <p:spPr>
          <a:xfrm>
            <a:off x="457200" y="2057400"/>
            <a:ext cx="8229600" cy="4525963"/>
          </a:xfrm>
        </p:spPr>
        <p:txBody>
          <a:bodyPr/>
          <a:lstStyle/>
          <a:p>
            <a:pPr>
              <a:lnSpc>
                <a:spcPct val="90000"/>
              </a:lnSpc>
            </a:pPr>
            <a:r>
              <a:rPr lang="en-US" dirty="0">
                <a:solidFill>
                  <a:schemeClr val="bg2"/>
                </a:solidFill>
              </a:rPr>
              <a:t>Tremendous growth has resulted in a very broad, hard-to-define field</a:t>
            </a:r>
          </a:p>
          <a:p>
            <a:pPr>
              <a:lnSpc>
                <a:spcPct val="90000"/>
              </a:lnSpc>
            </a:pPr>
            <a:r>
              <a:rPr lang="en-US" dirty="0">
                <a:solidFill>
                  <a:schemeClr val="bg2"/>
                </a:solidFill>
              </a:rPr>
              <a:t>Brief definitions emphasize the study, assessment, and treatment of people with psychological problems</a:t>
            </a:r>
          </a:p>
          <a:p>
            <a:pPr>
              <a:lnSpc>
                <a:spcPct val="90000"/>
              </a:lnSpc>
            </a:pPr>
            <a:r>
              <a:rPr lang="en-US" dirty="0">
                <a:solidFill>
                  <a:schemeClr val="bg2"/>
                </a:solidFill>
              </a:rPr>
              <a:t>More detailed definitions (e.g., Division 12 of APA) are more inclusive and </a:t>
            </a:r>
            <a:r>
              <a:rPr lang="en-US" dirty="0" smtClean="0">
                <a:solidFill>
                  <a:schemeClr val="bg2"/>
                </a:solidFill>
              </a:rPr>
              <a:t>descriptive</a:t>
            </a:r>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884" name="Rectangle 4"/>
          <p:cNvSpPr>
            <a:spLocks noGrp="1" noChangeArrowheads="1"/>
          </p:cNvSpPr>
          <p:nvPr>
            <p:ph type="title"/>
          </p:nvPr>
        </p:nvSpPr>
        <p:spPr>
          <a:xfrm>
            <a:off x="533400" y="304800"/>
            <a:ext cx="8229600" cy="1143000"/>
          </a:xfrm>
        </p:spPr>
        <p:txBody>
          <a:bodyPr>
            <a:normAutofit/>
          </a:bodyPr>
          <a:lstStyle/>
          <a:p>
            <a:r>
              <a:rPr lang="en-US" sz="5400" dirty="0">
                <a:solidFill>
                  <a:schemeClr val="tx2">
                    <a:lumMod val="40000"/>
                    <a:lumOff val="60000"/>
                  </a:schemeClr>
                </a:solidFill>
              </a:rPr>
              <a:t>More Recent Definitions</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1" name="Rectangle 3"/>
          <p:cNvSpPr>
            <a:spLocks noGrp="1" noChangeArrowheads="1"/>
          </p:cNvSpPr>
          <p:nvPr>
            <p:ph idx="1"/>
          </p:nvPr>
        </p:nvSpPr>
        <p:spPr>
          <a:xfrm>
            <a:off x="381000" y="2057400"/>
            <a:ext cx="8305800" cy="4495800"/>
          </a:xfrm>
        </p:spPr>
        <p:txBody>
          <a:bodyPr/>
          <a:lstStyle/>
          <a:p>
            <a:pPr marL="0" indent="3175">
              <a:lnSpc>
                <a:spcPct val="90000"/>
              </a:lnSpc>
              <a:buFont typeface="Wingdings" pitchFamily="2" charset="2"/>
              <a:buNone/>
            </a:pPr>
            <a:r>
              <a:rPr lang="en-US" sz="2800" dirty="0" smtClean="0">
                <a:solidFill>
                  <a:schemeClr val="bg2"/>
                </a:solidFill>
              </a:rPr>
              <a:t>“The field of Clinical Psychology integrates science, theory, and practice to understand, predict, and alleviate maladjustment, disability, and discomfort as well as to promote human adaptation, adjustment, and personal development. Clinical Psychology focuses on the intellectual, emotional, biological, psychological, social, and behavioral aspects of human functioning across the life span, in varying cultures, and at all socioeconomic levels.” (APA, 2012)</a:t>
            </a:r>
            <a:endParaRPr lang="en-US" sz="2600"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930" name="Rectangle 2"/>
          <p:cNvSpPr>
            <a:spLocks noGrp="1" noChangeArrowheads="1"/>
          </p:cNvSpPr>
          <p:nvPr>
            <p:ph type="title"/>
          </p:nvPr>
        </p:nvSpPr>
        <p:spPr>
          <a:xfrm>
            <a:off x="457200" y="228600"/>
            <a:ext cx="8229600" cy="1143000"/>
          </a:xfrm>
        </p:spPr>
        <p:txBody>
          <a:bodyPr>
            <a:noAutofit/>
          </a:bodyPr>
          <a:lstStyle/>
          <a:p>
            <a:r>
              <a:rPr lang="en-US" sz="4800" dirty="0">
                <a:solidFill>
                  <a:schemeClr val="tx2">
                    <a:lumMod val="40000"/>
                    <a:lumOff val="60000"/>
                  </a:schemeClr>
                </a:solidFill>
              </a:rPr>
              <a:t>APA Division 12 Definition of Clinical Psychology</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5955" name="Rectangle 3"/>
          <p:cNvSpPr>
            <a:spLocks noGrp="1" noChangeArrowheads="1"/>
          </p:cNvSpPr>
          <p:nvPr>
            <p:ph idx="1"/>
          </p:nvPr>
        </p:nvSpPr>
        <p:spPr>
          <a:xfrm>
            <a:off x="533400" y="1981200"/>
            <a:ext cx="8229600" cy="4648200"/>
          </a:xfrm>
        </p:spPr>
        <p:txBody>
          <a:bodyPr>
            <a:normAutofit/>
          </a:bodyPr>
          <a:lstStyle/>
          <a:p>
            <a:r>
              <a:rPr lang="en-US" dirty="0">
                <a:solidFill>
                  <a:schemeClr val="bg2"/>
                </a:solidFill>
              </a:rPr>
              <a:t>Commonalities among most training programs</a:t>
            </a:r>
          </a:p>
          <a:p>
            <a:pPr lvl="1"/>
            <a:r>
              <a:rPr lang="en-US" dirty="0">
                <a:solidFill>
                  <a:schemeClr val="bg2"/>
                </a:solidFill>
              </a:rPr>
              <a:t>Doctoral degree</a:t>
            </a:r>
          </a:p>
          <a:p>
            <a:pPr lvl="1"/>
            <a:r>
              <a:rPr lang="en-US" dirty="0">
                <a:solidFill>
                  <a:schemeClr val="bg2"/>
                </a:solidFill>
              </a:rPr>
              <a:t>Most enter with bachelor’s, some with master’s degree</a:t>
            </a:r>
          </a:p>
          <a:p>
            <a:pPr lvl="1"/>
            <a:r>
              <a:rPr lang="en-US" dirty="0">
                <a:solidFill>
                  <a:schemeClr val="bg2"/>
                </a:solidFill>
              </a:rPr>
              <a:t>Required coursework</a:t>
            </a:r>
          </a:p>
          <a:p>
            <a:pPr lvl="1"/>
            <a:r>
              <a:rPr lang="en-US" dirty="0">
                <a:solidFill>
                  <a:schemeClr val="bg2"/>
                </a:solidFill>
              </a:rPr>
              <a:t>Thesis/dissertation</a:t>
            </a:r>
          </a:p>
          <a:p>
            <a:pPr lvl="1"/>
            <a:r>
              <a:rPr lang="en-US" dirty="0" err="1">
                <a:solidFill>
                  <a:schemeClr val="bg2"/>
                </a:solidFill>
              </a:rPr>
              <a:t>Predoctoral</a:t>
            </a:r>
            <a:r>
              <a:rPr lang="en-US" dirty="0">
                <a:solidFill>
                  <a:schemeClr val="bg2"/>
                </a:solidFill>
              </a:rPr>
              <a:t> </a:t>
            </a:r>
            <a:r>
              <a:rPr lang="en-US" dirty="0" smtClean="0">
                <a:solidFill>
                  <a:schemeClr val="bg2"/>
                </a:solidFill>
              </a:rPr>
              <a:t>internship (more information in later slides)</a:t>
            </a:r>
            <a:endParaRPr lang="en-US" dirty="0">
              <a:solidFill>
                <a:schemeClr val="bg2"/>
              </a:solidFill>
            </a:endParaRPr>
          </a:p>
          <a:p>
            <a:pPr lvl="1"/>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954" name="Rectangle 2"/>
          <p:cNvSpPr>
            <a:spLocks noGrp="1" noChangeArrowheads="1"/>
          </p:cNvSpPr>
          <p:nvPr>
            <p:ph type="title"/>
          </p:nvPr>
        </p:nvSpPr>
        <p:spPr>
          <a:xfrm>
            <a:off x="457200" y="304800"/>
            <a:ext cx="8229600" cy="1143000"/>
          </a:xfrm>
        </p:spPr>
        <p:txBody>
          <a:bodyPr>
            <a:noAutofit/>
          </a:bodyPr>
          <a:lstStyle/>
          <a:p>
            <a:r>
              <a:rPr lang="en-US" dirty="0">
                <a:solidFill>
                  <a:schemeClr val="tx2">
                    <a:lumMod val="40000"/>
                    <a:lumOff val="60000"/>
                  </a:schemeClr>
                </a:solidFill>
              </a:rPr>
              <a:t>Education and Training in </a:t>
            </a:r>
            <a:r>
              <a:rPr lang="en-US" dirty="0" smtClean="0">
                <a:solidFill>
                  <a:schemeClr val="tx2">
                    <a:lumMod val="40000"/>
                    <a:lumOff val="60000"/>
                  </a:schemeClr>
                </a:solidFill>
              </a:rPr>
              <a:t>Clinical Psychology</a:t>
            </a:r>
            <a:endParaRPr lang="en-US" dirty="0">
              <a:solidFill>
                <a:schemeClr val="tx2">
                  <a:lumMod val="40000"/>
                  <a:lumOff val="60000"/>
                </a:schemeClr>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81200"/>
            <a:ext cx="8229600" cy="4678363"/>
          </a:xfrm>
        </p:spPr>
        <p:txBody>
          <a:bodyPr>
            <a:normAutofit fontScale="92500"/>
          </a:bodyPr>
          <a:lstStyle/>
          <a:p>
            <a:r>
              <a:rPr lang="en-US" dirty="0" smtClean="0">
                <a:solidFill>
                  <a:schemeClr val="bg2"/>
                </a:solidFill>
              </a:rPr>
              <a:t>In recent decades, specialty tracks have emerged, including:</a:t>
            </a:r>
          </a:p>
          <a:p>
            <a:pPr lvl="1"/>
            <a:r>
              <a:rPr lang="en-US" dirty="0" smtClean="0">
                <a:solidFill>
                  <a:schemeClr val="bg2"/>
                </a:solidFill>
              </a:rPr>
              <a:t>Child</a:t>
            </a:r>
          </a:p>
          <a:p>
            <a:pPr lvl="1"/>
            <a:r>
              <a:rPr lang="en-US" dirty="0" smtClean="0">
                <a:solidFill>
                  <a:schemeClr val="bg2"/>
                </a:solidFill>
              </a:rPr>
              <a:t>Health</a:t>
            </a:r>
          </a:p>
          <a:p>
            <a:pPr lvl="1"/>
            <a:r>
              <a:rPr lang="en-US" dirty="0" smtClean="0">
                <a:solidFill>
                  <a:schemeClr val="bg2"/>
                </a:solidFill>
              </a:rPr>
              <a:t>Forensic</a:t>
            </a:r>
          </a:p>
          <a:p>
            <a:pPr lvl="1"/>
            <a:r>
              <a:rPr lang="en-US" dirty="0" smtClean="0">
                <a:solidFill>
                  <a:schemeClr val="bg2"/>
                </a:solidFill>
              </a:rPr>
              <a:t>Family</a:t>
            </a:r>
          </a:p>
          <a:p>
            <a:pPr lvl="1"/>
            <a:r>
              <a:rPr lang="en-US" dirty="0" smtClean="0">
                <a:solidFill>
                  <a:schemeClr val="bg2"/>
                </a:solidFill>
              </a:rPr>
              <a:t>Neuropsychology</a:t>
            </a:r>
          </a:p>
          <a:p>
            <a:pPr lvl="1"/>
            <a:endParaRPr lang="en-US" dirty="0" smtClean="0">
              <a:solidFill>
                <a:schemeClr val="bg2"/>
              </a:solidFill>
            </a:endParaRPr>
          </a:p>
          <a:p>
            <a:r>
              <a:rPr lang="en-US" dirty="0" smtClean="0">
                <a:solidFill>
                  <a:schemeClr val="bg2"/>
                </a:solidFill>
              </a:rPr>
              <a:t>More on these specialty areas in later chapters</a:t>
            </a: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33400" y="304800"/>
            <a:ext cx="8229600" cy="1295400"/>
          </a:xfrm>
        </p:spPr>
        <p:txBody>
          <a:bodyPr>
            <a:noAutofit/>
          </a:bodyPr>
          <a:lstStyle/>
          <a:p>
            <a:r>
              <a:rPr lang="en-US" sz="4800" dirty="0" smtClean="0">
                <a:solidFill>
                  <a:schemeClr val="tx2">
                    <a:lumMod val="40000"/>
                    <a:lumOff val="60000"/>
                  </a:schemeClr>
                </a:solidFill>
              </a:rPr>
              <a:t>Education and Training: Specialty Tracks</a:t>
            </a:r>
            <a:endParaRPr lang="en-US" sz="4800" dirty="0">
              <a:solidFill>
                <a:schemeClr val="tx2">
                  <a:lumMod val="40000"/>
                  <a:lumOff val="60000"/>
                </a:schemeClr>
              </a:solidFill>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23" name="Rectangle 3"/>
          <p:cNvSpPr>
            <a:spLocks noGrp="1" noChangeArrowheads="1"/>
          </p:cNvSpPr>
          <p:nvPr>
            <p:ph idx="1"/>
          </p:nvPr>
        </p:nvSpPr>
        <p:spPr>
          <a:xfrm>
            <a:off x="457200" y="2133600"/>
            <a:ext cx="8382000" cy="4038600"/>
          </a:xfrm>
        </p:spPr>
        <p:txBody>
          <a:bodyPr/>
          <a:lstStyle/>
          <a:p>
            <a:r>
              <a:rPr lang="en-US" dirty="0">
                <a:solidFill>
                  <a:schemeClr val="bg2"/>
                </a:solidFill>
              </a:rPr>
              <a:t>Scientist-practitioner model (or Boulder model)</a:t>
            </a:r>
          </a:p>
          <a:p>
            <a:r>
              <a:rPr lang="en-US" dirty="0">
                <a:solidFill>
                  <a:schemeClr val="bg2"/>
                </a:solidFill>
              </a:rPr>
              <a:t>Practitioner-scholar model (or Vail model)</a:t>
            </a:r>
          </a:p>
          <a:p>
            <a:r>
              <a:rPr lang="en-US" dirty="0">
                <a:solidFill>
                  <a:schemeClr val="bg2"/>
                </a:solidFill>
              </a:rPr>
              <a:t>Clinical scientist model</a:t>
            </a:r>
          </a:p>
          <a:p>
            <a:endParaRPr lang="en-US"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3922" name="Rectangle 2"/>
          <p:cNvSpPr>
            <a:spLocks noGrp="1" noChangeArrowheads="1"/>
          </p:cNvSpPr>
          <p:nvPr>
            <p:ph type="title"/>
          </p:nvPr>
        </p:nvSpPr>
        <p:spPr>
          <a:xfrm>
            <a:off x="533400" y="228600"/>
            <a:ext cx="8229600" cy="1143000"/>
          </a:xfrm>
        </p:spPr>
        <p:txBody>
          <a:bodyPr/>
          <a:lstStyle/>
          <a:p>
            <a:r>
              <a:rPr lang="en-US" dirty="0">
                <a:solidFill>
                  <a:schemeClr val="tx2">
                    <a:lumMod val="40000"/>
                    <a:lumOff val="60000"/>
                  </a:schemeClr>
                </a:solidFill>
              </a:rPr>
              <a:t>Three Models of Training</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6979" name="Rectangle 3"/>
          <p:cNvSpPr>
            <a:spLocks noGrp="1" noChangeArrowheads="1"/>
          </p:cNvSpPr>
          <p:nvPr>
            <p:ph idx="1"/>
          </p:nvPr>
        </p:nvSpPr>
        <p:spPr>
          <a:xfrm>
            <a:off x="381000" y="2057400"/>
            <a:ext cx="8382000" cy="4114800"/>
          </a:xfrm>
        </p:spPr>
        <p:txBody>
          <a:bodyPr/>
          <a:lstStyle/>
          <a:p>
            <a:r>
              <a:rPr lang="en-US" sz="2800" dirty="0">
                <a:solidFill>
                  <a:schemeClr val="bg2"/>
                </a:solidFill>
              </a:rPr>
              <a:t>Created in 1949 at a conference in Boulder, Colorado of directors of clinical psychology training programs</a:t>
            </a:r>
          </a:p>
          <a:p>
            <a:r>
              <a:rPr lang="en-US" sz="2800" dirty="0" smtClean="0">
                <a:solidFill>
                  <a:schemeClr val="bg2"/>
                </a:solidFill>
              </a:rPr>
              <a:t>Emphasizes </a:t>
            </a:r>
            <a:r>
              <a:rPr lang="en-US" sz="2800" u="sng" dirty="0">
                <a:solidFill>
                  <a:schemeClr val="bg2"/>
                </a:solidFill>
              </a:rPr>
              <a:t>both</a:t>
            </a:r>
            <a:r>
              <a:rPr lang="en-US" sz="2800" dirty="0">
                <a:solidFill>
                  <a:schemeClr val="bg2"/>
                </a:solidFill>
              </a:rPr>
              <a:t> practice and research</a:t>
            </a:r>
          </a:p>
          <a:p>
            <a:pPr lvl="1"/>
            <a:r>
              <a:rPr lang="en-US" sz="2400" dirty="0">
                <a:solidFill>
                  <a:schemeClr val="bg2"/>
                </a:solidFill>
              </a:rPr>
              <a:t>Graduates should be able to competently practice (e.g., therapy, assessment) </a:t>
            </a:r>
            <a:r>
              <a:rPr lang="en-US" sz="2400" u="sng" dirty="0">
                <a:solidFill>
                  <a:schemeClr val="bg2"/>
                </a:solidFill>
              </a:rPr>
              <a:t>and</a:t>
            </a:r>
            <a:r>
              <a:rPr lang="en-US" sz="2400" dirty="0">
                <a:solidFill>
                  <a:schemeClr val="bg2"/>
                </a:solidFill>
              </a:rPr>
              <a:t> conduct research</a:t>
            </a:r>
          </a:p>
          <a:p>
            <a:pPr lvl="1"/>
            <a:r>
              <a:rPr lang="en-US" sz="2400" dirty="0">
                <a:solidFill>
                  <a:schemeClr val="bg2"/>
                </a:solidFill>
              </a:rPr>
              <a:t>A balanced approach</a:t>
            </a: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978" name="Rectangle 2"/>
          <p:cNvSpPr>
            <a:spLocks noGrp="1" noChangeArrowheads="1"/>
          </p:cNvSpPr>
          <p:nvPr>
            <p:ph type="title"/>
          </p:nvPr>
        </p:nvSpPr>
        <p:spPr>
          <a:xfrm>
            <a:off x="457200" y="304800"/>
            <a:ext cx="8229600" cy="1143000"/>
          </a:xfrm>
        </p:spPr>
        <p:txBody>
          <a:bodyPr>
            <a:noAutofit/>
          </a:bodyPr>
          <a:lstStyle/>
          <a:p>
            <a:r>
              <a:rPr lang="en-US" sz="4000" dirty="0" smtClean="0">
                <a:solidFill>
                  <a:schemeClr val="tx2">
                    <a:lumMod val="40000"/>
                    <a:lumOff val="60000"/>
                  </a:schemeClr>
                </a:solidFill>
              </a:rPr>
              <a:t>Scientist-Practitioner Model (Boulder Model): Balancing </a:t>
            </a:r>
            <a:r>
              <a:rPr lang="en-US" sz="4000" dirty="0">
                <a:solidFill>
                  <a:schemeClr val="tx2">
                    <a:lumMod val="40000"/>
                    <a:lumOff val="60000"/>
                  </a:schemeClr>
                </a:solidFill>
              </a:rPr>
              <a:t>Practice and Science</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003" name="Rectangle 3"/>
          <p:cNvSpPr>
            <a:spLocks noGrp="1" noChangeArrowheads="1"/>
          </p:cNvSpPr>
          <p:nvPr>
            <p:ph idx="1"/>
          </p:nvPr>
        </p:nvSpPr>
        <p:spPr>
          <a:xfrm>
            <a:off x="381000" y="2133600"/>
            <a:ext cx="8534400" cy="4572000"/>
          </a:xfrm>
        </p:spPr>
        <p:txBody>
          <a:bodyPr/>
          <a:lstStyle/>
          <a:p>
            <a:r>
              <a:rPr lang="en-US" sz="2800" dirty="0">
                <a:solidFill>
                  <a:schemeClr val="bg2"/>
                </a:solidFill>
              </a:rPr>
              <a:t>Created in 1973 in a conference in Vail, Colorado</a:t>
            </a:r>
          </a:p>
          <a:p>
            <a:r>
              <a:rPr lang="en-US" sz="2800" dirty="0">
                <a:solidFill>
                  <a:schemeClr val="bg2"/>
                </a:solidFill>
              </a:rPr>
              <a:t>Also known as practitioner-scholar model</a:t>
            </a:r>
          </a:p>
          <a:p>
            <a:r>
              <a:rPr lang="en-US" sz="2800" dirty="0">
                <a:solidFill>
                  <a:schemeClr val="bg2"/>
                </a:solidFill>
              </a:rPr>
              <a:t>Emphasizes practice over research</a:t>
            </a:r>
          </a:p>
          <a:p>
            <a:r>
              <a:rPr lang="en-US" sz="2800" dirty="0">
                <a:solidFill>
                  <a:schemeClr val="bg2"/>
                </a:solidFill>
              </a:rPr>
              <a:t>Yields the </a:t>
            </a:r>
            <a:r>
              <a:rPr lang="en-US" sz="2800" dirty="0" err="1" smtClean="0">
                <a:solidFill>
                  <a:schemeClr val="bg2"/>
                </a:solidFill>
              </a:rPr>
              <a:t>Psy.D</a:t>
            </a:r>
            <a:r>
              <a:rPr lang="en-US" sz="2800" dirty="0">
                <a:solidFill>
                  <a:schemeClr val="bg2"/>
                </a:solidFill>
              </a:rPr>
              <a:t>. degree (not the traditional </a:t>
            </a:r>
            <a:r>
              <a:rPr lang="en-US" sz="2800" dirty="0" smtClean="0">
                <a:solidFill>
                  <a:schemeClr val="bg2"/>
                </a:solidFill>
              </a:rPr>
              <a:t>Ph.D</a:t>
            </a:r>
            <a:r>
              <a:rPr lang="en-US" sz="2800" dirty="0">
                <a:solidFill>
                  <a:schemeClr val="bg2"/>
                </a:solidFill>
              </a:rPr>
              <a:t>.)</a:t>
            </a:r>
          </a:p>
          <a:p>
            <a:r>
              <a:rPr lang="en-US" sz="2800" dirty="0">
                <a:solidFill>
                  <a:schemeClr val="bg2"/>
                </a:solidFill>
              </a:rPr>
              <a:t>Higher acceptance rates and larger classes</a:t>
            </a:r>
          </a:p>
          <a:p>
            <a:r>
              <a:rPr lang="en-US" sz="2800" dirty="0">
                <a:solidFill>
                  <a:schemeClr val="bg2"/>
                </a:solidFill>
              </a:rPr>
              <a:t>Proliferated in recent years</a:t>
            </a:r>
          </a:p>
          <a:p>
            <a:endParaRPr lang="en-US" sz="2800" dirty="0">
              <a:solidFill>
                <a:schemeClr val="bg2"/>
              </a:solidFill>
            </a:endParaRPr>
          </a:p>
        </p:txBody>
      </p:sp>
      <p:sp>
        <p:nvSpPr>
          <p:cNvPr id="4" name="Rectangle 3"/>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002" name="Rectangle 2"/>
          <p:cNvSpPr>
            <a:spLocks noGrp="1" noChangeArrowheads="1"/>
          </p:cNvSpPr>
          <p:nvPr>
            <p:ph type="title"/>
          </p:nvPr>
        </p:nvSpPr>
        <p:spPr>
          <a:xfrm>
            <a:off x="533400" y="304800"/>
            <a:ext cx="8229600" cy="1143000"/>
          </a:xfrm>
        </p:spPr>
        <p:txBody>
          <a:bodyPr>
            <a:noAutofit/>
          </a:bodyPr>
          <a:lstStyle/>
          <a:p>
            <a:r>
              <a:rPr lang="en-US" dirty="0" smtClean="0">
                <a:solidFill>
                  <a:schemeClr val="tx2">
                    <a:lumMod val="40000"/>
                    <a:lumOff val="60000"/>
                  </a:schemeClr>
                </a:solidFill>
              </a:rPr>
              <a:t>Practitioner-Scholar Model (Vail Model): </a:t>
            </a:r>
            <a:r>
              <a:rPr lang="en-US" dirty="0">
                <a:solidFill>
                  <a:schemeClr val="tx2">
                    <a:lumMod val="40000"/>
                    <a:lumOff val="60000"/>
                  </a:schemeClr>
                </a:solidFill>
              </a:rPr>
              <a:t>Emphasizing Practice</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w Cen M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17870</TotalTime>
  <Words>1445</Words>
  <Application>Microsoft Office PowerPoint</Application>
  <PresentationFormat>On-screen Show (4:3)</PresentationFormat>
  <Paragraphs>192</Paragraphs>
  <Slides>26</Slides>
  <Notes>24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Chapter 1</vt:lpstr>
      <vt:lpstr>Clinical Psychology</vt:lpstr>
      <vt:lpstr>More Recent Definitions</vt:lpstr>
      <vt:lpstr>APA Division 12 Definition of Clinical Psychology</vt:lpstr>
      <vt:lpstr>Education and Training in Clinical Psychology</vt:lpstr>
      <vt:lpstr>Education and Training: Specialty Tracks</vt:lpstr>
      <vt:lpstr>Three Models of Training</vt:lpstr>
      <vt:lpstr>Scientist-Practitioner Model (Boulder Model): Balancing Practice and Science</vt:lpstr>
      <vt:lpstr>Practitioner-Scholar Model (Vail Model): Emphasizing Practice</vt:lpstr>
      <vt:lpstr>Ph.D.         vs          Psy.D.</vt:lpstr>
      <vt:lpstr>Clinical Scientist Model: Emphasizing Research</vt:lpstr>
      <vt:lpstr>Emerging Trends in Training</vt:lpstr>
      <vt:lpstr>Sample Grad Program Website Self-Description</vt:lpstr>
      <vt:lpstr>Sample Grad Program Website Self-Description</vt:lpstr>
      <vt:lpstr>Sample Grad Program Website Self-Description</vt:lpstr>
      <vt:lpstr>Getting in to Graduate School in Clinical Psychology</vt:lpstr>
      <vt:lpstr>Internships: Predoc and Postdoc</vt:lpstr>
      <vt:lpstr>Internships: Predoc and Postdoc</vt:lpstr>
      <vt:lpstr>Getting Licensed</vt:lpstr>
      <vt:lpstr>Where Do Clinical Psychologists Work?</vt:lpstr>
      <vt:lpstr>What do Clinical Psychologists Do?</vt:lpstr>
      <vt:lpstr>How Are Clinical Psychologists Different From Other Professionals?</vt:lpstr>
      <vt:lpstr>How Are Clinical Psychologists Different From Other Professionals?</vt:lpstr>
      <vt:lpstr>How Are Clinical Psychologists Different From Other Professionals?</vt:lpstr>
      <vt:lpstr>How Are Clinical Psychologists Different From Other Professionals?</vt:lpstr>
      <vt:lpstr>How Are Clinical Psychologists Different From Other Professionals?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Psychology: Science, Practice, and Culture</dc:title>
  <dc:creator>Jason</dc:creator>
  <cp:lastModifiedBy>Owner</cp:lastModifiedBy>
  <cp:revision>63</cp:revision>
  <dcterms:created xsi:type="dcterms:W3CDTF">2007-08-16T15:36:53Z</dcterms:created>
  <dcterms:modified xsi:type="dcterms:W3CDTF">2016-03-31T19:49:32Z</dcterms:modified>
</cp:coreProperties>
</file>