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448" r:id="rId3"/>
    <p:sldId id="449" r:id="rId4"/>
    <p:sldId id="453" r:id="rId5"/>
    <p:sldId id="454" r:id="rId6"/>
    <p:sldId id="455" r:id="rId7"/>
    <p:sldId id="456" r:id="rId8"/>
    <p:sldId id="457" r:id="rId9"/>
    <p:sldId id="458" r:id="rId10"/>
    <p:sldId id="459" r:id="rId11"/>
    <p:sldId id="460" r:id="rId12"/>
    <p:sldId id="461" r:id="rId13"/>
    <p:sldId id="462" r:id="rId14"/>
    <p:sldId id="463" r:id="rId15"/>
    <p:sldId id="450" r:id="rId16"/>
    <p:sldId id="451" r:id="rId17"/>
    <p:sldId id="472" r:id="rId18"/>
    <p:sldId id="473" r:id="rId19"/>
  </p:sldIdLst>
  <p:sldSz cx="9144000" cy="6858000" type="screen4x3"/>
  <p:notesSz cx="7077075" cy="9383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0000"/>
    <a:srgbClr val="0053A3"/>
    <a:srgbClr val="ED5B27"/>
    <a:srgbClr val="76BB54"/>
    <a:srgbClr val="7E2271"/>
    <a:srgbClr val="4D4D4D"/>
    <a:srgbClr val="4FA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 autoAdjust="0"/>
    <p:restoredTop sz="94665" autoAdjust="0"/>
  </p:normalViewPr>
  <p:slideViewPr>
    <p:cSldViewPr snapToGrid="0">
      <p:cViewPr varScale="1">
        <p:scale>
          <a:sx n="83" d="100"/>
          <a:sy n="83" d="100"/>
        </p:scale>
        <p:origin x="-7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2.xml"/><Relationship Id="rId1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2225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438" y="8912225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394B1C9-13A1-4FE0-9F53-CDBD15200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57700"/>
            <a:ext cx="566102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2225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12225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392680-FF15-4081-B505-5A45E79E3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C51BDD-AD26-4C38-9C1A-2D82F113D1F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F4AB0E-F34F-434E-8E37-CEE0F1C58092}" type="slidenum">
              <a:rPr lang="en-US"/>
              <a:pPr/>
              <a:t>5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700" dirty="0" smtClean="0"/>
              <a:t>Activities like this allow teachers to grapple with the Intersection of 2 constructs: </a:t>
            </a:r>
            <a:br>
              <a:rPr lang="en-US" sz="700" dirty="0" smtClean="0"/>
            </a:br>
            <a:r>
              <a:rPr lang="en-US" sz="700" dirty="0" smtClean="0"/>
              <a:t>language and spatial ordering. Question: How might this research contribute to your understanding of someone who struggles with a phonics approach to decoding? What might you tap into their strengths to support more fluent decoding? ( color code the first and last letter of each word?)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612EC5-C0E4-4889-9EAB-99D7DF82A1A0}" type="slidenum">
              <a:rPr lang="en-US"/>
              <a:pPr/>
              <a:t>15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13A8D0-4160-4AE8-BA14-BE19E6FD5E95}" type="slidenum">
              <a:rPr lang="en-US"/>
              <a:pPr/>
              <a:t>16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F1D544-EC09-4844-9830-6B362FD83C83}" type="slidenum">
              <a:rPr lang="en-US"/>
              <a:pPr/>
              <a:t>18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7708" y="4457264"/>
            <a:ext cx="5661660" cy="4222671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These are three of the key high level alignment points between Schools Attuned and RtI.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AKOM_Title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23"/>
          <p:cNvSpPr txBox="1">
            <a:spLocks noChangeArrowheads="1"/>
          </p:cNvSpPr>
          <p:nvPr userDrawn="1"/>
        </p:nvSpPr>
        <p:spPr bwMode="auto">
          <a:xfrm>
            <a:off x="457200" y="965200"/>
            <a:ext cx="8318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chemeClr val="bg1"/>
                </a:solidFill>
                <a:latin typeface="Frutiger 55 Roman" pitchFamily="34" charset="0"/>
              </a:rPr>
              <a:t>EDIT PPT TITLE IN MASTER, FRUTIGER 55 ROMAN, 18 PT, ALL CAPS, WHITE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414F4-E16B-49D6-A984-111C06401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E4E09-137E-4143-9289-DF5F794248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2074C-DF38-4A64-B84A-421BDE5CE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77D0E-859A-4F82-ADF7-B97177F4B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6FE37-7966-48B2-A509-3078C5C1F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533400"/>
            <a:ext cx="8229600" cy="5592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6686B-4C68-4722-B2DC-6FA27B573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F4C37-A166-402A-BE67-D42D974AD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B8621-AC13-4E87-BDAC-E6C55195C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43BD4-6EFC-4CA1-AEF2-F253B7AC9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D0A63-4F1E-405E-932B-1E673DE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D3929-45C3-41BD-92C6-89DAD48B4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2A18C-AECF-47C3-AAB0-9F8A26C26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4647D-3A92-43D4-9682-FA655D74EB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E8B26-7FAF-492B-AD06-CBFA373B2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D263B-10C2-44BB-8B9F-007677A60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1" descr="AKOM_PPT_NoLogo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9C92415-CE0A-4324-97BE-9DBE25FC2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9" r:id="rId2"/>
    <p:sldLayoutId id="2147483678" r:id="rId3"/>
    <p:sldLayoutId id="2147483677" r:id="rId4"/>
    <p:sldLayoutId id="2147483676" r:id="rId5"/>
    <p:sldLayoutId id="2147483675" r:id="rId6"/>
    <p:sldLayoutId id="2147483674" r:id="rId7"/>
    <p:sldLayoutId id="2147483673" r:id="rId8"/>
    <p:sldLayoutId id="2147483672" r:id="rId9"/>
    <p:sldLayoutId id="2147483671" r:id="rId10"/>
    <p:sldLayoutId id="2147483670" r:id="rId11"/>
    <p:sldLayoutId id="2147483669" r:id="rId12"/>
    <p:sldLayoutId id="2147483668" r:id="rId13"/>
    <p:sldLayoutId id="2147483667" r:id="rId14"/>
    <p:sldLayoutId id="2147483666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53A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53A3"/>
          </a:solidFill>
          <a:latin typeface="BellGothic Blk B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53A3"/>
          </a:solidFill>
          <a:latin typeface="BellGothic Blk B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53A3"/>
          </a:solidFill>
          <a:latin typeface="BellGothic Blk B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53A3"/>
          </a:solidFill>
          <a:latin typeface="BellGothic Blk B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53A3"/>
          </a:solidFill>
          <a:latin typeface="BellGothic Blk B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53A3"/>
          </a:solidFill>
          <a:latin typeface="BellGothic Blk B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53A3"/>
          </a:solidFill>
          <a:latin typeface="BellGothic Blk B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53A3"/>
          </a:solidFill>
          <a:latin typeface="BellGothic Blk B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D5B27"/>
        </a:buClr>
        <a:buFont typeface="Frutiger 45 Light" pitchFamily="34" charset="0"/>
        <a:buChar char="&gt;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D5B27"/>
        </a:buClr>
        <a:buFont typeface="Frutiger 45 Light" pitchFamily="34" charset="0"/>
        <a:buChar char="&gt;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D5B27"/>
        </a:buClr>
        <a:buFont typeface="Frutiger 45 Light" pitchFamily="34" charset="0"/>
        <a:buChar char="&gt;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D5B27"/>
        </a:buClr>
        <a:buFont typeface="Frutiger 45 Light" pitchFamily="34" charset="0"/>
        <a:buChar char="&gt;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D5B27"/>
        </a:buClr>
        <a:buFont typeface="Frutiger 45 Light" pitchFamily="34" charset="0"/>
        <a:buChar char="&gt;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D5B27"/>
        </a:buClr>
        <a:buFont typeface="Frutiger 45 Light" pitchFamily="34" charset="0"/>
        <a:buChar char="&gt;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D5B27"/>
        </a:buClr>
        <a:buFont typeface="Frutiger 45 Light" pitchFamily="34" charset="0"/>
        <a:buChar char="&gt;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D5B27"/>
        </a:buClr>
        <a:buFont typeface="Frutiger 45 Light" pitchFamily="34" charset="0"/>
        <a:buChar char="&gt;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D5B27"/>
        </a:buClr>
        <a:buFont typeface="Frutiger 45 Light" pitchFamily="34" charset="0"/>
        <a:buChar char="&gt;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All%20Users\Desktop\DL%20PPTandVideo\DLVideo.mp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12750" y="0"/>
            <a:ext cx="8731249" cy="2398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 dirty="0" smtClean="0">
                <a:solidFill>
                  <a:srgbClr val="0053A3"/>
                </a:solidFill>
              </a:rPr>
              <a:t>Reaching and Teaching the Whole Child Forum</a:t>
            </a:r>
          </a:p>
          <a:p>
            <a:pPr algn="ctr"/>
            <a:r>
              <a:rPr lang="en-US" sz="2800" b="1" dirty="0" smtClean="0">
                <a:solidFill>
                  <a:srgbClr val="0053A3"/>
                </a:solidFill>
              </a:rPr>
              <a:t>Children’s Health Council</a:t>
            </a:r>
          </a:p>
          <a:p>
            <a:pPr algn="ctr"/>
            <a:r>
              <a:rPr lang="en-US" sz="2800" b="1" dirty="0" smtClean="0">
                <a:solidFill>
                  <a:srgbClr val="0053A3"/>
                </a:solidFill>
              </a:rPr>
              <a:t>A professional development site for </a:t>
            </a:r>
            <a:endParaRPr lang="en-US" sz="2800" b="1" dirty="0">
              <a:solidFill>
                <a:srgbClr val="0053A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071" y="824753"/>
            <a:ext cx="4222376" cy="4805082"/>
          </a:xfrm>
        </p:spPr>
        <p:txBody>
          <a:bodyPr/>
          <a:lstStyle/>
          <a:p>
            <a:pPr algn="ctr" eaLnBrk="1" hangingPunct="1"/>
            <a:r>
              <a:rPr lang="en-US" sz="1800" dirty="0" smtClean="0"/>
              <a:t> </a:t>
            </a:r>
            <a:r>
              <a:rPr lang="en-US" dirty="0" smtClean="0"/>
              <a:t>DIGEST</a:t>
            </a:r>
            <a:br>
              <a:rPr lang="en-US" dirty="0" smtClean="0"/>
            </a:br>
            <a:r>
              <a:rPr lang="en-US" dirty="0" smtClean="0"/>
              <a:t> HAWKING </a:t>
            </a:r>
            <a:br>
              <a:rPr lang="en-US" dirty="0" smtClean="0"/>
            </a:br>
            <a:r>
              <a:rPr lang="en-US" dirty="0" smtClean="0"/>
              <a:t>LAUNCH</a:t>
            </a:r>
            <a:br>
              <a:rPr lang="en-US" dirty="0" smtClean="0"/>
            </a:br>
            <a:r>
              <a:rPr lang="en-US" dirty="0" smtClean="0"/>
              <a:t>COMMUNITY </a:t>
            </a:r>
            <a:br>
              <a:rPr lang="en-US" dirty="0" smtClean="0"/>
            </a:br>
            <a:r>
              <a:rPr lang="en-US" dirty="0" smtClean="0"/>
              <a:t>FROCK </a:t>
            </a:r>
            <a:br>
              <a:rPr lang="en-US" dirty="0" smtClean="0"/>
            </a:br>
            <a:r>
              <a:rPr lang="en-US" dirty="0" smtClean="0"/>
              <a:t>PURSUIT </a:t>
            </a:r>
            <a:br>
              <a:rPr lang="en-US" dirty="0" smtClean="0"/>
            </a:br>
            <a:r>
              <a:rPr lang="en-US" dirty="0" smtClean="0"/>
              <a:t>VANDALISM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399"/>
            <a:ext cx="8229600" cy="4612341"/>
          </a:xfrm>
        </p:spPr>
        <p:txBody>
          <a:bodyPr/>
          <a:lstStyle/>
          <a:p>
            <a:pPr algn="ctr" eaLnBrk="1" hangingPunct="1"/>
            <a:r>
              <a:rPr lang="en-US" sz="1800" dirty="0" smtClean="0"/>
              <a:t> </a:t>
            </a:r>
            <a:r>
              <a:rPr lang="en-US" dirty="0" smtClean="0"/>
              <a:t>DIGEST</a:t>
            </a:r>
            <a:br>
              <a:rPr lang="en-US" dirty="0" smtClean="0"/>
            </a:br>
            <a:r>
              <a:rPr lang="en-US" dirty="0" smtClean="0"/>
              <a:t> HAWKING </a:t>
            </a:r>
            <a:br>
              <a:rPr lang="en-US" dirty="0" smtClean="0"/>
            </a:br>
            <a:r>
              <a:rPr lang="en-US" dirty="0" smtClean="0"/>
              <a:t>LAUNCH</a:t>
            </a:r>
            <a:br>
              <a:rPr lang="en-US" dirty="0" smtClean="0"/>
            </a:br>
            <a:r>
              <a:rPr lang="en-US" dirty="0" smtClean="0"/>
              <a:t>COMMUNITY </a:t>
            </a:r>
            <a:br>
              <a:rPr lang="en-US" dirty="0" smtClean="0"/>
            </a:br>
            <a:r>
              <a:rPr lang="en-US" dirty="0" smtClean="0"/>
              <a:t>FROCK </a:t>
            </a:r>
            <a:br>
              <a:rPr lang="en-US" dirty="0" smtClean="0"/>
            </a:br>
            <a:r>
              <a:rPr lang="en-US" dirty="0" smtClean="0"/>
              <a:t>PURSUIT </a:t>
            </a:r>
            <a:br>
              <a:rPr lang="en-US" dirty="0" smtClean="0"/>
            </a:br>
            <a:r>
              <a:rPr lang="en-US" dirty="0" smtClean="0"/>
              <a:t>VANDALISM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Exposure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Saliency Determination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Recoding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Dept/Detail of Processing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The Role of Short Term Memory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Short Term</a:t>
            </a:r>
            <a:r>
              <a:rPr lang="en-US" sz="4000" smtClean="0"/>
              <a:t/>
            </a:r>
            <a:br>
              <a:rPr lang="en-US" sz="4000" smtClean="0"/>
            </a:b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the role of short term memory in your reading program, math program or writing instruction?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Reflections of Practice Question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228600" y="0"/>
            <a:ext cx="8534400" cy="6324600"/>
          </a:xfrm>
          <a:prstGeom prst="triangle">
            <a:avLst>
              <a:gd name="adj" fmla="val 50000"/>
            </a:avLst>
          </a:prstGeom>
          <a:solidFill>
            <a:srgbClr val="3090FA"/>
          </a:solidFill>
          <a:ln w="3175" cap="rnd">
            <a:solidFill>
              <a:srgbClr val="FFFF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rgbClr val="FFFFFF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graphicFrame>
        <p:nvGraphicFramePr>
          <p:cNvPr id="290820" name="Group 4"/>
          <p:cNvGraphicFramePr>
            <a:graphicFrameLocks noGrp="1"/>
          </p:cNvGraphicFramePr>
          <p:nvPr/>
        </p:nvGraphicFramePr>
        <p:xfrm>
          <a:off x="3352800" y="2133600"/>
          <a:ext cx="2209800" cy="518160"/>
        </p:xfrm>
        <a:graphic>
          <a:graphicData uri="http://schemas.openxmlformats.org/drawingml/2006/table">
            <a:tbl>
              <a:tblPr/>
              <a:tblGrid>
                <a:gridCol w="220980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6" name="Line 10"/>
          <p:cNvSpPr>
            <a:spLocks noChangeShapeType="1"/>
          </p:cNvSpPr>
          <p:nvPr/>
        </p:nvSpPr>
        <p:spPr bwMode="auto">
          <a:xfrm>
            <a:off x="228600" y="3429000"/>
            <a:ext cx="8610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228600" y="1828800"/>
            <a:ext cx="8686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Text Box 12"/>
          <p:cNvSpPr txBox="1">
            <a:spLocks noChangeArrowheads="1"/>
          </p:cNvSpPr>
          <p:nvPr/>
        </p:nvSpPr>
        <p:spPr bwMode="auto">
          <a:xfrm>
            <a:off x="914400" y="57150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/>
              <a:t>Tier 1:  80 - 85% of struggling students</a:t>
            </a:r>
          </a:p>
        </p:txBody>
      </p:sp>
      <p:sp>
        <p:nvSpPr>
          <p:cNvPr id="5129" name="Text Box 13"/>
          <p:cNvSpPr txBox="1">
            <a:spLocks noChangeArrowheads="1"/>
          </p:cNvSpPr>
          <p:nvPr/>
        </p:nvSpPr>
        <p:spPr bwMode="auto">
          <a:xfrm>
            <a:off x="2971800" y="2667000"/>
            <a:ext cx="310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5130" name="Text Box 14"/>
          <p:cNvSpPr txBox="1">
            <a:spLocks noChangeArrowheads="1"/>
          </p:cNvSpPr>
          <p:nvPr/>
        </p:nvSpPr>
        <p:spPr bwMode="auto">
          <a:xfrm>
            <a:off x="2272552" y="291353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/>
              <a:t>Tier 2:  10 - 12%</a:t>
            </a:r>
          </a:p>
        </p:txBody>
      </p:sp>
      <p:sp>
        <p:nvSpPr>
          <p:cNvPr id="5131" name="Text Box 15"/>
          <p:cNvSpPr txBox="1">
            <a:spLocks noChangeArrowheads="1"/>
          </p:cNvSpPr>
          <p:nvPr/>
        </p:nvSpPr>
        <p:spPr bwMode="auto">
          <a:xfrm>
            <a:off x="4098925" y="581025"/>
            <a:ext cx="930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5132" name="Text Box 18"/>
          <p:cNvSpPr txBox="1">
            <a:spLocks noChangeArrowheads="1"/>
          </p:cNvSpPr>
          <p:nvPr/>
        </p:nvSpPr>
        <p:spPr bwMode="auto">
          <a:xfrm>
            <a:off x="2057400" y="37338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5133" name="Text Box 19"/>
          <p:cNvSpPr txBox="1">
            <a:spLocks noChangeArrowheads="1"/>
          </p:cNvSpPr>
          <p:nvPr/>
        </p:nvSpPr>
        <p:spPr bwMode="auto">
          <a:xfrm>
            <a:off x="1828800" y="3657600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/>
          </a:p>
        </p:txBody>
      </p:sp>
      <p:sp>
        <p:nvSpPr>
          <p:cNvPr id="5134" name="Line 20"/>
          <p:cNvSpPr>
            <a:spLocks noChangeShapeType="1"/>
          </p:cNvSpPr>
          <p:nvPr/>
        </p:nvSpPr>
        <p:spPr bwMode="auto">
          <a:xfrm>
            <a:off x="4495800" y="228600"/>
            <a:ext cx="0" cy="6324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Text Box 21"/>
          <p:cNvSpPr txBox="1">
            <a:spLocks noChangeArrowheads="1"/>
          </p:cNvSpPr>
          <p:nvPr/>
        </p:nvSpPr>
        <p:spPr bwMode="auto">
          <a:xfrm>
            <a:off x="381000" y="0"/>
            <a:ext cx="297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Academics</a:t>
            </a:r>
          </a:p>
        </p:txBody>
      </p:sp>
      <p:sp>
        <p:nvSpPr>
          <p:cNvPr id="5136" name="Text Box 22"/>
          <p:cNvSpPr txBox="1">
            <a:spLocks noChangeArrowheads="1"/>
          </p:cNvSpPr>
          <p:nvPr/>
        </p:nvSpPr>
        <p:spPr bwMode="auto">
          <a:xfrm>
            <a:off x="6096000" y="0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4000"/>
              <a:t>Behavior</a:t>
            </a:r>
            <a:endParaRPr lang="en-US" sz="2400"/>
          </a:p>
        </p:txBody>
      </p:sp>
      <p:sp>
        <p:nvSpPr>
          <p:cNvPr id="5137" name="Text Box 23"/>
          <p:cNvSpPr txBox="1">
            <a:spLocks noChangeArrowheads="1"/>
          </p:cNvSpPr>
          <p:nvPr/>
        </p:nvSpPr>
        <p:spPr bwMode="auto">
          <a:xfrm>
            <a:off x="5943600" y="3657600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/>
              <a:t>school wide structure &amp; system</a:t>
            </a:r>
            <a:endParaRPr lang="en-US" sz="2400" b="1"/>
          </a:p>
        </p:txBody>
      </p:sp>
      <p:sp>
        <p:nvSpPr>
          <p:cNvPr id="5138" name="Text Box 24"/>
          <p:cNvSpPr txBox="1">
            <a:spLocks noChangeArrowheads="1"/>
          </p:cNvSpPr>
          <p:nvPr/>
        </p:nvSpPr>
        <p:spPr bwMode="auto">
          <a:xfrm>
            <a:off x="5029200" y="1143000"/>
            <a:ext cx="396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/>
              <a:t>Functional Behavior Analysis</a:t>
            </a:r>
            <a:r>
              <a:rPr lang="en-US" sz="2000"/>
              <a:t>  counselors, psychs, behaviorist</a:t>
            </a:r>
          </a:p>
        </p:txBody>
      </p:sp>
      <p:sp>
        <p:nvSpPr>
          <p:cNvPr id="5139" name="Text Box 25"/>
          <p:cNvSpPr txBox="1">
            <a:spLocks noChangeArrowheads="1"/>
          </p:cNvSpPr>
          <p:nvPr/>
        </p:nvSpPr>
        <p:spPr bwMode="auto">
          <a:xfrm>
            <a:off x="4953000" y="2057400"/>
            <a:ext cx="403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/>
              <a:t>Behavior support plans -</a:t>
            </a:r>
            <a:r>
              <a:rPr lang="en-US" sz="2000"/>
              <a:t> counselors, psychs, interv. team</a:t>
            </a:r>
          </a:p>
        </p:txBody>
      </p:sp>
      <p:sp>
        <p:nvSpPr>
          <p:cNvPr id="5140" name="Text Box 26"/>
          <p:cNvSpPr txBox="1">
            <a:spLocks noChangeArrowheads="1"/>
          </p:cNvSpPr>
          <p:nvPr/>
        </p:nvSpPr>
        <p:spPr bwMode="auto">
          <a:xfrm>
            <a:off x="152400" y="3581400"/>
            <a:ext cx="4191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/>
              <a:t>Strategic classroom instruction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/>
              <a:t>Differentiation, small groups</a:t>
            </a:r>
          </a:p>
        </p:txBody>
      </p:sp>
      <p:sp>
        <p:nvSpPr>
          <p:cNvPr id="5141" name="Text Box 27"/>
          <p:cNvSpPr txBox="1">
            <a:spLocks noChangeArrowheads="1"/>
          </p:cNvSpPr>
          <p:nvPr/>
        </p:nvSpPr>
        <p:spPr bwMode="auto">
          <a:xfrm>
            <a:off x="228600" y="1981200"/>
            <a:ext cx="419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Intensive instruction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2000"/>
              <a:t>Language!, High Point, 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2000"/>
              <a:t>Math workshop, summer school</a:t>
            </a:r>
          </a:p>
        </p:txBody>
      </p:sp>
      <p:sp>
        <p:nvSpPr>
          <p:cNvPr id="5142" name="Text Box 28"/>
          <p:cNvSpPr txBox="1">
            <a:spLocks noChangeArrowheads="1"/>
          </p:cNvSpPr>
          <p:nvPr/>
        </p:nvSpPr>
        <p:spPr bwMode="auto">
          <a:xfrm>
            <a:off x="2312894" y="5773270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endParaRPr lang="en-US" sz="2000" i="1">
              <a:ea typeface="ＭＳ Ｐゴシック" pitchFamily="34" charset="-128"/>
            </a:endParaRPr>
          </a:p>
        </p:txBody>
      </p:sp>
      <p:sp>
        <p:nvSpPr>
          <p:cNvPr id="5143" name="Text Box 30"/>
          <p:cNvSpPr txBox="1">
            <a:spLocks noChangeArrowheads="1"/>
          </p:cNvSpPr>
          <p:nvPr/>
        </p:nvSpPr>
        <p:spPr bwMode="auto">
          <a:xfrm>
            <a:off x="228600" y="762000"/>
            <a:ext cx="396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Most Intensive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2000"/>
              <a:t>Special education staff</a:t>
            </a:r>
          </a:p>
        </p:txBody>
      </p:sp>
      <p:sp>
        <p:nvSpPr>
          <p:cNvPr id="5144" name="Text Box 32"/>
          <p:cNvSpPr txBox="1">
            <a:spLocks noChangeArrowheads="1"/>
          </p:cNvSpPr>
          <p:nvPr/>
        </p:nvSpPr>
        <p:spPr bwMode="auto">
          <a:xfrm>
            <a:off x="7010400" y="609600"/>
            <a:ext cx="167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ea typeface="ＭＳ Ｐゴシック" pitchFamily="34" charset="-128"/>
              </a:rPr>
              <a:t> </a:t>
            </a:r>
            <a:r>
              <a:rPr lang="en-US" sz="2900">
                <a:ea typeface="ＭＳ Ｐゴシック" pitchFamily="34" charset="-128"/>
              </a:rPr>
              <a:t>- PBIS</a:t>
            </a:r>
            <a:endParaRPr lang="en-US" sz="2400">
              <a:ea typeface="ＭＳ Ｐゴシック" pitchFamily="34" charset="-128"/>
            </a:endParaRPr>
          </a:p>
        </p:txBody>
      </p:sp>
      <p:sp>
        <p:nvSpPr>
          <p:cNvPr id="5145" name="Text Box 33"/>
          <p:cNvSpPr>
            <a:spLocks noGrp="1" noChangeArrowheads="1"/>
          </p:cNvSpPr>
          <p:nvPr>
            <p:ph type="title"/>
          </p:nvPr>
        </p:nvSpPr>
        <p:spPr>
          <a:xfrm>
            <a:off x="3514164" y="264459"/>
            <a:ext cx="2492188" cy="9906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Tier 3:  3 - 5%</a:t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228600" y="0"/>
            <a:ext cx="8534400" cy="6324600"/>
          </a:xfrm>
          <a:prstGeom prst="triangle">
            <a:avLst>
              <a:gd name="adj" fmla="val 50000"/>
            </a:avLst>
          </a:prstGeom>
          <a:solidFill>
            <a:srgbClr val="3090FA"/>
          </a:solidFill>
          <a:ln w="3175" cap="rnd">
            <a:solidFill>
              <a:srgbClr val="FFFF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rgbClr val="FFFFFF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graphicFrame>
        <p:nvGraphicFramePr>
          <p:cNvPr id="299050" name="Group 42"/>
          <p:cNvGraphicFramePr>
            <a:graphicFrameLocks noGrp="1"/>
          </p:cNvGraphicFramePr>
          <p:nvPr/>
        </p:nvGraphicFramePr>
        <p:xfrm>
          <a:off x="914400" y="1981200"/>
          <a:ext cx="7696200" cy="762000"/>
        </p:xfrm>
        <a:graphic>
          <a:graphicData uri="http://schemas.openxmlformats.org/drawingml/2006/table">
            <a:tbl>
              <a:tblPr/>
              <a:tblGrid>
                <a:gridCol w="76962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Student Learning Partnership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Small group interventions, small group demystifications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50" name="Line 10"/>
          <p:cNvSpPr>
            <a:spLocks noChangeShapeType="1"/>
          </p:cNvSpPr>
          <p:nvPr/>
        </p:nvSpPr>
        <p:spPr bwMode="auto">
          <a:xfrm>
            <a:off x="228600" y="2895600"/>
            <a:ext cx="8610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152400" y="1219200"/>
            <a:ext cx="8686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12"/>
          <p:cNvSpPr txBox="1">
            <a:spLocks noChangeArrowheads="1"/>
          </p:cNvSpPr>
          <p:nvPr/>
        </p:nvSpPr>
        <p:spPr bwMode="auto">
          <a:xfrm>
            <a:off x="1066800" y="4267200"/>
            <a:ext cx="7162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Schools Attuned supports through:</a:t>
            </a:r>
          </a:p>
          <a:p>
            <a:pPr algn="ctr">
              <a:spcBef>
                <a:spcPct val="50000"/>
              </a:spcBef>
            </a:pPr>
            <a:r>
              <a:rPr lang="en-US" sz="2400"/>
              <a:t>Lesson plan Analysis, Subject Analysis, Learning about Learning </a:t>
            </a:r>
          </a:p>
        </p:txBody>
      </p:sp>
      <p:sp>
        <p:nvSpPr>
          <p:cNvPr id="6153" name="Text Box 13"/>
          <p:cNvSpPr txBox="1">
            <a:spLocks noChangeArrowheads="1"/>
          </p:cNvSpPr>
          <p:nvPr/>
        </p:nvSpPr>
        <p:spPr bwMode="auto">
          <a:xfrm>
            <a:off x="2971800" y="2667000"/>
            <a:ext cx="310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54" name="Text Box 14"/>
          <p:cNvSpPr txBox="1">
            <a:spLocks noChangeArrowheads="1"/>
          </p:cNvSpPr>
          <p:nvPr/>
        </p:nvSpPr>
        <p:spPr bwMode="auto">
          <a:xfrm>
            <a:off x="2057400" y="1447800"/>
            <a:ext cx="487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/>
              <a:t>Tier 2</a:t>
            </a:r>
          </a:p>
        </p:txBody>
      </p:sp>
      <p:sp>
        <p:nvSpPr>
          <p:cNvPr id="6155" name="Text Box 15"/>
          <p:cNvSpPr txBox="1">
            <a:spLocks noChangeArrowheads="1"/>
          </p:cNvSpPr>
          <p:nvPr/>
        </p:nvSpPr>
        <p:spPr bwMode="auto">
          <a:xfrm>
            <a:off x="4098925" y="581025"/>
            <a:ext cx="930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6156" name="Text Box 16"/>
          <p:cNvSpPr txBox="1">
            <a:spLocks noChangeArrowheads="1"/>
          </p:cNvSpPr>
          <p:nvPr/>
        </p:nvSpPr>
        <p:spPr bwMode="auto">
          <a:xfrm>
            <a:off x="2057400" y="37338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6157" name="Text Box 17"/>
          <p:cNvSpPr txBox="1">
            <a:spLocks noChangeArrowheads="1"/>
          </p:cNvSpPr>
          <p:nvPr/>
        </p:nvSpPr>
        <p:spPr bwMode="auto">
          <a:xfrm>
            <a:off x="1828800" y="3657600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/>
          </a:p>
        </p:txBody>
      </p:sp>
      <p:sp>
        <p:nvSpPr>
          <p:cNvPr id="6158" name="Line 18"/>
          <p:cNvSpPr>
            <a:spLocks noChangeShapeType="1"/>
          </p:cNvSpPr>
          <p:nvPr/>
        </p:nvSpPr>
        <p:spPr bwMode="auto">
          <a:xfrm>
            <a:off x="4495800" y="228600"/>
            <a:ext cx="0" cy="6324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Text Box 19"/>
          <p:cNvSpPr txBox="1">
            <a:spLocks noChangeArrowheads="1"/>
          </p:cNvSpPr>
          <p:nvPr/>
        </p:nvSpPr>
        <p:spPr bwMode="auto">
          <a:xfrm>
            <a:off x="381000" y="0"/>
            <a:ext cx="297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Academics</a:t>
            </a:r>
          </a:p>
        </p:txBody>
      </p:sp>
      <p:sp>
        <p:nvSpPr>
          <p:cNvPr id="6160" name="Text Box 20"/>
          <p:cNvSpPr txBox="1">
            <a:spLocks noChangeArrowheads="1"/>
          </p:cNvSpPr>
          <p:nvPr/>
        </p:nvSpPr>
        <p:spPr bwMode="auto">
          <a:xfrm>
            <a:off x="6096000" y="0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4000"/>
              <a:t>Behavior</a:t>
            </a:r>
            <a:endParaRPr lang="en-US" sz="2400"/>
          </a:p>
        </p:txBody>
      </p:sp>
      <p:sp>
        <p:nvSpPr>
          <p:cNvPr id="6161" name="Text Box 26"/>
          <p:cNvSpPr txBox="1">
            <a:spLocks noChangeArrowheads="1"/>
          </p:cNvSpPr>
          <p:nvPr/>
        </p:nvSpPr>
        <p:spPr bwMode="auto">
          <a:xfrm>
            <a:off x="2438400" y="5791200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endParaRPr lang="en-US" sz="2000" i="1">
              <a:ea typeface="ＭＳ Ｐゴシック" pitchFamily="34" charset="-128"/>
            </a:endParaRPr>
          </a:p>
        </p:txBody>
      </p:sp>
      <p:sp>
        <p:nvSpPr>
          <p:cNvPr id="6162" name="Text Box 28"/>
          <p:cNvSpPr txBox="1">
            <a:spLocks noChangeArrowheads="1"/>
          </p:cNvSpPr>
          <p:nvPr/>
        </p:nvSpPr>
        <p:spPr bwMode="auto">
          <a:xfrm>
            <a:off x="7010400" y="609600"/>
            <a:ext cx="167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ea typeface="ＭＳ Ｐゴシック" pitchFamily="34" charset="-128"/>
              </a:rPr>
              <a:t> </a:t>
            </a:r>
            <a:r>
              <a:rPr lang="en-US" sz="2900">
                <a:ea typeface="ＭＳ Ｐゴシック" pitchFamily="34" charset="-128"/>
              </a:rPr>
              <a:t>- PBIS</a:t>
            </a:r>
            <a:endParaRPr lang="en-US" sz="2400">
              <a:ea typeface="ＭＳ Ｐゴシック" pitchFamily="34" charset="-128"/>
            </a:endParaRPr>
          </a:p>
        </p:txBody>
      </p:sp>
      <p:sp>
        <p:nvSpPr>
          <p:cNvPr id="6163" name="Text Box 29"/>
          <p:cNvSpPr>
            <a:spLocks noGrp="1" noChangeArrowheads="1"/>
          </p:cNvSpPr>
          <p:nvPr>
            <p:ph type="title"/>
          </p:nvPr>
        </p:nvSpPr>
        <p:spPr>
          <a:xfrm>
            <a:off x="3818963" y="246530"/>
            <a:ext cx="1290919" cy="9906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Tier 3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6164" name="Text Box 30"/>
          <p:cNvSpPr txBox="1">
            <a:spLocks noChangeArrowheads="1"/>
          </p:cNvSpPr>
          <p:nvPr/>
        </p:nvSpPr>
        <p:spPr bwMode="auto">
          <a:xfrm>
            <a:off x="3733800" y="3505200"/>
            <a:ext cx="144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/>
              <a:t>Tier 1</a:t>
            </a:r>
          </a:p>
        </p:txBody>
      </p:sp>
      <p:sp>
        <p:nvSpPr>
          <p:cNvPr id="6165" name="Text Box 43"/>
          <p:cNvSpPr txBox="1">
            <a:spLocks noChangeArrowheads="1"/>
          </p:cNvSpPr>
          <p:nvPr/>
        </p:nvSpPr>
        <p:spPr bwMode="auto">
          <a:xfrm>
            <a:off x="3352800" y="1066800"/>
            <a:ext cx="3140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66" name="Text Box 46"/>
          <p:cNvSpPr txBox="1">
            <a:spLocks noChangeArrowheads="1"/>
          </p:cNvSpPr>
          <p:nvPr/>
        </p:nvSpPr>
        <p:spPr bwMode="auto">
          <a:xfrm>
            <a:off x="2743200" y="11430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67" name="Rectangle 47"/>
          <p:cNvSpPr>
            <a:spLocks noChangeArrowheads="1"/>
          </p:cNvSpPr>
          <p:nvPr/>
        </p:nvSpPr>
        <p:spPr bwMode="auto">
          <a:xfrm>
            <a:off x="2971800" y="990600"/>
            <a:ext cx="2725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Attuning A Student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Allkindsofminds.org website provides many important parent resources: articles, case studies, simulations and book excerpts</a:t>
            </a:r>
          </a:p>
          <a:p>
            <a:pPr eaLnBrk="1" hangingPunct="1"/>
            <a:r>
              <a:rPr lang="en-US" smtClean="0"/>
              <a:t>The learningbase offers public domain information about strategies for struggling learners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Online Resources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The Schools Attuned Program  embraces that struggling students can respond to instruction once their strengths, weaknesses, and needs are understood through a carefully-managed process in their classrooms.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Schools Attuned Program is focused on supporting the ways that students in all classrooms respond to instruction.  RtI is supported across all tiers with Schools Attuned. 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Schools Attuned Program equips educators with a step by step problem solving process  by arming them with knowledge, skills and tools to address interventions as student needs increase </a:t>
            </a:r>
            <a:br>
              <a:rPr lang="en-US" sz="2400" smtClean="0"/>
            </a:br>
            <a:endParaRPr lang="en-US" sz="2400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Schools Attuned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4800" dirty="0" smtClean="0">
                <a:solidFill>
                  <a:srgbClr val="002060"/>
                </a:solidFill>
              </a:rPr>
              <a:t/>
            </a:r>
            <a:br>
              <a:rPr lang="en-US" sz="4800" dirty="0" smtClean="0">
                <a:solidFill>
                  <a:srgbClr val="002060"/>
                </a:solidFill>
              </a:rPr>
            </a:br>
            <a:endParaRPr lang="en-US" sz="4800" dirty="0" smtClean="0">
              <a:solidFill>
                <a:srgbClr val="00206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430306" y="1031689"/>
            <a:ext cx="3657600" cy="4691063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Presenters</a:t>
            </a:r>
            <a:r>
              <a:rPr lang="en-US" sz="2000" dirty="0" smtClean="0">
                <a:solidFill>
                  <a:srgbClr val="002060"/>
                </a:solidFill>
              </a:rPr>
              <a:t>:</a:t>
            </a:r>
          </a:p>
          <a:p>
            <a:pPr lvl="1"/>
            <a:r>
              <a:rPr lang="en-US" sz="1800" dirty="0" smtClean="0">
                <a:solidFill>
                  <a:srgbClr val="002060"/>
                </a:solidFill>
              </a:rPr>
              <a:t> </a:t>
            </a:r>
          </a:p>
          <a:p>
            <a:pPr lvl="1"/>
            <a:r>
              <a:rPr lang="en-US" sz="2400" b="1" dirty="0" smtClean="0"/>
              <a:t>Karen Grites, M.S. </a:t>
            </a:r>
          </a:p>
          <a:p>
            <a:pPr lvl="1"/>
            <a:r>
              <a:rPr lang="en-US" sz="1800" dirty="0" smtClean="0"/>
              <a:t>Educational Specialist and Director of Center for Community Education</a:t>
            </a:r>
          </a:p>
          <a:p>
            <a:pPr lvl="1"/>
            <a:endParaRPr lang="en-US" sz="1800" b="1" dirty="0" smtClean="0"/>
          </a:p>
          <a:p>
            <a:pPr lvl="1"/>
            <a:r>
              <a:rPr lang="en-US" sz="2400" b="1" dirty="0" smtClean="0"/>
              <a:t>Allison Berry, M.A.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Resource Teacher </a:t>
            </a:r>
            <a:r>
              <a:rPr lang="en-US" sz="1800" dirty="0" err="1" smtClean="0"/>
              <a:t>Theuerkauf</a:t>
            </a:r>
            <a:r>
              <a:rPr lang="en-US" sz="1800" dirty="0" smtClean="0"/>
              <a:t> Elementary School</a:t>
            </a:r>
            <a:endParaRPr lang="en-US" sz="1800" dirty="0"/>
          </a:p>
        </p:txBody>
      </p:sp>
      <p:graphicFrame>
        <p:nvGraphicFramePr>
          <p:cNvPr id="1026" name="Object 12"/>
          <p:cNvGraphicFramePr>
            <a:graphicFrameLocks noChangeAspect="1"/>
          </p:cNvGraphicFramePr>
          <p:nvPr/>
        </p:nvGraphicFramePr>
        <p:xfrm>
          <a:off x="8093075" y="-457200"/>
          <a:ext cx="828675" cy="485775"/>
        </p:xfrm>
        <a:graphic>
          <a:graphicData uri="http://schemas.openxmlformats.org/presentationml/2006/ole">
            <p:oleObj spid="_x0000_s75778" name="Package" r:id="rId3" imgW="828720" imgH="485640" progId="Package">
              <p:embed/>
            </p:oleObj>
          </a:graphicData>
        </a:graphic>
      </p:graphicFrame>
      <p:pic>
        <p:nvPicPr>
          <p:cNvPr id="75779" name="Picture 3" descr="C:\Documents and Settings\rholt\Local Settings\Temporary Internet Files\Content.IE5\PLEGOW86\MCj04417280000[1].pn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59325" y="681318"/>
            <a:ext cx="4070770" cy="521745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752600"/>
            <a:ext cx="6781800" cy="1676400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tx1"/>
                </a:solidFill>
              </a:rPr>
              <a:t>All Kinds of Minds and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Schools Attuned</a:t>
            </a:r>
            <a:r>
              <a:rPr lang="en-US" sz="800" dirty="0" smtClean="0">
                <a:solidFill>
                  <a:schemeClr val="tx1"/>
                </a:solidFill>
              </a:rPr>
              <a:t>®</a:t>
            </a:r>
            <a:r>
              <a:rPr lang="en-US" u="sng" dirty="0" smtClean="0">
                <a:solidFill>
                  <a:schemeClr val="tx1"/>
                </a:solidFill>
              </a:rPr>
              <a:t/>
            </a:r>
            <a:br>
              <a:rPr lang="en-US" u="sng" dirty="0" smtClean="0">
                <a:solidFill>
                  <a:schemeClr val="tx1"/>
                </a:solidFill>
              </a:rPr>
            </a:br>
            <a:r>
              <a:rPr lang="en-US" u="sng" dirty="0" smtClean="0">
                <a:solidFill>
                  <a:schemeClr val="tx1"/>
                </a:solidFill>
              </a:rPr>
              <a:t/>
            </a:r>
            <a:br>
              <a:rPr lang="en-US" u="sng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In 1995 All Kinds of Minds was co-founded by Dr. Mel Levine and Charles Schwab with a mission to enhance the lives of children with learning differences.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In 1996 The Children’s Health Council (CHC) in Palo Alto became one of 7 nationally approved regional training sites to deliver the Schools Attuned® program. This program equips regular educators with knowledge of brain research and learning to improve their teaching and support of struggling students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Attention</a:t>
            </a:r>
          </a:p>
          <a:p>
            <a:pPr eaLnBrk="1" hangingPunct="1"/>
            <a:r>
              <a:rPr lang="en-US" sz="2800" dirty="0" smtClean="0"/>
              <a:t>Temporal Sequential Processing</a:t>
            </a:r>
          </a:p>
          <a:p>
            <a:pPr eaLnBrk="1" hangingPunct="1"/>
            <a:r>
              <a:rPr lang="en-US" sz="2800" dirty="0" smtClean="0"/>
              <a:t>Spatial Ordering</a:t>
            </a:r>
          </a:p>
          <a:p>
            <a:pPr eaLnBrk="1" hangingPunct="1"/>
            <a:r>
              <a:rPr lang="en-US" sz="2800" dirty="0" smtClean="0"/>
              <a:t>Memory</a:t>
            </a:r>
          </a:p>
          <a:p>
            <a:pPr eaLnBrk="1" hangingPunct="1"/>
            <a:r>
              <a:rPr lang="en-US" sz="2800" dirty="0" smtClean="0"/>
              <a:t>Language</a:t>
            </a:r>
          </a:p>
          <a:p>
            <a:pPr eaLnBrk="1" hangingPunct="1"/>
            <a:r>
              <a:rPr lang="en-US" sz="2800" dirty="0" smtClean="0"/>
              <a:t>Neuromotor functioning</a:t>
            </a:r>
          </a:p>
          <a:p>
            <a:pPr eaLnBrk="1" hangingPunct="1"/>
            <a:r>
              <a:rPr lang="en-US" sz="2800" dirty="0" smtClean="0"/>
              <a:t>Social Cognition</a:t>
            </a:r>
          </a:p>
          <a:p>
            <a:pPr eaLnBrk="1" hangingPunct="1"/>
            <a:r>
              <a:rPr lang="en-US" sz="2800" dirty="0" smtClean="0"/>
              <a:t>Higher Order Cognition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b="1" dirty="0" smtClean="0"/>
              <a:t>Neurodevelopmental Constructs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9271" y="246529"/>
            <a:ext cx="8229600" cy="9906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Let’s try this activity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58588" y="564777"/>
            <a:ext cx="80010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endParaRPr lang="en-US" sz="2400" b="1"/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sz="2000" b="1"/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sz="2000"/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sz="200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04801" y="1178860"/>
            <a:ext cx="8462682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Cna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yuo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raed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tihs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Olny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55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plepoe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tuo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fo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100 anc. 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cdnuolt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blveiee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taht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cluod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aulaclty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uesdnatnrd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waht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I was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rdanieg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phaonmneal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pweor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hmuan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mnid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aoccdrnig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to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rscheearch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at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Cmabrigde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Uinervtisy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it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dseno't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mtaetr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waht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oerdr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ltteres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in 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wrod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are, the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olny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iproamtnt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tihng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taht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frsit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lsat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ltteer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be in the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rghit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pclae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rset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can be 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taotl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mses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and you can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sitll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raed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whotuit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pboerlm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Tihs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bcuseae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aldut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huamn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mnid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deos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raed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ervey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lteter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istlef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but the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wrod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as 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wlohe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(please note: the adult human mind is referenced, children’s acquisition of reading skills are not necessarily implicated here)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i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Research about learning</a:t>
            </a: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685800" y="1295400"/>
            <a:ext cx="7391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 dirty="0"/>
              <a:t>Studying right before going to sleep helps students consolidate information most efficiently in </a:t>
            </a:r>
            <a:r>
              <a:rPr lang="en-US" sz="2800" dirty="0" smtClean="0"/>
              <a:t>memory</a:t>
            </a:r>
          </a:p>
          <a:p>
            <a:pPr>
              <a:buFontTx/>
              <a:buChar char="•"/>
            </a:pPr>
            <a:endParaRPr lang="en-US" sz="2800" dirty="0" smtClean="0"/>
          </a:p>
          <a:p>
            <a:pPr>
              <a:buFontTx/>
              <a:buChar char="•"/>
            </a:pPr>
            <a:r>
              <a:rPr lang="en-US" sz="2800" dirty="0" smtClean="0"/>
              <a:t>The </a:t>
            </a:r>
            <a:r>
              <a:rPr lang="en-US" sz="2800" dirty="0"/>
              <a:t>tripod pencil grasp may not be the best grip for </a:t>
            </a:r>
            <a:r>
              <a:rPr lang="en-US" sz="2800" dirty="0" err="1"/>
              <a:t>graphomotor</a:t>
            </a:r>
            <a:r>
              <a:rPr lang="en-US" sz="2800" dirty="0"/>
              <a:t> control for all students- holding a pencil between the 2nd and 3rd fingers was successfully used in </a:t>
            </a:r>
            <a:r>
              <a:rPr lang="en-US" sz="2800" dirty="0" smtClean="0"/>
              <a:t>Germany</a:t>
            </a:r>
          </a:p>
          <a:p>
            <a:pPr>
              <a:buFontTx/>
              <a:buChar char="•"/>
            </a:pPr>
            <a:endParaRPr lang="en-US" sz="2800" dirty="0"/>
          </a:p>
          <a:p>
            <a:pPr>
              <a:buFontTx/>
              <a:buChar char="•"/>
            </a:pPr>
            <a:r>
              <a:rPr lang="en-US" sz="2800" dirty="0"/>
              <a:t>Focus objects can be helpful to students who struggle with attention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815" name="DLVideo.mpg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048000" y="2552700"/>
            <a:ext cx="3048000" cy="2286000"/>
          </a:xfrm>
        </p:spPr>
      </p:pic>
      <p:sp>
        <p:nvSpPr>
          <p:cNvPr id="112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Learning about learning</a:t>
            </a: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/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78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478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81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47815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/>
              <a:t>Short Term</a:t>
            </a:r>
          </a:p>
          <a:p>
            <a:pPr eaLnBrk="1" hangingPunct="1">
              <a:buFontTx/>
              <a:buNone/>
            </a:pPr>
            <a:endParaRPr lang="en-US" sz="4000" smtClean="0"/>
          </a:p>
          <a:p>
            <a:pPr eaLnBrk="1" hangingPunct="1">
              <a:buFontTx/>
              <a:buNone/>
            </a:pPr>
            <a:r>
              <a:rPr lang="en-US" sz="4000" smtClean="0"/>
              <a:t>Active Working</a:t>
            </a:r>
          </a:p>
          <a:p>
            <a:pPr eaLnBrk="1" hangingPunct="1">
              <a:buFontTx/>
              <a:buNone/>
            </a:pPr>
            <a:endParaRPr lang="en-US" sz="4000" smtClean="0"/>
          </a:p>
          <a:p>
            <a:pPr eaLnBrk="1" hangingPunct="1">
              <a:buFontTx/>
              <a:buNone/>
            </a:pPr>
            <a:r>
              <a:rPr lang="en-US" sz="4000" smtClean="0"/>
              <a:t>Long Term: </a:t>
            </a:r>
            <a:r>
              <a:rPr lang="en-US" sz="3600" smtClean="0"/>
              <a:t>Consolidation and Access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a moment I am going to show you a list of words for you to remember.</a:t>
            </a:r>
          </a:p>
          <a:p>
            <a:pPr eaLnBrk="1" hangingPunct="1"/>
            <a:r>
              <a:rPr lang="en-US" smtClean="0"/>
              <a:t>On the inside cover of your handout, be ready to write the list of words on the next frame. </a:t>
            </a:r>
          </a:p>
          <a:p>
            <a:pPr eaLnBrk="1" hangingPunct="1"/>
            <a:r>
              <a:rPr lang="en-US" smtClean="0"/>
              <a:t>No pencils until after the slide is removed!</a:t>
            </a:r>
          </a:p>
          <a:p>
            <a:pPr eaLnBrk="1" hangingPunct="1"/>
            <a:r>
              <a:rPr lang="en-US" smtClean="0"/>
              <a:t>Ready?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Short Term Memory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BellGothic Blk BT"/>
        <a:ea typeface=""/>
        <a:cs typeface=""/>
      </a:majorFont>
      <a:minorFont>
        <a:latin typeface="Frutiger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4492</TotalTime>
  <Words>422</Words>
  <Application>Microsoft Office PowerPoint</Application>
  <PresentationFormat>On-screen Show (4:3)</PresentationFormat>
  <Paragraphs>93</Paragraphs>
  <Slides>18</Slides>
  <Notes>5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Default Design</vt:lpstr>
      <vt:lpstr>Package</vt:lpstr>
      <vt:lpstr>Slide 1</vt:lpstr>
      <vt:lpstr> </vt:lpstr>
      <vt:lpstr>All Kinds of Minds and  Schools Attuned®  In 1995 All Kinds of Minds was co-founded by Dr. Mel Levine and Charles Schwab with a mission to enhance the lives of children with learning differences.  In 1996 The Children’s Health Council (CHC) in Palo Alto became one of 7 nationally approved regional training sites to deliver the Schools Attuned® program. This program equips regular educators with knowledge of brain research and learning to improve their teaching and support of struggling students   </vt:lpstr>
      <vt:lpstr>Neurodevelopmental Constructs</vt:lpstr>
      <vt:lpstr>Let’s try this activity</vt:lpstr>
      <vt:lpstr>Research about learning</vt:lpstr>
      <vt:lpstr>Learning about learning</vt:lpstr>
      <vt:lpstr>Memory</vt:lpstr>
      <vt:lpstr>Short Term Memory</vt:lpstr>
      <vt:lpstr> DIGEST  HAWKING  LAUNCH COMMUNITY  FROCK  PURSUIT  VANDALISM</vt:lpstr>
      <vt:lpstr>Slide 11</vt:lpstr>
      <vt:lpstr> DIGEST  HAWKING  LAUNCH COMMUNITY  FROCK  PURSUIT  VANDALISM</vt:lpstr>
      <vt:lpstr> Short Term </vt:lpstr>
      <vt:lpstr>Reflections of Practice Question</vt:lpstr>
      <vt:lpstr> Tier 3:  3 - 5% </vt:lpstr>
      <vt:lpstr>Tier 3</vt:lpstr>
      <vt:lpstr>Online Resources</vt:lpstr>
      <vt:lpstr>Schools Attuned</vt:lpstr>
    </vt:vector>
  </TitlesOfParts>
  <Company>AKOM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britta.hansen</dc:creator>
  <cp:lastModifiedBy>kgrites</cp:lastModifiedBy>
  <cp:revision>108</cp:revision>
  <dcterms:created xsi:type="dcterms:W3CDTF">2006-04-24T19:57:23Z</dcterms:created>
  <dcterms:modified xsi:type="dcterms:W3CDTF">2010-02-19T22:22:34Z</dcterms:modified>
</cp:coreProperties>
</file>