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handoutMasterIdLst>
    <p:handoutMasterId r:id="rId41"/>
  </p:handoutMasterIdLst>
  <p:sldIdLst>
    <p:sldId id="295" r:id="rId2"/>
    <p:sldId id="415" r:id="rId3"/>
    <p:sldId id="416" r:id="rId4"/>
    <p:sldId id="417" r:id="rId5"/>
    <p:sldId id="418" r:id="rId6"/>
    <p:sldId id="419" r:id="rId7"/>
    <p:sldId id="420" r:id="rId8"/>
    <p:sldId id="421" r:id="rId9"/>
    <p:sldId id="422" r:id="rId10"/>
    <p:sldId id="423" r:id="rId11"/>
    <p:sldId id="424" r:id="rId12"/>
    <p:sldId id="425" r:id="rId13"/>
    <p:sldId id="426" r:id="rId14"/>
    <p:sldId id="427" r:id="rId15"/>
    <p:sldId id="428" r:id="rId16"/>
    <p:sldId id="429" r:id="rId17"/>
    <p:sldId id="430" r:id="rId18"/>
    <p:sldId id="431" r:id="rId19"/>
    <p:sldId id="432" r:id="rId20"/>
    <p:sldId id="433" r:id="rId21"/>
    <p:sldId id="434" r:id="rId22"/>
    <p:sldId id="436" r:id="rId23"/>
    <p:sldId id="437" r:id="rId24"/>
    <p:sldId id="438" r:id="rId25"/>
    <p:sldId id="439" r:id="rId26"/>
    <p:sldId id="440" r:id="rId27"/>
    <p:sldId id="441" r:id="rId28"/>
    <p:sldId id="442" r:id="rId29"/>
    <p:sldId id="443" r:id="rId30"/>
    <p:sldId id="444" r:id="rId31"/>
    <p:sldId id="445" r:id="rId32"/>
    <p:sldId id="446" r:id="rId33"/>
    <p:sldId id="447" r:id="rId34"/>
    <p:sldId id="448" r:id="rId35"/>
    <p:sldId id="449" r:id="rId36"/>
    <p:sldId id="450" r:id="rId37"/>
    <p:sldId id="451" r:id="rId38"/>
    <p:sldId id="258" r:id="rId39"/>
  </p:sldIdLst>
  <p:sldSz cx="9144000" cy="6858000" type="letter"/>
  <p:notesSz cx="6858000" cy="9144000"/>
  <p:defaultTextStyle>
    <a:defPPr>
      <a:defRPr lang="en-US"/>
    </a:defPPr>
    <a:lvl1pPr algn="l" rtl="0" fontAlgn="base">
      <a:spcBef>
        <a:spcPct val="20000"/>
      </a:spcBef>
      <a:spcAft>
        <a:spcPct val="0"/>
      </a:spcAft>
      <a:buFont typeface="Times" pitchFamily="18" charset="0"/>
      <a:buChar char="•"/>
      <a:defRPr sz="2400" kern="1200">
        <a:solidFill>
          <a:schemeClr val="bg2"/>
        </a:solidFill>
        <a:latin typeface="Arial" charset="0"/>
        <a:ea typeface="+mn-ea"/>
        <a:cs typeface="+mn-cs"/>
      </a:defRPr>
    </a:lvl1pPr>
    <a:lvl2pPr marL="457200" algn="l" rtl="0" fontAlgn="base">
      <a:spcBef>
        <a:spcPct val="20000"/>
      </a:spcBef>
      <a:spcAft>
        <a:spcPct val="0"/>
      </a:spcAft>
      <a:buFont typeface="Times" pitchFamily="18" charset="0"/>
      <a:buChar char="•"/>
      <a:defRPr sz="2400" kern="1200">
        <a:solidFill>
          <a:schemeClr val="bg2"/>
        </a:solidFill>
        <a:latin typeface="Arial" charset="0"/>
        <a:ea typeface="+mn-ea"/>
        <a:cs typeface="+mn-cs"/>
      </a:defRPr>
    </a:lvl2pPr>
    <a:lvl3pPr marL="914400" algn="l" rtl="0" fontAlgn="base">
      <a:spcBef>
        <a:spcPct val="20000"/>
      </a:spcBef>
      <a:spcAft>
        <a:spcPct val="0"/>
      </a:spcAft>
      <a:buFont typeface="Times" pitchFamily="18" charset="0"/>
      <a:buChar char="•"/>
      <a:defRPr sz="2400" kern="1200">
        <a:solidFill>
          <a:schemeClr val="bg2"/>
        </a:solidFill>
        <a:latin typeface="Arial" charset="0"/>
        <a:ea typeface="+mn-ea"/>
        <a:cs typeface="+mn-cs"/>
      </a:defRPr>
    </a:lvl3pPr>
    <a:lvl4pPr marL="1371600" algn="l" rtl="0" fontAlgn="base">
      <a:spcBef>
        <a:spcPct val="20000"/>
      </a:spcBef>
      <a:spcAft>
        <a:spcPct val="0"/>
      </a:spcAft>
      <a:buFont typeface="Times" pitchFamily="18" charset="0"/>
      <a:buChar char="•"/>
      <a:defRPr sz="2400" kern="1200">
        <a:solidFill>
          <a:schemeClr val="bg2"/>
        </a:solidFill>
        <a:latin typeface="Arial" charset="0"/>
        <a:ea typeface="+mn-ea"/>
        <a:cs typeface="+mn-cs"/>
      </a:defRPr>
    </a:lvl4pPr>
    <a:lvl5pPr marL="1828800" algn="l" rtl="0" fontAlgn="base">
      <a:spcBef>
        <a:spcPct val="20000"/>
      </a:spcBef>
      <a:spcAft>
        <a:spcPct val="0"/>
      </a:spcAft>
      <a:buFont typeface="Times" pitchFamily="18" charset="0"/>
      <a:buChar char="•"/>
      <a:defRPr sz="2400" kern="1200">
        <a:solidFill>
          <a:schemeClr val="bg2"/>
        </a:solidFill>
        <a:latin typeface="Arial" charset="0"/>
        <a:ea typeface="+mn-ea"/>
        <a:cs typeface="+mn-cs"/>
      </a:defRPr>
    </a:lvl5pPr>
    <a:lvl6pPr marL="2286000" algn="l" defTabSz="914400" rtl="0" eaLnBrk="1" latinLnBrk="0" hangingPunct="1">
      <a:defRPr sz="2400" kern="1200">
        <a:solidFill>
          <a:schemeClr val="bg2"/>
        </a:solidFill>
        <a:latin typeface="Arial" charset="0"/>
        <a:ea typeface="+mn-ea"/>
        <a:cs typeface="+mn-cs"/>
      </a:defRPr>
    </a:lvl6pPr>
    <a:lvl7pPr marL="2743200" algn="l" defTabSz="914400" rtl="0" eaLnBrk="1" latinLnBrk="0" hangingPunct="1">
      <a:defRPr sz="2400" kern="1200">
        <a:solidFill>
          <a:schemeClr val="bg2"/>
        </a:solidFill>
        <a:latin typeface="Arial" charset="0"/>
        <a:ea typeface="+mn-ea"/>
        <a:cs typeface="+mn-cs"/>
      </a:defRPr>
    </a:lvl7pPr>
    <a:lvl8pPr marL="3200400" algn="l" defTabSz="914400" rtl="0" eaLnBrk="1" latinLnBrk="0" hangingPunct="1">
      <a:defRPr sz="2400" kern="1200">
        <a:solidFill>
          <a:schemeClr val="bg2"/>
        </a:solidFill>
        <a:latin typeface="Arial" charset="0"/>
        <a:ea typeface="+mn-ea"/>
        <a:cs typeface="+mn-cs"/>
      </a:defRPr>
    </a:lvl8pPr>
    <a:lvl9pPr marL="3657600" algn="l" defTabSz="914400" rtl="0" eaLnBrk="1" latinLnBrk="0" hangingPunct="1">
      <a:defRPr sz="2400" kern="1200">
        <a:solidFill>
          <a:schemeClr val="bg2"/>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D3747"/>
    <a:srgbClr val="932B37"/>
    <a:srgbClr val="610DBD"/>
    <a:srgbClr val="1275B8"/>
    <a:srgbClr val="9C1F2E"/>
    <a:srgbClr val="E6B012"/>
    <a:srgbClr val="746F66"/>
    <a:srgbClr val="A5A1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77" autoAdjust="0"/>
    <p:restoredTop sz="93286" autoAdjust="0"/>
  </p:normalViewPr>
  <p:slideViewPr>
    <p:cSldViewPr>
      <p:cViewPr varScale="1">
        <p:scale>
          <a:sx n="108" d="100"/>
          <a:sy n="108" d="100"/>
        </p:scale>
        <p:origin x="108" y="33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2" d="100"/>
          <a:sy n="52" d="100"/>
        </p:scale>
        <p:origin x="-1818"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FontTx/>
              <a:buNone/>
              <a:defRPr sz="1200">
                <a:solidFill>
                  <a:schemeClr val="tx1"/>
                </a:solidFill>
              </a:defRPr>
            </a:lvl1pPr>
          </a:lstStyle>
          <a:p>
            <a:endParaRPr lang="en-US"/>
          </a:p>
        </p:txBody>
      </p:sp>
      <p:sp>
        <p:nvSpPr>
          <p:cNvPr id="717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FontTx/>
              <a:buNone/>
              <a:defRPr sz="1200">
                <a:solidFill>
                  <a:schemeClr val="tx1"/>
                </a:solidFill>
              </a:defRPr>
            </a:lvl1pPr>
          </a:lstStyle>
          <a:p>
            <a:endParaRPr lang="en-US"/>
          </a:p>
        </p:txBody>
      </p:sp>
      <p:sp>
        <p:nvSpPr>
          <p:cNvPr id="717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FontTx/>
              <a:buNone/>
              <a:defRPr sz="1200">
                <a:solidFill>
                  <a:schemeClr val="tx1"/>
                </a:solidFill>
              </a:defRPr>
            </a:lvl1pPr>
          </a:lstStyle>
          <a:p>
            <a:endParaRPr lang="en-US"/>
          </a:p>
        </p:txBody>
      </p:sp>
      <p:sp>
        <p:nvSpPr>
          <p:cNvPr id="717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FontTx/>
              <a:buNone/>
              <a:defRPr sz="1200">
                <a:solidFill>
                  <a:schemeClr val="tx1"/>
                </a:solidFill>
              </a:defRPr>
            </a:lvl1pPr>
          </a:lstStyle>
          <a:p>
            <a:fld id="{E60D5109-E380-447E-A5B0-5CED11BBBD4C}" type="slidenum">
              <a:rPr lang="en-US"/>
              <a:pPr/>
              <a:t>‹#›</a:t>
            </a:fld>
            <a:endParaRPr lang="en-US"/>
          </a:p>
        </p:txBody>
      </p:sp>
    </p:spTree>
    <p:extLst>
      <p:ext uri="{BB962C8B-B14F-4D97-AF65-F5344CB8AC3E}">
        <p14:creationId xmlns:p14="http://schemas.microsoft.com/office/powerpoint/2010/main" val="3908025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FontTx/>
              <a:buNone/>
              <a:defRPr sz="1200">
                <a:solidFill>
                  <a:schemeClr val="tx1"/>
                </a:solidFill>
              </a:defRPr>
            </a:lvl1pPr>
          </a:lstStyle>
          <a:p>
            <a:endParaRPr lang="en-US"/>
          </a:p>
        </p:txBody>
      </p:sp>
      <p:sp>
        <p:nvSpPr>
          <p:cNvPr id="921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FontTx/>
              <a:buNone/>
              <a:defRPr sz="1200">
                <a:solidFill>
                  <a:schemeClr val="tx1"/>
                </a:solidFill>
              </a:defRPr>
            </a:lvl1pPr>
          </a:lstStyle>
          <a:p>
            <a:endParaRPr lang="en-US"/>
          </a:p>
        </p:txBody>
      </p:sp>
      <p:sp>
        <p:nvSpPr>
          <p:cNvPr id="9220" name="Rectangle 4"/>
          <p:cNvSpPr>
            <a:spLocks noGrp="1" noRot="1" noChangeAspect="1" noChangeArrowheads="1" noTextEdit="1"/>
          </p:cNvSpPr>
          <p:nvPr>
            <p:ph type="sldImg" idx="2"/>
          </p:nvPr>
        </p:nvSpPr>
        <p:spPr bwMode="auto">
          <a:xfrm>
            <a:off x="4114800" y="533400"/>
            <a:ext cx="2057400" cy="1543050"/>
          </a:xfrm>
          <a:prstGeom prst="rect">
            <a:avLst/>
          </a:prstGeom>
          <a:noFill/>
          <a:ln w="9525">
            <a:solidFill>
              <a:srgbClr val="000000"/>
            </a:solidFill>
            <a:miter lim="800000"/>
            <a:headEnd/>
            <a:tailEnd/>
          </a:ln>
          <a:effectLst/>
        </p:spPr>
      </p:sp>
      <p:sp>
        <p:nvSpPr>
          <p:cNvPr id="9221" name="Rectangle 5"/>
          <p:cNvSpPr>
            <a:spLocks noGrp="1" noChangeArrowheads="1"/>
          </p:cNvSpPr>
          <p:nvPr>
            <p:ph type="body" sz="quarter" idx="3"/>
          </p:nvPr>
        </p:nvSpPr>
        <p:spPr bwMode="auto">
          <a:xfrm>
            <a:off x="457200" y="2209800"/>
            <a:ext cx="5867400" cy="6324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922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FontTx/>
              <a:buNone/>
              <a:defRPr sz="1200">
                <a:solidFill>
                  <a:schemeClr val="tx1"/>
                </a:solidFill>
              </a:defRPr>
            </a:lvl1pPr>
          </a:lstStyle>
          <a:p>
            <a:endParaRPr lang="en-US"/>
          </a:p>
        </p:txBody>
      </p:sp>
      <p:sp>
        <p:nvSpPr>
          <p:cNvPr id="922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FontTx/>
              <a:buNone/>
              <a:defRPr sz="1200">
                <a:solidFill>
                  <a:schemeClr val="tx1"/>
                </a:solidFill>
              </a:defRPr>
            </a:lvl1pPr>
          </a:lstStyle>
          <a:p>
            <a:fld id="{B0805914-DEF5-41A7-97FB-94F9DAFD79D9}" type="slidenum">
              <a:rPr lang="en-US"/>
              <a:pPr/>
              <a:t>‹#›</a:t>
            </a:fld>
            <a:endParaRPr lang="en-US"/>
          </a:p>
        </p:txBody>
      </p:sp>
    </p:spTree>
    <p:extLst>
      <p:ext uri="{BB962C8B-B14F-4D97-AF65-F5344CB8AC3E}">
        <p14:creationId xmlns:p14="http://schemas.microsoft.com/office/powerpoint/2010/main" val="38859561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400" kern="1200">
        <a:solidFill>
          <a:schemeClr val="tx1"/>
        </a:solidFill>
        <a:latin typeface="Arial" charset="0"/>
        <a:ea typeface="+mn-ea"/>
        <a:cs typeface="+mn-cs"/>
      </a:defRPr>
    </a:lvl1pPr>
    <a:lvl2pPr marL="457200" algn="l" rtl="0" fontAlgn="base">
      <a:spcBef>
        <a:spcPct val="30000"/>
      </a:spcBef>
      <a:spcAft>
        <a:spcPct val="0"/>
      </a:spcAft>
      <a:defRPr sz="1400" kern="1200">
        <a:solidFill>
          <a:schemeClr val="tx1"/>
        </a:solidFill>
        <a:latin typeface="Arial" charset="0"/>
        <a:ea typeface="+mn-ea"/>
        <a:cs typeface="+mn-cs"/>
      </a:defRPr>
    </a:lvl2pPr>
    <a:lvl3pPr marL="914400" algn="l" rtl="0" fontAlgn="base">
      <a:spcBef>
        <a:spcPct val="30000"/>
      </a:spcBef>
      <a:spcAft>
        <a:spcPct val="0"/>
      </a:spcAft>
      <a:defRPr sz="14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E9B4E9-54E4-441D-934C-E87D5F0E8D9C}" type="slidenum">
              <a:rPr lang="en-US"/>
              <a:pPr/>
              <a:t>1</a:t>
            </a:fld>
            <a:endParaRPr lang="en-US"/>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r>
              <a:rPr lang="en-US"/>
              <a:t>The California State University</a:t>
            </a:r>
          </a:p>
        </p:txBody>
      </p:sp>
    </p:spTree>
    <p:extLst>
      <p:ext uri="{BB962C8B-B14F-4D97-AF65-F5344CB8AC3E}">
        <p14:creationId xmlns:p14="http://schemas.microsoft.com/office/powerpoint/2010/main" val="2454400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E2727C-FCE0-439C-BA3E-43A2DFD4CFA2}" type="slidenum">
              <a:rPr lang="en-US"/>
              <a:pPr/>
              <a:t>38</a:t>
            </a:fld>
            <a:endParaRPr 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r>
              <a:rPr lang="en-US" sz="1200" b="1"/>
              <a:t>The California State University</a:t>
            </a:r>
          </a:p>
          <a:p>
            <a:r>
              <a:rPr lang="en-US" sz="1200" b="1"/>
              <a:t>www.calstate.edu</a:t>
            </a:r>
          </a:p>
        </p:txBody>
      </p:sp>
    </p:spTree>
    <p:extLst>
      <p:ext uri="{BB962C8B-B14F-4D97-AF65-F5344CB8AC3E}">
        <p14:creationId xmlns:p14="http://schemas.microsoft.com/office/powerpoint/2010/main" val="41968694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104" name="Rectangle 32"/>
          <p:cNvSpPr>
            <a:spLocks noChangeArrowheads="1"/>
          </p:cNvSpPr>
          <p:nvPr userDrawn="1"/>
        </p:nvSpPr>
        <p:spPr bwMode="auto">
          <a:xfrm>
            <a:off x="0" y="1981200"/>
            <a:ext cx="9144000" cy="2895600"/>
          </a:xfrm>
          <a:prstGeom prst="rect">
            <a:avLst/>
          </a:prstGeom>
          <a:solidFill>
            <a:srgbClr val="CF142B"/>
          </a:solidFill>
          <a:ln w="9525">
            <a:noFill/>
            <a:miter lim="800000"/>
            <a:headEnd/>
            <a:tailEnd/>
          </a:ln>
          <a:effectLst/>
        </p:spPr>
        <p:txBody>
          <a:bodyPr wrap="none" anchor="ctr"/>
          <a:lstStyle/>
          <a:p>
            <a:pPr algn="ctr">
              <a:spcBef>
                <a:spcPct val="0"/>
              </a:spcBef>
              <a:buFontTx/>
              <a:buNone/>
            </a:pPr>
            <a:endParaRPr lang="en-US" b="1">
              <a:solidFill>
                <a:schemeClr val="accent1"/>
              </a:solidFill>
            </a:endParaRPr>
          </a:p>
        </p:txBody>
      </p:sp>
      <p:pic>
        <p:nvPicPr>
          <p:cNvPr id="3103" name="Picture 31" descr="The California State University, Working for California"/>
          <p:cNvPicPr>
            <a:picLocks noChangeAspect="1" noChangeArrowheads="1"/>
          </p:cNvPicPr>
          <p:nvPr userDrawn="1"/>
        </p:nvPicPr>
        <p:blipFill>
          <a:blip r:embed="rId2" cstate="print"/>
          <a:srcRect l="20618" t="71927"/>
          <a:stretch>
            <a:fillRect/>
          </a:stretch>
        </p:blipFill>
        <p:spPr bwMode="auto">
          <a:xfrm>
            <a:off x="458788" y="455613"/>
            <a:ext cx="3579812" cy="461962"/>
          </a:xfrm>
          <a:prstGeom prst="rect">
            <a:avLst/>
          </a:prstGeom>
          <a:noFill/>
        </p:spPr>
      </p:pic>
      <p:sp>
        <p:nvSpPr>
          <p:cNvPr id="3100" name="Rectangle 28"/>
          <p:cNvSpPr>
            <a:spLocks noChangeArrowheads="1"/>
          </p:cNvSpPr>
          <p:nvPr userDrawn="1"/>
        </p:nvSpPr>
        <p:spPr bwMode="auto">
          <a:xfrm>
            <a:off x="0" y="1981200"/>
            <a:ext cx="9144000" cy="76200"/>
          </a:xfrm>
          <a:prstGeom prst="rect">
            <a:avLst/>
          </a:prstGeom>
          <a:solidFill>
            <a:srgbClr val="746F66"/>
          </a:solidFill>
          <a:ln w="9525">
            <a:noFill/>
            <a:miter lim="800000"/>
            <a:headEnd/>
            <a:tailEnd/>
          </a:ln>
          <a:effectLst/>
        </p:spPr>
        <p:txBody>
          <a:bodyPr wrap="none" anchor="ctr"/>
          <a:lstStyle/>
          <a:p>
            <a:endParaRPr lang="en-US"/>
          </a:p>
        </p:txBody>
      </p:sp>
      <p:sp>
        <p:nvSpPr>
          <p:cNvPr id="3101" name="Rectangle 29"/>
          <p:cNvSpPr>
            <a:spLocks noChangeArrowheads="1"/>
          </p:cNvSpPr>
          <p:nvPr userDrawn="1"/>
        </p:nvSpPr>
        <p:spPr bwMode="auto">
          <a:xfrm>
            <a:off x="0" y="4800600"/>
            <a:ext cx="9144000" cy="76200"/>
          </a:xfrm>
          <a:prstGeom prst="rect">
            <a:avLst/>
          </a:prstGeom>
          <a:solidFill>
            <a:srgbClr val="746F66"/>
          </a:solidFill>
          <a:ln w="9525">
            <a:noFill/>
            <a:miter lim="800000"/>
            <a:headEnd/>
            <a:tailEnd/>
          </a:ln>
          <a:effectLst/>
        </p:spPr>
        <p:txBody>
          <a:bodyPr wrap="none" anchor="ct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BEB5A77-79CF-42BC-80FD-8A9665ED403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371600"/>
            <a:ext cx="2057400" cy="4800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371600"/>
            <a:ext cx="6019800" cy="4800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AA788C2-CAD9-479B-8F36-120BEBDA632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CDC1D55-00CD-47EB-BAEC-704D50A5BD84}"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46AF4EB-EE35-453F-BC50-0D6649777A4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362200"/>
            <a:ext cx="40386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362200"/>
            <a:ext cx="40386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825BA7F-43FD-40F2-A155-E26A8F51122D}"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7E891CF-4CDD-4AF0-B9F6-3823054D7C36}"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C23A3200-9010-48B7-A4FC-5D6C5A98BB38}"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6524000-4D47-4FDD-A339-364D340A0C7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AB38946-13DE-47C9-AE59-47BBABCFCD7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15EAB40-1157-444F-B343-CC4A7A8E1C0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62" name="Picture 38" descr="The California State University, Working for California"/>
          <p:cNvPicPr>
            <a:picLocks noChangeAspect="1" noChangeArrowheads="1"/>
          </p:cNvPicPr>
          <p:nvPr userDrawn="1"/>
        </p:nvPicPr>
        <p:blipFill>
          <a:blip r:embed="rId13" cstate="print"/>
          <a:srcRect l="20618" t="71927"/>
          <a:stretch>
            <a:fillRect/>
          </a:stretch>
        </p:blipFill>
        <p:spPr bwMode="auto">
          <a:xfrm>
            <a:off x="306388" y="379413"/>
            <a:ext cx="3579812" cy="461962"/>
          </a:xfrm>
          <a:prstGeom prst="rect">
            <a:avLst/>
          </a:prstGeom>
          <a:noFill/>
        </p:spPr>
      </p:pic>
      <p:sp>
        <p:nvSpPr>
          <p:cNvPr id="1026" name="Rectangle 2"/>
          <p:cNvSpPr>
            <a:spLocks noGrp="1" noChangeArrowheads="1"/>
          </p:cNvSpPr>
          <p:nvPr>
            <p:ph type="title"/>
          </p:nvPr>
        </p:nvSpPr>
        <p:spPr bwMode="auto">
          <a:xfrm>
            <a:off x="457200" y="1371600"/>
            <a:ext cx="8229600" cy="914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2362200"/>
            <a:ext cx="8229600" cy="3810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FontTx/>
              <a:buNone/>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FontTx/>
              <a:buNone/>
              <a:defRPr sz="1400"/>
            </a:lvl1pPr>
          </a:lstStyle>
          <a:p>
            <a:fld id="{75A9FF3F-D9C8-420A-BAC9-46956077EF89}" type="slidenum">
              <a:rPr lang="en-US"/>
              <a:pPr/>
              <a:t>‹#›</a:t>
            </a:fld>
            <a:endParaRPr lang="en-US"/>
          </a:p>
        </p:txBody>
      </p:sp>
      <p:sp>
        <p:nvSpPr>
          <p:cNvPr id="1060" name="Rectangle 36"/>
          <p:cNvSpPr>
            <a:spLocks noChangeArrowheads="1"/>
          </p:cNvSpPr>
          <p:nvPr userDrawn="1"/>
        </p:nvSpPr>
        <p:spPr bwMode="auto">
          <a:xfrm>
            <a:off x="0" y="0"/>
            <a:ext cx="9144000" cy="76200"/>
          </a:xfrm>
          <a:prstGeom prst="rect">
            <a:avLst/>
          </a:prstGeom>
          <a:solidFill>
            <a:srgbClr val="CF142B"/>
          </a:solidFill>
          <a:ln w="9525">
            <a:noFill/>
            <a:miter lim="800000"/>
            <a:headEnd/>
            <a:tailEnd/>
          </a:ln>
          <a:effectLst/>
        </p:spPr>
        <p:txBody>
          <a:bodyPr wrap="none" anchor="ctr"/>
          <a:lstStyle/>
          <a:p>
            <a:pPr algn="ctr">
              <a:spcBef>
                <a:spcPct val="0"/>
              </a:spcBef>
              <a:buFontTx/>
              <a:buNone/>
            </a:pPr>
            <a:endParaRPr lang="en-US">
              <a:solidFill>
                <a:schemeClr val="accent1"/>
              </a:solidFill>
            </a:endParaRPr>
          </a:p>
        </p:txBody>
      </p:sp>
      <p:sp>
        <p:nvSpPr>
          <p:cNvPr id="1061" name="Line 37"/>
          <p:cNvSpPr>
            <a:spLocks noChangeShapeType="1"/>
          </p:cNvSpPr>
          <p:nvPr userDrawn="1"/>
        </p:nvSpPr>
        <p:spPr bwMode="auto">
          <a:xfrm>
            <a:off x="0" y="1066800"/>
            <a:ext cx="9144000" cy="0"/>
          </a:xfrm>
          <a:prstGeom prst="line">
            <a:avLst/>
          </a:prstGeom>
          <a:noFill/>
          <a:ln w="9525">
            <a:solidFill>
              <a:srgbClr val="746F66"/>
            </a:solidFill>
            <a:round/>
            <a:headEnd/>
            <a:tailEnd/>
          </a:ln>
          <a:effec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fontAlgn="base">
        <a:spcBef>
          <a:spcPct val="0"/>
        </a:spcBef>
        <a:spcAft>
          <a:spcPct val="0"/>
        </a:spcAft>
        <a:defRPr sz="3200" b="1">
          <a:solidFill>
            <a:srgbClr val="010000"/>
          </a:solidFill>
          <a:latin typeface="+mj-lt"/>
          <a:ea typeface="+mj-ea"/>
          <a:cs typeface="+mj-cs"/>
        </a:defRPr>
      </a:lvl1pPr>
      <a:lvl2pPr algn="l" rtl="0" fontAlgn="base">
        <a:spcBef>
          <a:spcPct val="0"/>
        </a:spcBef>
        <a:spcAft>
          <a:spcPct val="0"/>
        </a:spcAft>
        <a:defRPr sz="3200" b="1">
          <a:solidFill>
            <a:srgbClr val="010000"/>
          </a:solidFill>
          <a:latin typeface="Arial" charset="0"/>
        </a:defRPr>
      </a:lvl2pPr>
      <a:lvl3pPr algn="l" rtl="0" fontAlgn="base">
        <a:spcBef>
          <a:spcPct val="0"/>
        </a:spcBef>
        <a:spcAft>
          <a:spcPct val="0"/>
        </a:spcAft>
        <a:defRPr sz="3200" b="1">
          <a:solidFill>
            <a:srgbClr val="010000"/>
          </a:solidFill>
          <a:latin typeface="Arial" charset="0"/>
        </a:defRPr>
      </a:lvl3pPr>
      <a:lvl4pPr algn="l" rtl="0" fontAlgn="base">
        <a:spcBef>
          <a:spcPct val="0"/>
        </a:spcBef>
        <a:spcAft>
          <a:spcPct val="0"/>
        </a:spcAft>
        <a:defRPr sz="3200" b="1">
          <a:solidFill>
            <a:srgbClr val="010000"/>
          </a:solidFill>
          <a:latin typeface="Arial" charset="0"/>
        </a:defRPr>
      </a:lvl4pPr>
      <a:lvl5pPr algn="l" rtl="0" fontAlgn="base">
        <a:spcBef>
          <a:spcPct val="0"/>
        </a:spcBef>
        <a:spcAft>
          <a:spcPct val="0"/>
        </a:spcAft>
        <a:defRPr sz="3200" b="1">
          <a:solidFill>
            <a:srgbClr val="010000"/>
          </a:solidFill>
          <a:latin typeface="Arial" charset="0"/>
        </a:defRPr>
      </a:lvl5pPr>
      <a:lvl6pPr marL="457200" algn="l" rtl="0" fontAlgn="base">
        <a:spcBef>
          <a:spcPct val="0"/>
        </a:spcBef>
        <a:spcAft>
          <a:spcPct val="0"/>
        </a:spcAft>
        <a:defRPr sz="3200" b="1">
          <a:solidFill>
            <a:srgbClr val="010000"/>
          </a:solidFill>
          <a:latin typeface="Arial" charset="0"/>
        </a:defRPr>
      </a:lvl6pPr>
      <a:lvl7pPr marL="914400" algn="l" rtl="0" fontAlgn="base">
        <a:spcBef>
          <a:spcPct val="0"/>
        </a:spcBef>
        <a:spcAft>
          <a:spcPct val="0"/>
        </a:spcAft>
        <a:defRPr sz="3200" b="1">
          <a:solidFill>
            <a:srgbClr val="010000"/>
          </a:solidFill>
          <a:latin typeface="Arial" charset="0"/>
        </a:defRPr>
      </a:lvl7pPr>
      <a:lvl8pPr marL="1371600" algn="l" rtl="0" fontAlgn="base">
        <a:spcBef>
          <a:spcPct val="0"/>
        </a:spcBef>
        <a:spcAft>
          <a:spcPct val="0"/>
        </a:spcAft>
        <a:defRPr sz="3200" b="1">
          <a:solidFill>
            <a:srgbClr val="010000"/>
          </a:solidFill>
          <a:latin typeface="Arial" charset="0"/>
        </a:defRPr>
      </a:lvl8pPr>
      <a:lvl9pPr marL="1828800" algn="l" rtl="0" fontAlgn="base">
        <a:spcBef>
          <a:spcPct val="0"/>
        </a:spcBef>
        <a:spcAft>
          <a:spcPct val="0"/>
        </a:spcAft>
        <a:defRPr sz="3200" b="1">
          <a:solidFill>
            <a:srgbClr val="010000"/>
          </a:solidFill>
          <a:latin typeface="Arial" charset="0"/>
        </a:defRPr>
      </a:lvl9pPr>
    </p:titleStyle>
    <p:bodyStyle>
      <a:lvl1pPr marL="234950" indent="-234950" algn="l" rtl="0" fontAlgn="base">
        <a:spcBef>
          <a:spcPct val="20000"/>
        </a:spcBef>
        <a:spcAft>
          <a:spcPct val="0"/>
        </a:spcAft>
        <a:buFont typeface="Times" pitchFamily="18" charset="0"/>
        <a:buChar char="•"/>
        <a:defRPr sz="2800">
          <a:solidFill>
            <a:schemeClr val="bg2"/>
          </a:solidFill>
          <a:latin typeface="+mn-lt"/>
          <a:ea typeface="+mn-ea"/>
          <a:cs typeface="+mn-cs"/>
        </a:defRPr>
      </a:lvl1pPr>
      <a:lvl2pPr marL="742950" indent="-285750" algn="l" rtl="0" fontAlgn="base">
        <a:spcBef>
          <a:spcPct val="20000"/>
        </a:spcBef>
        <a:spcAft>
          <a:spcPct val="0"/>
        </a:spcAft>
        <a:buClr>
          <a:srgbClr val="CF142B"/>
        </a:buClr>
        <a:buFont typeface="Times" pitchFamily="18" charset="0"/>
        <a:buChar char="•"/>
        <a:defRPr sz="2600">
          <a:solidFill>
            <a:schemeClr val="bg2"/>
          </a:solidFill>
          <a:latin typeface="+mn-lt"/>
        </a:defRPr>
      </a:lvl2pPr>
      <a:lvl3pPr marL="1143000" indent="-228600" algn="l" rtl="0" fontAlgn="base">
        <a:spcBef>
          <a:spcPct val="20000"/>
        </a:spcBef>
        <a:spcAft>
          <a:spcPct val="0"/>
        </a:spcAft>
        <a:buFont typeface="Times" pitchFamily="18" charset="0"/>
        <a:buChar char="•"/>
        <a:defRPr sz="2400">
          <a:solidFill>
            <a:schemeClr val="bg2"/>
          </a:solidFill>
          <a:latin typeface="+mn-lt"/>
        </a:defRPr>
      </a:lvl3pPr>
      <a:lvl4pPr marL="1600200" indent="-228600" algn="l" rtl="0" fontAlgn="base">
        <a:spcBef>
          <a:spcPct val="20000"/>
        </a:spcBef>
        <a:spcAft>
          <a:spcPct val="0"/>
        </a:spcAft>
        <a:buClr>
          <a:srgbClr val="CF142B"/>
        </a:buClr>
        <a:buFont typeface="Times" pitchFamily="18" charset="0"/>
        <a:buChar char="•"/>
        <a:defRPr sz="2000">
          <a:solidFill>
            <a:schemeClr val="bg2"/>
          </a:solidFill>
          <a:latin typeface="+mn-lt"/>
        </a:defRPr>
      </a:lvl4pPr>
      <a:lvl5pPr marL="2057400" indent="-228600" algn="l" rtl="0" fontAlgn="base">
        <a:spcBef>
          <a:spcPct val="20000"/>
        </a:spcBef>
        <a:spcAft>
          <a:spcPct val="0"/>
        </a:spcAft>
        <a:buFont typeface="Times" pitchFamily="18" charset="0"/>
        <a:buChar char="•"/>
        <a:defRPr sz="2000">
          <a:solidFill>
            <a:schemeClr val="bg2"/>
          </a:solidFill>
          <a:latin typeface="+mn-lt"/>
        </a:defRPr>
      </a:lvl5pPr>
      <a:lvl6pPr marL="2514600" indent="-228600" algn="l" rtl="0" fontAlgn="base">
        <a:spcBef>
          <a:spcPct val="20000"/>
        </a:spcBef>
        <a:spcAft>
          <a:spcPct val="0"/>
        </a:spcAft>
        <a:buFont typeface="Times" pitchFamily="18" charset="0"/>
        <a:buChar char="•"/>
        <a:defRPr sz="2000">
          <a:solidFill>
            <a:schemeClr val="bg2"/>
          </a:solidFill>
          <a:latin typeface="+mn-lt"/>
        </a:defRPr>
      </a:lvl6pPr>
      <a:lvl7pPr marL="2971800" indent="-228600" algn="l" rtl="0" fontAlgn="base">
        <a:spcBef>
          <a:spcPct val="20000"/>
        </a:spcBef>
        <a:spcAft>
          <a:spcPct val="0"/>
        </a:spcAft>
        <a:buFont typeface="Times" pitchFamily="18" charset="0"/>
        <a:buChar char="•"/>
        <a:defRPr sz="2000">
          <a:solidFill>
            <a:schemeClr val="bg2"/>
          </a:solidFill>
          <a:latin typeface="+mn-lt"/>
        </a:defRPr>
      </a:lvl7pPr>
      <a:lvl8pPr marL="3429000" indent="-228600" algn="l" rtl="0" fontAlgn="base">
        <a:spcBef>
          <a:spcPct val="20000"/>
        </a:spcBef>
        <a:spcAft>
          <a:spcPct val="0"/>
        </a:spcAft>
        <a:buFont typeface="Times" pitchFamily="18" charset="0"/>
        <a:buChar char="•"/>
        <a:defRPr sz="2000">
          <a:solidFill>
            <a:schemeClr val="bg2"/>
          </a:solidFill>
          <a:latin typeface="+mn-lt"/>
        </a:defRPr>
      </a:lvl8pPr>
      <a:lvl9pPr marL="3886200" indent="-228600" algn="l" rtl="0" fontAlgn="base">
        <a:spcBef>
          <a:spcPct val="20000"/>
        </a:spcBef>
        <a:spcAft>
          <a:spcPct val="0"/>
        </a:spcAft>
        <a:buFont typeface="Times" pitchFamily="18"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hyperlink" Target="http://www.calstate.edu/"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10.jpeg"/><Relationship Id="rId4" Type="http://schemas.openxmlformats.org/officeDocument/2006/relationships/hyperlink" Target="http://www.sjsu.edu/psych"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ctrTitle"/>
          </p:nvPr>
        </p:nvSpPr>
        <p:spPr bwMode="auto">
          <a:xfrm>
            <a:off x="685800" y="2209800"/>
            <a:ext cx="7848600" cy="2057400"/>
          </a:xfrm>
          <a:prstGeom prst="rect">
            <a:avLst/>
          </a:prstGeom>
          <a:noFill/>
          <a:ln>
            <a:miter lim="800000"/>
            <a:headEnd/>
            <a:tailEnd/>
          </a:ln>
        </p:spPr>
        <p:txBody>
          <a:bodyPr/>
          <a:lstStyle/>
          <a:p>
            <a:pPr algn="ctr"/>
            <a:r>
              <a:rPr lang="en-US" sz="2800" dirty="0">
                <a:solidFill>
                  <a:schemeClr val="bg1"/>
                </a:solidFill>
              </a:rPr>
              <a:t>COGNITION</a:t>
            </a:r>
            <a:br>
              <a:rPr lang="en-US" sz="2800" dirty="0">
                <a:solidFill>
                  <a:schemeClr val="bg1"/>
                </a:solidFill>
              </a:rPr>
            </a:br>
            <a:r>
              <a:rPr lang="en-US" sz="2800" dirty="0">
                <a:solidFill>
                  <a:schemeClr val="bg1"/>
                </a:solidFill>
              </a:rPr>
              <a:t/>
            </a:r>
            <a:br>
              <a:rPr lang="en-US" sz="2800" dirty="0">
                <a:solidFill>
                  <a:schemeClr val="bg1"/>
                </a:solidFill>
              </a:rPr>
            </a:br>
            <a:r>
              <a:rPr lang="en-US" sz="2800" dirty="0">
                <a:solidFill>
                  <a:schemeClr val="bg1"/>
                </a:solidFill>
              </a:rPr>
              <a:t>Chapter </a:t>
            </a:r>
            <a:r>
              <a:rPr lang="en-US" sz="2800" dirty="0" smtClean="0">
                <a:solidFill>
                  <a:schemeClr val="bg1"/>
                </a:solidFill>
              </a:rPr>
              <a:t>8: Language</a:t>
            </a:r>
            <a:r>
              <a:rPr lang="en-US" sz="2800" dirty="0">
                <a:solidFill>
                  <a:schemeClr val="bg1"/>
                </a:solidFill>
              </a:rPr>
              <a:t/>
            </a:r>
            <a:br>
              <a:rPr lang="en-US" sz="2800" dirty="0">
                <a:solidFill>
                  <a:schemeClr val="bg1"/>
                </a:solidFill>
              </a:rPr>
            </a:br>
            <a:r>
              <a:rPr lang="en-US" sz="2800" dirty="0">
                <a:solidFill>
                  <a:schemeClr val="bg1"/>
                </a:solidFill>
              </a:rPr>
              <a:t/>
            </a:r>
            <a:br>
              <a:rPr lang="en-US" sz="2800" dirty="0">
                <a:solidFill>
                  <a:schemeClr val="bg1"/>
                </a:solidFill>
              </a:rPr>
            </a:br>
            <a:r>
              <a:rPr lang="en-US" sz="2800" dirty="0">
                <a:solidFill>
                  <a:schemeClr val="bg1"/>
                </a:solidFill>
              </a:rPr>
              <a:t>Fundamentals of Cognitive Psychology </a:t>
            </a:r>
            <a:r>
              <a:rPr lang="en-US" sz="1800" i="1" dirty="0">
                <a:solidFill>
                  <a:schemeClr val="bg1"/>
                </a:solidFill>
              </a:rPr>
              <a:t>(Kellogg)</a:t>
            </a:r>
          </a:p>
        </p:txBody>
      </p:sp>
      <p:sp>
        <p:nvSpPr>
          <p:cNvPr id="91139" name="Rectangle 3"/>
          <p:cNvSpPr>
            <a:spLocks noGrp="1" noChangeArrowheads="1"/>
          </p:cNvSpPr>
          <p:nvPr>
            <p:ph type="subTitle" idx="1"/>
          </p:nvPr>
        </p:nvSpPr>
        <p:spPr bwMode="auto">
          <a:xfrm>
            <a:off x="1371600" y="5638800"/>
            <a:ext cx="6400800" cy="838200"/>
          </a:xfrm>
          <a:prstGeom prst="rect">
            <a:avLst/>
          </a:prstGeom>
          <a:noFill/>
          <a:ln>
            <a:miter lim="800000"/>
            <a:headEnd/>
            <a:tailEnd/>
          </a:ln>
        </p:spPr>
        <p:txBody>
          <a:bodyPr/>
          <a:lstStyle/>
          <a:p>
            <a:pPr marL="0" indent="0" algn="ctr">
              <a:buFont typeface="Times" pitchFamily="18" charset="0"/>
              <a:buNone/>
            </a:pPr>
            <a:r>
              <a:rPr lang="en-US" sz="1800" dirty="0">
                <a:latin typeface="Verdana" pitchFamily="34" charset="0"/>
              </a:rPr>
              <a:t>Fall </a:t>
            </a:r>
            <a:r>
              <a:rPr lang="en-US" sz="1800" dirty="0" smtClean="0">
                <a:latin typeface="Verdana" pitchFamily="34" charset="0"/>
              </a:rPr>
              <a:t>2013</a:t>
            </a:r>
            <a:endParaRPr lang="en-US" sz="1800" dirty="0"/>
          </a:p>
        </p:txBody>
      </p:sp>
      <p:sp>
        <p:nvSpPr>
          <p:cNvPr id="91140" name="Text Box 4"/>
          <p:cNvSpPr txBox="1">
            <a:spLocks noChangeArrowheads="1"/>
          </p:cNvSpPr>
          <p:nvPr/>
        </p:nvSpPr>
        <p:spPr bwMode="auto">
          <a:xfrm>
            <a:off x="2667000" y="990600"/>
            <a:ext cx="3675063" cy="895350"/>
          </a:xfrm>
          <a:prstGeom prst="rect">
            <a:avLst/>
          </a:prstGeom>
          <a:noFill/>
          <a:ln w="9525" algn="ctr">
            <a:noFill/>
            <a:miter lim="800000"/>
            <a:headEnd/>
            <a:tailEnd/>
          </a:ln>
          <a:effectLst/>
        </p:spPr>
        <p:txBody>
          <a:bodyPr wrap="none">
            <a:spAutoFit/>
          </a:bodyPr>
          <a:lstStyle/>
          <a:p>
            <a:pPr marL="234950" indent="-234950" algn="ctr">
              <a:buFont typeface="Times" pitchFamily="18" charset="0"/>
              <a:buNone/>
            </a:pPr>
            <a:r>
              <a:rPr lang="en-US" b="1"/>
              <a:t>Mark Van Selst</a:t>
            </a:r>
          </a:p>
          <a:p>
            <a:pPr marL="234950" indent="-234950" algn="ctr">
              <a:buFont typeface="Times" pitchFamily="18" charset="0"/>
              <a:buNone/>
            </a:pPr>
            <a:r>
              <a:rPr lang="en-US" i="1"/>
              <a:t>San Jose State University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a:noFill/>
        </p:spPr>
        <p:txBody>
          <a:bodyPr/>
          <a:lstStyle/>
          <a:p>
            <a:r>
              <a:rPr lang="en-US"/>
              <a:t>Cognition</a:t>
            </a:r>
          </a:p>
        </p:txBody>
      </p:sp>
      <p:sp>
        <p:nvSpPr>
          <p:cNvPr id="11267" name="Footer Placeholder 4"/>
          <p:cNvSpPr>
            <a:spLocks noGrp="1"/>
          </p:cNvSpPr>
          <p:nvPr>
            <p:ph type="ftr" sz="quarter" idx="11"/>
          </p:nvPr>
        </p:nvSpPr>
        <p:spPr>
          <a:noFill/>
        </p:spPr>
        <p:txBody>
          <a:bodyPr/>
          <a:lstStyle/>
          <a:p>
            <a:r>
              <a:rPr lang="en-US"/>
              <a:t>Van Selst (Kellogg Chapter 8)</a:t>
            </a:r>
          </a:p>
        </p:txBody>
      </p:sp>
      <p:sp>
        <p:nvSpPr>
          <p:cNvPr id="11268" name="Rectangle 2"/>
          <p:cNvSpPr>
            <a:spLocks noGrp="1" noChangeArrowheads="1"/>
          </p:cNvSpPr>
          <p:nvPr>
            <p:ph type="title"/>
          </p:nvPr>
        </p:nvSpPr>
        <p:spPr>
          <a:xfrm>
            <a:off x="3962400" y="152400"/>
            <a:ext cx="5029200" cy="914400"/>
          </a:xfrm>
        </p:spPr>
        <p:txBody>
          <a:bodyPr/>
          <a:lstStyle/>
          <a:p>
            <a:pPr algn="ctr" eaLnBrk="1" hangingPunct="1"/>
            <a:r>
              <a:rPr lang="en-US" sz="2800" b="1" dirty="0" smtClean="0">
                <a:solidFill>
                  <a:srgbClr val="FF0000"/>
                </a:solidFill>
              </a:rPr>
              <a:t>Properties of Language</a:t>
            </a:r>
            <a:br>
              <a:rPr lang="en-US" sz="2800" b="1" dirty="0" smtClean="0">
                <a:solidFill>
                  <a:srgbClr val="FF0000"/>
                </a:solidFill>
              </a:rPr>
            </a:br>
            <a:r>
              <a:rPr lang="en-US" sz="2800" b="1" dirty="0" smtClean="0">
                <a:solidFill>
                  <a:srgbClr val="FF0000"/>
                </a:solidFill>
              </a:rPr>
              <a:t>(another view)</a:t>
            </a:r>
          </a:p>
        </p:txBody>
      </p:sp>
      <p:sp>
        <p:nvSpPr>
          <p:cNvPr id="11269" name="Rectangle 3"/>
          <p:cNvSpPr>
            <a:spLocks noGrp="1" noChangeArrowheads="1"/>
          </p:cNvSpPr>
          <p:nvPr>
            <p:ph type="body" idx="1"/>
          </p:nvPr>
        </p:nvSpPr>
        <p:spPr>
          <a:xfrm>
            <a:off x="457200" y="1371600"/>
            <a:ext cx="8229600" cy="4800600"/>
          </a:xfrm>
        </p:spPr>
        <p:txBody>
          <a:bodyPr/>
          <a:lstStyle/>
          <a:p>
            <a:pPr lvl="1" eaLnBrk="1" hangingPunct="1">
              <a:lnSpc>
                <a:spcPct val="80000"/>
              </a:lnSpc>
              <a:buNone/>
            </a:pPr>
            <a:r>
              <a:rPr lang="en-US" sz="2000" b="1" dirty="0" smtClean="0"/>
              <a:t>Communicative</a:t>
            </a:r>
            <a:r>
              <a:rPr lang="en-US" sz="2000" dirty="0" smtClean="0"/>
              <a:t> (</a:t>
            </a:r>
            <a:r>
              <a:rPr lang="en-US" sz="2000" dirty="0" err="1" smtClean="0">
                <a:solidFill>
                  <a:srgbClr val="969696"/>
                </a:solidFill>
              </a:rPr>
              <a:t>Hockett</a:t>
            </a:r>
            <a:r>
              <a:rPr lang="en-US" sz="2000" dirty="0" smtClean="0"/>
              <a:t>)</a:t>
            </a:r>
          </a:p>
          <a:p>
            <a:pPr lvl="2" eaLnBrk="1" hangingPunct="1">
              <a:lnSpc>
                <a:spcPct val="80000"/>
              </a:lnSpc>
            </a:pPr>
            <a:r>
              <a:rPr lang="en-US" sz="1600" dirty="0" smtClean="0"/>
              <a:t>allows us to construct a mental representation of a situation and enables us to understand and communicate</a:t>
            </a:r>
          </a:p>
          <a:p>
            <a:pPr lvl="1" eaLnBrk="1" hangingPunct="1">
              <a:lnSpc>
                <a:spcPct val="80000"/>
              </a:lnSpc>
              <a:buNone/>
            </a:pPr>
            <a:r>
              <a:rPr lang="en-US" sz="2000" b="1" dirty="0" smtClean="0"/>
              <a:t>Arbitrarily symbolic </a:t>
            </a:r>
            <a:r>
              <a:rPr lang="en-US" sz="2000" dirty="0" smtClean="0"/>
              <a:t>(</a:t>
            </a:r>
            <a:r>
              <a:rPr lang="en-US" sz="2000" dirty="0" err="1" smtClean="0">
                <a:solidFill>
                  <a:srgbClr val="969696"/>
                </a:solidFill>
              </a:rPr>
              <a:t>Hockett</a:t>
            </a:r>
            <a:r>
              <a:rPr lang="en-US" sz="2000" dirty="0" smtClean="0"/>
              <a:t>)</a:t>
            </a:r>
          </a:p>
          <a:p>
            <a:pPr lvl="2" eaLnBrk="1" hangingPunct="1">
              <a:lnSpc>
                <a:spcPct val="80000"/>
              </a:lnSpc>
            </a:pPr>
            <a:r>
              <a:rPr lang="en-US" sz="1600" dirty="0" smtClean="0"/>
              <a:t>relationship between symbol and its referent is arbitrary (in Spanish Si, in Hindi </a:t>
            </a:r>
            <a:r>
              <a:rPr lang="en-US" sz="1600" dirty="0" err="1" smtClean="0"/>
              <a:t>Haan</a:t>
            </a:r>
            <a:r>
              <a:rPr lang="en-US" sz="1600" dirty="0" smtClean="0"/>
              <a:t>, each language has its own jargon)</a:t>
            </a:r>
          </a:p>
          <a:p>
            <a:pPr lvl="1" eaLnBrk="1" hangingPunct="1">
              <a:lnSpc>
                <a:spcPct val="80000"/>
              </a:lnSpc>
              <a:buNone/>
            </a:pPr>
            <a:r>
              <a:rPr lang="en-US" sz="2000" b="1" dirty="0" smtClean="0"/>
              <a:t>Regularly structured </a:t>
            </a:r>
            <a:r>
              <a:rPr lang="en-US" sz="2000" dirty="0" smtClean="0"/>
              <a:t>(</a:t>
            </a:r>
            <a:r>
              <a:rPr lang="en-US" sz="2000" dirty="0" smtClean="0">
                <a:solidFill>
                  <a:srgbClr val="969696"/>
                </a:solidFill>
              </a:rPr>
              <a:t>specialization?</a:t>
            </a:r>
            <a:r>
              <a:rPr lang="en-US" sz="2000" dirty="0" smtClean="0"/>
              <a:t>)</a:t>
            </a:r>
          </a:p>
          <a:p>
            <a:pPr lvl="2" eaLnBrk="1" hangingPunct="1">
              <a:lnSpc>
                <a:spcPct val="80000"/>
              </a:lnSpc>
            </a:pPr>
            <a:r>
              <a:rPr lang="en-US" sz="1600" dirty="0" smtClean="0"/>
              <a:t>particular pattern of sounds and letters form meaningful words, particular pattern of words form meaningful sentences</a:t>
            </a:r>
          </a:p>
          <a:p>
            <a:pPr lvl="1" eaLnBrk="1" hangingPunct="1">
              <a:lnSpc>
                <a:spcPct val="80000"/>
              </a:lnSpc>
              <a:buNone/>
            </a:pPr>
            <a:r>
              <a:rPr lang="en-US" sz="2000" b="1" dirty="0" smtClean="0"/>
              <a:t>Multiple levels of representation/analysis</a:t>
            </a:r>
          </a:p>
          <a:p>
            <a:pPr lvl="2" eaLnBrk="1" hangingPunct="1">
              <a:lnSpc>
                <a:spcPct val="80000"/>
              </a:lnSpc>
            </a:pPr>
            <a:r>
              <a:rPr lang="en-US" sz="1600" dirty="0" smtClean="0"/>
              <a:t>any meaningful utterance can be analyzed at more than one level </a:t>
            </a:r>
          </a:p>
          <a:p>
            <a:pPr lvl="3" eaLnBrk="1" hangingPunct="1">
              <a:lnSpc>
                <a:spcPct val="80000"/>
              </a:lnSpc>
            </a:pPr>
            <a:r>
              <a:rPr lang="en-US" sz="1400" dirty="0" smtClean="0"/>
              <a:t>e.g. she sells sea shells on the shore</a:t>
            </a:r>
          </a:p>
          <a:p>
            <a:pPr lvl="1" eaLnBrk="1" hangingPunct="1">
              <a:lnSpc>
                <a:spcPct val="80000"/>
              </a:lnSpc>
              <a:buNone/>
            </a:pPr>
            <a:r>
              <a:rPr lang="en-US" sz="2000" b="1" dirty="0" smtClean="0"/>
              <a:t>Generative (productive) </a:t>
            </a:r>
            <a:r>
              <a:rPr lang="en-US" sz="2000" dirty="0" smtClean="0"/>
              <a:t>(</a:t>
            </a:r>
            <a:r>
              <a:rPr lang="en-US" sz="2000" dirty="0" err="1" smtClean="0">
                <a:solidFill>
                  <a:srgbClr val="969696"/>
                </a:solidFill>
              </a:rPr>
              <a:t>Hockett</a:t>
            </a:r>
            <a:r>
              <a:rPr lang="en-US" sz="2000" dirty="0" smtClean="0"/>
              <a:t>)</a:t>
            </a:r>
          </a:p>
          <a:p>
            <a:pPr lvl="2" eaLnBrk="1" hangingPunct="1">
              <a:lnSpc>
                <a:spcPct val="80000"/>
              </a:lnSpc>
            </a:pPr>
            <a:r>
              <a:rPr lang="en-US" sz="1600" dirty="0" smtClean="0"/>
              <a:t>although we have to conform to rules yet language is created. Ease, clarity, succinctness of ideas vary from one language to another. </a:t>
            </a:r>
          </a:p>
          <a:p>
            <a:pPr lvl="1" eaLnBrk="1" hangingPunct="1">
              <a:lnSpc>
                <a:spcPct val="80000"/>
              </a:lnSpc>
              <a:buNone/>
            </a:pPr>
            <a:r>
              <a:rPr lang="en-US" sz="2000" b="1" dirty="0" smtClean="0"/>
              <a:t>Dynamic</a:t>
            </a:r>
            <a:r>
              <a:rPr lang="en-US" sz="1800" b="1" dirty="0" smtClean="0"/>
              <a:t> </a:t>
            </a:r>
          </a:p>
          <a:p>
            <a:pPr lvl="2" eaLnBrk="1" hangingPunct="1">
              <a:lnSpc>
                <a:spcPct val="80000"/>
              </a:lnSpc>
            </a:pPr>
            <a:r>
              <a:rPr lang="en-US" sz="1600" dirty="0" smtClean="0"/>
              <a:t>e.g. Wicked, awesome, bad.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3"/>
          <p:cNvSpPr>
            <a:spLocks noGrp="1"/>
          </p:cNvSpPr>
          <p:nvPr>
            <p:ph type="dt" sz="quarter" idx="10"/>
          </p:nvPr>
        </p:nvSpPr>
        <p:spPr>
          <a:noFill/>
        </p:spPr>
        <p:txBody>
          <a:bodyPr/>
          <a:lstStyle/>
          <a:p>
            <a:r>
              <a:rPr lang="en-US"/>
              <a:t>Cognition</a:t>
            </a:r>
          </a:p>
        </p:txBody>
      </p:sp>
      <p:sp>
        <p:nvSpPr>
          <p:cNvPr id="12291" name="Footer Placeholder 4"/>
          <p:cNvSpPr>
            <a:spLocks noGrp="1"/>
          </p:cNvSpPr>
          <p:nvPr>
            <p:ph type="ftr" sz="quarter" idx="11"/>
          </p:nvPr>
        </p:nvSpPr>
        <p:spPr>
          <a:noFill/>
        </p:spPr>
        <p:txBody>
          <a:bodyPr/>
          <a:lstStyle/>
          <a:p>
            <a:r>
              <a:rPr lang="en-US"/>
              <a:t>Van Selst (Kellogg Chapter 8)</a:t>
            </a:r>
          </a:p>
        </p:txBody>
      </p:sp>
      <p:sp>
        <p:nvSpPr>
          <p:cNvPr id="12292" name="Rectangle 2"/>
          <p:cNvSpPr>
            <a:spLocks noGrp="1" noChangeArrowheads="1"/>
          </p:cNvSpPr>
          <p:nvPr>
            <p:ph type="title"/>
          </p:nvPr>
        </p:nvSpPr>
        <p:spPr>
          <a:xfrm>
            <a:off x="457200" y="1143000"/>
            <a:ext cx="8229600" cy="762000"/>
          </a:xfrm>
        </p:spPr>
        <p:txBody>
          <a:bodyPr/>
          <a:lstStyle/>
          <a:p>
            <a:pPr algn="ctr" eaLnBrk="1" hangingPunct="1"/>
            <a:r>
              <a:rPr lang="en-US" dirty="0" smtClean="0">
                <a:solidFill>
                  <a:srgbClr val="FF0000"/>
                </a:solidFill>
              </a:rPr>
              <a:t>Properties of Language</a:t>
            </a:r>
          </a:p>
        </p:txBody>
      </p:sp>
      <p:sp>
        <p:nvSpPr>
          <p:cNvPr id="12293" name="Rectangle 3"/>
          <p:cNvSpPr>
            <a:spLocks noGrp="1" noChangeArrowheads="1"/>
          </p:cNvSpPr>
          <p:nvPr>
            <p:ph type="body" idx="1"/>
          </p:nvPr>
        </p:nvSpPr>
        <p:spPr/>
        <p:txBody>
          <a:bodyPr/>
          <a:lstStyle/>
          <a:p>
            <a:pPr eaLnBrk="1" hangingPunct="1">
              <a:buNone/>
            </a:pPr>
            <a:r>
              <a:rPr lang="en-US" dirty="0" smtClean="0"/>
              <a:t>Know </a:t>
            </a:r>
            <a:r>
              <a:rPr lang="en-US" dirty="0" err="1" smtClean="0"/>
              <a:t>Hockett’s</a:t>
            </a:r>
            <a:r>
              <a:rPr lang="en-US" dirty="0" smtClean="0"/>
              <a:t> Linguistic Universals that are still thought to be essential in defining language</a:t>
            </a:r>
          </a:p>
          <a:p>
            <a:pPr eaLnBrk="1" hangingPunct="1">
              <a:buNone/>
            </a:pPr>
            <a:r>
              <a:rPr lang="en-US" dirty="0" smtClean="0"/>
              <a:t>Be able to define each</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3"/>
          <p:cNvSpPr>
            <a:spLocks noGrp="1"/>
          </p:cNvSpPr>
          <p:nvPr>
            <p:ph type="dt" sz="quarter" idx="10"/>
          </p:nvPr>
        </p:nvSpPr>
        <p:spPr>
          <a:noFill/>
        </p:spPr>
        <p:txBody>
          <a:bodyPr/>
          <a:lstStyle/>
          <a:p>
            <a:r>
              <a:rPr lang="en-US"/>
              <a:t>Cognition</a:t>
            </a:r>
          </a:p>
        </p:txBody>
      </p:sp>
      <p:sp>
        <p:nvSpPr>
          <p:cNvPr id="13315" name="Footer Placeholder 4"/>
          <p:cNvSpPr>
            <a:spLocks noGrp="1"/>
          </p:cNvSpPr>
          <p:nvPr>
            <p:ph type="ftr" sz="quarter" idx="11"/>
          </p:nvPr>
        </p:nvSpPr>
        <p:spPr>
          <a:noFill/>
        </p:spPr>
        <p:txBody>
          <a:bodyPr/>
          <a:lstStyle/>
          <a:p>
            <a:r>
              <a:rPr lang="en-US"/>
              <a:t>Van Selst (Kellogg Chapter 8)</a:t>
            </a:r>
          </a:p>
        </p:txBody>
      </p:sp>
      <p:sp>
        <p:nvSpPr>
          <p:cNvPr id="13316" name="Rectangle 2"/>
          <p:cNvSpPr>
            <a:spLocks noGrp="1" noChangeArrowheads="1"/>
          </p:cNvSpPr>
          <p:nvPr>
            <p:ph type="title"/>
          </p:nvPr>
        </p:nvSpPr>
        <p:spPr>
          <a:xfrm>
            <a:off x="3962400" y="152400"/>
            <a:ext cx="5029200" cy="838200"/>
          </a:xfrm>
        </p:spPr>
        <p:txBody>
          <a:bodyPr/>
          <a:lstStyle/>
          <a:p>
            <a:pPr algn="ctr" eaLnBrk="1" hangingPunct="1"/>
            <a:r>
              <a:rPr lang="en-US" sz="5400" b="1" dirty="0" smtClean="0">
                <a:solidFill>
                  <a:srgbClr val="FF0000"/>
                </a:solidFill>
              </a:rPr>
              <a:t>Language</a:t>
            </a:r>
          </a:p>
        </p:txBody>
      </p:sp>
      <p:sp>
        <p:nvSpPr>
          <p:cNvPr id="13317" name="Rectangle 3"/>
          <p:cNvSpPr>
            <a:spLocks noGrp="1" noChangeArrowheads="1"/>
          </p:cNvSpPr>
          <p:nvPr>
            <p:ph type="body" idx="1"/>
          </p:nvPr>
        </p:nvSpPr>
        <p:spPr>
          <a:xfrm>
            <a:off x="457200" y="1447800"/>
            <a:ext cx="8229600" cy="4724400"/>
          </a:xfrm>
        </p:spPr>
        <p:txBody>
          <a:bodyPr/>
          <a:lstStyle/>
          <a:p>
            <a:pPr eaLnBrk="1" hangingPunct="1">
              <a:lnSpc>
                <a:spcPct val="80000"/>
              </a:lnSpc>
              <a:buNone/>
            </a:pPr>
            <a:r>
              <a:rPr lang="en-US" sz="2800" dirty="0" smtClean="0">
                <a:solidFill>
                  <a:srgbClr val="FF0000"/>
                </a:solidFill>
              </a:rPr>
              <a:t>Linguistics</a:t>
            </a:r>
            <a:r>
              <a:rPr lang="en-US" sz="2800" dirty="0" smtClean="0"/>
              <a:t> is the study of the structure and change of language.</a:t>
            </a:r>
          </a:p>
          <a:p>
            <a:pPr eaLnBrk="1" hangingPunct="1">
              <a:lnSpc>
                <a:spcPct val="80000"/>
              </a:lnSpc>
              <a:buNone/>
            </a:pPr>
            <a:r>
              <a:rPr lang="en-US" sz="2800" dirty="0" smtClean="0">
                <a:solidFill>
                  <a:srgbClr val="FF0000"/>
                </a:solidFill>
              </a:rPr>
              <a:t>Psycholinguistics</a:t>
            </a:r>
            <a:r>
              <a:rPr lang="en-US" sz="2800" dirty="0" smtClean="0">
                <a:solidFill>
                  <a:srgbClr val="FFFF00"/>
                </a:solidFill>
              </a:rPr>
              <a:t> </a:t>
            </a:r>
            <a:r>
              <a:rPr lang="en-US" sz="2800" dirty="0" smtClean="0"/>
              <a:t>is the Psychology of language, how people learn and use language, the production and understanding of language.</a:t>
            </a:r>
          </a:p>
          <a:p>
            <a:pPr eaLnBrk="1" hangingPunct="1">
              <a:lnSpc>
                <a:spcPct val="80000"/>
              </a:lnSpc>
              <a:buNone/>
            </a:pPr>
            <a:r>
              <a:rPr lang="en-US" sz="2800" dirty="0" err="1" smtClean="0">
                <a:solidFill>
                  <a:srgbClr val="FF0000"/>
                </a:solidFill>
              </a:rPr>
              <a:t>Neurolinguistics</a:t>
            </a:r>
            <a:r>
              <a:rPr lang="en-US" sz="2800" dirty="0" smtClean="0"/>
              <a:t> studies the Inter-relationship of brain, cognition, and language. </a:t>
            </a:r>
          </a:p>
          <a:p>
            <a:pPr eaLnBrk="1" hangingPunct="1">
              <a:lnSpc>
                <a:spcPct val="80000"/>
              </a:lnSpc>
              <a:buNone/>
            </a:pPr>
            <a:r>
              <a:rPr lang="en-US" sz="2800" dirty="0" smtClean="0">
                <a:solidFill>
                  <a:srgbClr val="FF0000"/>
                </a:solidFill>
              </a:rPr>
              <a:t>Sociolinguistics</a:t>
            </a:r>
            <a:r>
              <a:rPr lang="en-US" sz="2800" dirty="0" smtClean="0"/>
              <a:t> deals with social relationships and language.</a:t>
            </a:r>
          </a:p>
          <a:p>
            <a:pPr eaLnBrk="1" hangingPunct="1">
              <a:lnSpc>
                <a:spcPct val="80000"/>
              </a:lnSpc>
              <a:buNone/>
            </a:pPr>
            <a:r>
              <a:rPr lang="en-US" sz="2800" dirty="0" smtClean="0">
                <a:solidFill>
                  <a:srgbClr val="FF0000"/>
                </a:solidFill>
              </a:rPr>
              <a:t>Computational linguistics </a:t>
            </a:r>
            <a:r>
              <a:rPr lang="en-US" sz="2800" dirty="0" smtClean="0"/>
              <a:t>is the study of language via computational methods.</a:t>
            </a:r>
            <a:endParaRPr lang="en-US" sz="2800" b="1" dirty="0" smtClean="0"/>
          </a:p>
          <a:p>
            <a:pPr eaLnBrk="1" hangingPunct="1">
              <a:lnSpc>
                <a:spcPct val="80000"/>
              </a:lnSpc>
            </a:pPr>
            <a:endParaRPr lang="en-US" sz="28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a:noFill/>
        </p:spPr>
        <p:txBody>
          <a:bodyPr/>
          <a:lstStyle/>
          <a:p>
            <a:r>
              <a:rPr lang="en-US"/>
              <a:t>Cognition</a:t>
            </a:r>
          </a:p>
        </p:txBody>
      </p:sp>
      <p:sp>
        <p:nvSpPr>
          <p:cNvPr id="14339" name="Footer Placeholder 4"/>
          <p:cNvSpPr>
            <a:spLocks noGrp="1"/>
          </p:cNvSpPr>
          <p:nvPr>
            <p:ph type="ftr" sz="quarter" idx="11"/>
          </p:nvPr>
        </p:nvSpPr>
        <p:spPr>
          <a:noFill/>
        </p:spPr>
        <p:txBody>
          <a:bodyPr/>
          <a:lstStyle/>
          <a:p>
            <a:r>
              <a:rPr lang="en-US"/>
              <a:t>Van Selst (Kellogg Chapter 8)</a:t>
            </a:r>
          </a:p>
        </p:txBody>
      </p:sp>
      <p:sp>
        <p:nvSpPr>
          <p:cNvPr id="14340" name="Rectangle 2"/>
          <p:cNvSpPr>
            <a:spLocks noGrp="1" noChangeArrowheads="1"/>
          </p:cNvSpPr>
          <p:nvPr>
            <p:ph type="title"/>
          </p:nvPr>
        </p:nvSpPr>
        <p:spPr>
          <a:xfrm>
            <a:off x="4191000" y="228600"/>
            <a:ext cx="4648200" cy="762000"/>
          </a:xfrm>
        </p:spPr>
        <p:txBody>
          <a:bodyPr/>
          <a:lstStyle/>
          <a:p>
            <a:pPr algn="ctr" eaLnBrk="1" hangingPunct="1"/>
            <a:r>
              <a:rPr lang="en-US" dirty="0" smtClean="0">
                <a:solidFill>
                  <a:srgbClr val="FF0000"/>
                </a:solidFill>
              </a:rPr>
              <a:t>Semantics</a:t>
            </a:r>
          </a:p>
        </p:txBody>
      </p:sp>
      <p:sp>
        <p:nvSpPr>
          <p:cNvPr id="14341" name="Rectangle 3"/>
          <p:cNvSpPr>
            <a:spLocks noGrp="1" noChangeArrowheads="1"/>
          </p:cNvSpPr>
          <p:nvPr>
            <p:ph type="body" idx="1"/>
          </p:nvPr>
        </p:nvSpPr>
        <p:spPr>
          <a:xfrm>
            <a:off x="457200" y="1447800"/>
            <a:ext cx="8229600" cy="4724400"/>
          </a:xfrm>
        </p:spPr>
        <p:txBody>
          <a:bodyPr/>
          <a:lstStyle/>
          <a:p>
            <a:pPr eaLnBrk="1" hangingPunct="1">
              <a:buNone/>
            </a:pPr>
            <a:r>
              <a:rPr lang="en-US" dirty="0" smtClean="0">
                <a:solidFill>
                  <a:srgbClr val="FF0000"/>
                </a:solidFill>
              </a:rPr>
              <a:t>Semantics</a:t>
            </a:r>
            <a:r>
              <a:rPr lang="en-US" dirty="0" smtClean="0"/>
              <a:t> is the study of meaning.  Any theory of Semantic memory must explain how people mentally represent concepts and ideas.</a:t>
            </a:r>
          </a:p>
          <a:p>
            <a:pPr eaLnBrk="1" hangingPunct="1"/>
            <a:endParaRPr lang="en-US" dirty="0" smtClean="0"/>
          </a:p>
          <a:p>
            <a:pPr eaLnBrk="1" hangingPunct="1">
              <a:buNone/>
            </a:pPr>
            <a:r>
              <a:rPr lang="en-US" dirty="0" smtClean="0">
                <a:solidFill>
                  <a:srgbClr val="FF0000"/>
                </a:solidFill>
              </a:rPr>
              <a:t>Semantic Memory </a:t>
            </a:r>
            <a:r>
              <a:rPr lang="en-US" dirty="0" smtClean="0"/>
              <a:t>stores knowledge of concepts and facts.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p:cNvSpPr>
            <a:spLocks noGrp="1"/>
          </p:cNvSpPr>
          <p:nvPr>
            <p:ph type="dt" sz="quarter" idx="10"/>
          </p:nvPr>
        </p:nvSpPr>
        <p:spPr>
          <a:noFill/>
        </p:spPr>
        <p:txBody>
          <a:bodyPr/>
          <a:lstStyle/>
          <a:p>
            <a:r>
              <a:rPr lang="en-US"/>
              <a:t>Cognition</a:t>
            </a:r>
          </a:p>
        </p:txBody>
      </p:sp>
      <p:sp>
        <p:nvSpPr>
          <p:cNvPr id="15363" name="Footer Placeholder 4"/>
          <p:cNvSpPr>
            <a:spLocks noGrp="1"/>
          </p:cNvSpPr>
          <p:nvPr>
            <p:ph type="ftr" sz="quarter" idx="11"/>
          </p:nvPr>
        </p:nvSpPr>
        <p:spPr>
          <a:noFill/>
        </p:spPr>
        <p:txBody>
          <a:bodyPr/>
          <a:lstStyle/>
          <a:p>
            <a:r>
              <a:rPr lang="en-US"/>
              <a:t>Van Selst (Kellogg Chapter 8)</a:t>
            </a:r>
          </a:p>
        </p:txBody>
      </p:sp>
      <p:sp>
        <p:nvSpPr>
          <p:cNvPr id="15364" name="Rectangle 2"/>
          <p:cNvSpPr>
            <a:spLocks noGrp="1" noChangeArrowheads="1"/>
          </p:cNvSpPr>
          <p:nvPr>
            <p:ph type="title"/>
          </p:nvPr>
        </p:nvSpPr>
        <p:spPr>
          <a:xfrm>
            <a:off x="3962400" y="228600"/>
            <a:ext cx="5029200" cy="838200"/>
          </a:xfrm>
        </p:spPr>
        <p:txBody>
          <a:bodyPr/>
          <a:lstStyle/>
          <a:p>
            <a:pPr algn="ctr" eaLnBrk="1" hangingPunct="1"/>
            <a:r>
              <a:rPr lang="en-US" sz="2800" dirty="0" smtClean="0">
                <a:solidFill>
                  <a:srgbClr val="FF0000"/>
                </a:solidFill>
              </a:rPr>
              <a:t>ICONICITY</a:t>
            </a:r>
            <a:br>
              <a:rPr lang="en-US" sz="2800" dirty="0" smtClean="0">
                <a:solidFill>
                  <a:srgbClr val="FF0000"/>
                </a:solidFill>
              </a:rPr>
            </a:br>
            <a:r>
              <a:rPr lang="en-US" sz="2800" dirty="0" smtClean="0">
                <a:solidFill>
                  <a:srgbClr val="FF0000"/>
                </a:solidFill>
              </a:rPr>
              <a:t>(is not required)</a:t>
            </a:r>
          </a:p>
        </p:txBody>
      </p:sp>
      <p:sp>
        <p:nvSpPr>
          <p:cNvPr id="15365" name="Rectangle 3"/>
          <p:cNvSpPr>
            <a:spLocks noGrp="1" noChangeArrowheads="1"/>
          </p:cNvSpPr>
          <p:nvPr>
            <p:ph type="body" idx="1"/>
          </p:nvPr>
        </p:nvSpPr>
        <p:spPr>
          <a:xfrm>
            <a:off x="457200" y="1371600"/>
            <a:ext cx="8229600" cy="4800600"/>
          </a:xfrm>
        </p:spPr>
        <p:txBody>
          <a:bodyPr/>
          <a:lstStyle/>
          <a:p>
            <a:pPr eaLnBrk="1" hangingPunct="1">
              <a:buNone/>
            </a:pPr>
            <a:r>
              <a:rPr lang="en-US" sz="2800" b="1" dirty="0" smtClean="0"/>
              <a:t>ICONICITY</a:t>
            </a:r>
            <a:r>
              <a:rPr lang="en-US" sz="2800" dirty="0" smtClean="0"/>
              <a:t>: The characteristic of a language in which a language unit has a physical resemblance to its referent</a:t>
            </a:r>
          </a:p>
          <a:p>
            <a:pPr lvl="1" eaLnBrk="1" hangingPunct="1"/>
            <a:r>
              <a:rPr lang="en-US" sz="2400" dirty="0" smtClean="0"/>
              <a:t>e.g., a map</a:t>
            </a:r>
          </a:p>
          <a:p>
            <a:pPr eaLnBrk="1" hangingPunct="1"/>
            <a:r>
              <a:rPr lang="en-US" sz="3200" b="1" dirty="0" smtClean="0">
                <a:solidFill>
                  <a:schemeClr val="tx1">
                    <a:lumMod val="50000"/>
                    <a:lumOff val="50000"/>
                  </a:schemeClr>
                </a:solidFill>
              </a:rPr>
              <a:t>Onomatopoeia</a:t>
            </a:r>
            <a:r>
              <a:rPr lang="en-US" sz="2800" dirty="0" smtClean="0"/>
              <a:t> is a word that imitates the sound it represents (a Greek word meaning name-making)</a:t>
            </a:r>
          </a:p>
          <a:p>
            <a:pPr lvl="1" eaLnBrk="1" hangingPunct="1"/>
            <a:r>
              <a:rPr lang="en-US" sz="2400" dirty="0" smtClean="0"/>
              <a:t>the sounds literally “</a:t>
            </a:r>
            <a:r>
              <a:rPr lang="en-US" sz="2400" b="1" dirty="0" smtClean="0">
                <a:solidFill>
                  <a:schemeClr val="tx1">
                    <a:lumMod val="50000"/>
                    <a:lumOff val="50000"/>
                  </a:schemeClr>
                </a:solidFill>
              </a:rPr>
              <a:t>make the meaning</a:t>
            </a:r>
            <a:r>
              <a:rPr lang="en-US" sz="2400" dirty="0" smtClean="0"/>
              <a:t>” in such words as: </a:t>
            </a:r>
            <a:r>
              <a:rPr lang="en-US" sz="2400" i="1" dirty="0" smtClean="0"/>
              <a:t>splash, wow, gush, </a:t>
            </a:r>
            <a:r>
              <a:rPr lang="en-US" sz="2400" i="1" dirty="0" err="1" smtClean="0"/>
              <a:t>kerplunk</a:t>
            </a:r>
            <a:r>
              <a:rPr lang="en-US" sz="2400" i="1" dirty="0" smtClean="0"/>
              <a:t>, buzz, crash, whirr, clang, hiss, purr, squeak, mumble, hush, boom</a:t>
            </a:r>
            <a:r>
              <a:rPr lang="en-US" sz="2400" dirty="0" smtClean="0"/>
              <a:t>.</a:t>
            </a:r>
          </a:p>
        </p:txBody>
      </p:sp>
      <p:pic>
        <p:nvPicPr>
          <p:cNvPr id="1026" name="Picture 2" descr="http://a57.foxnews.com/global.fncstatic.com/static/managed/img/Scitech/660/371/tardar-sauce-the-cat.jpg?v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37538" y="1905000"/>
            <a:ext cx="2527177" cy="142058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a:noFill/>
        </p:spPr>
        <p:txBody>
          <a:bodyPr/>
          <a:lstStyle/>
          <a:p>
            <a:r>
              <a:rPr lang="en-US"/>
              <a:t>Cognition</a:t>
            </a:r>
          </a:p>
        </p:txBody>
      </p:sp>
      <p:sp>
        <p:nvSpPr>
          <p:cNvPr id="16387" name="Footer Placeholder 4"/>
          <p:cNvSpPr>
            <a:spLocks noGrp="1"/>
          </p:cNvSpPr>
          <p:nvPr>
            <p:ph type="ftr" sz="quarter" idx="11"/>
          </p:nvPr>
        </p:nvSpPr>
        <p:spPr>
          <a:noFill/>
        </p:spPr>
        <p:txBody>
          <a:bodyPr/>
          <a:lstStyle/>
          <a:p>
            <a:r>
              <a:rPr lang="en-US"/>
              <a:t>Van Selst (Kellogg Chapter 8)</a:t>
            </a:r>
          </a:p>
        </p:txBody>
      </p:sp>
      <p:sp>
        <p:nvSpPr>
          <p:cNvPr id="16388" name="Rectangle 2"/>
          <p:cNvSpPr>
            <a:spLocks noGrp="1" noChangeArrowheads="1"/>
          </p:cNvSpPr>
          <p:nvPr>
            <p:ph type="title"/>
          </p:nvPr>
        </p:nvSpPr>
        <p:spPr>
          <a:xfrm>
            <a:off x="4343400" y="304800"/>
            <a:ext cx="4343400" cy="609600"/>
          </a:xfrm>
        </p:spPr>
        <p:txBody>
          <a:bodyPr/>
          <a:lstStyle/>
          <a:p>
            <a:pPr algn="ctr" eaLnBrk="1" hangingPunct="1"/>
            <a:r>
              <a:rPr lang="en-US" sz="3600" dirty="0" smtClean="0">
                <a:solidFill>
                  <a:schemeClr val="accent1"/>
                </a:solidFill>
              </a:rPr>
              <a:t>Language</a:t>
            </a:r>
          </a:p>
        </p:txBody>
      </p:sp>
      <p:sp>
        <p:nvSpPr>
          <p:cNvPr id="16389" name="Rectangle 3"/>
          <p:cNvSpPr>
            <a:spLocks noGrp="1" noChangeArrowheads="1"/>
          </p:cNvSpPr>
          <p:nvPr>
            <p:ph type="body" idx="1"/>
          </p:nvPr>
        </p:nvSpPr>
        <p:spPr>
          <a:xfrm>
            <a:off x="457200" y="1371600"/>
            <a:ext cx="8229600" cy="4800600"/>
          </a:xfrm>
        </p:spPr>
        <p:txBody>
          <a:bodyPr/>
          <a:lstStyle/>
          <a:p>
            <a:pPr eaLnBrk="1" hangingPunct="1"/>
            <a:r>
              <a:rPr lang="en-US" sz="2800" b="1" dirty="0" smtClean="0">
                <a:solidFill>
                  <a:schemeClr val="tx1">
                    <a:lumMod val="50000"/>
                    <a:lumOff val="50000"/>
                  </a:schemeClr>
                </a:solidFill>
              </a:rPr>
              <a:t>Animal Communication </a:t>
            </a:r>
            <a:r>
              <a:rPr lang="en-US" sz="2800" dirty="0" smtClean="0"/>
              <a:t>- only seems to have </a:t>
            </a:r>
            <a:r>
              <a:rPr lang="en-US" sz="2800" dirty="0" smtClean="0">
                <a:solidFill>
                  <a:schemeClr val="accent1"/>
                </a:solidFill>
              </a:rPr>
              <a:t>arbitrariness</a:t>
            </a:r>
            <a:r>
              <a:rPr lang="en-US" sz="2800" dirty="0" smtClean="0"/>
              <a:t> and (some) </a:t>
            </a:r>
            <a:r>
              <a:rPr lang="en-US" sz="2800" dirty="0" err="1" smtClean="0">
                <a:solidFill>
                  <a:schemeClr val="accent1"/>
                </a:solidFill>
              </a:rPr>
              <a:t>semanticity</a:t>
            </a:r>
            <a:r>
              <a:rPr lang="en-US" sz="2800" dirty="0" smtClean="0"/>
              <a:t>. Lacks </a:t>
            </a:r>
            <a:r>
              <a:rPr lang="en-US" sz="2800" dirty="0" smtClean="0">
                <a:solidFill>
                  <a:schemeClr val="accent1"/>
                </a:solidFill>
              </a:rPr>
              <a:t>Displacement</a:t>
            </a:r>
            <a:r>
              <a:rPr lang="en-US" sz="2800" dirty="0" smtClean="0"/>
              <a:t>  and </a:t>
            </a:r>
            <a:r>
              <a:rPr lang="en-US" sz="2800" dirty="0" smtClean="0">
                <a:solidFill>
                  <a:schemeClr val="accent1"/>
                </a:solidFill>
              </a:rPr>
              <a:t>Grammar</a:t>
            </a:r>
            <a:r>
              <a:rPr lang="en-US" sz="2800" dirty="0" smtClean="0"/>
              <a:t>. </a:t>
            </a:r>
          </a:p>
          <a:p>
            <a:pPr lvl="1"/>
            <a:r>
              <a:rPr lang="en-US" sz="2600" dirty="0" smtClean="0"/>
              <a:t>e.g. </a:t>
            </a:r>
            <a:r>
              <a:rPr lang="en-US" sz="2600" dirty="0" err="1" smtClean="0"/>
              <a:t>rraup</a:t>
            </a:r>
            <a:r>
              <a:rPr lang="en-US" sz="2600" dirty="0" smtClean="0"/>
              <a:t> of a monkey—eagle, </a:t>
            </a:r>
            <a:r>
              <a:rPr lang="en-US" sz="2600" dirty="0" err="1" smtClean="0"/>
              <a:t>chutter</a:t>
            </a:r>
            <a:r>
              <a:rPr lang="en-US" sz="2600" dirty="0" smtClean="0"/>
              <a:t>—snakes, chirp—leopards.</a:t>
            </a:r>
          </a:p>
          <a:p>
            <a:pPr lvl="1" eaLnBrk="1" hangingPunct="1">
              <a:buNone/>
            </a:pPr>
            <a:endParaRPr lang="en-US" sz="2400" dirty="0" smtClean="0"/>
          </a:p>
          <a:p>
            <a:pPr lvl="1" eaLnBrk="1" hangingPunct="1"/>
            <a:r>
              <a:rPr lang="en-US" sz="2400" dirty="0" err="1" smtClean="0"/>
              <a:t>Premack</a:t>
            </a:r>
            <a:r>
              <a:rPr lang="en-US" sz="2400" dirty="0" smtClean="0"/>
              <a:t> taught the chimp Sarah a vocabulary of more than 100 words.  Language facility of humans far exceeds those of any other species.  It is unclear if Sarah has language or if it is a case of S-R learning yielding “clever Hans” - type behavior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a:noFill/>
        </p:spPr>
        <p:txBody>
          <a:bodyPr/>
          <a:lstStyle/>
          <a:p>
            <a:r>
              <a:rPr lang="en-US"/>
              <a:t>Cognition</a:t>
            </a:r>
          </a:p>
        </p:txBody>
      </p:sp>
      <p:sp>
        <p:nvSpPr>
          <p:cNvPr id="17411" name="Footer Placeholder 4"/>
          <p:cNvSpPr>
            <a:spLocks noGrp="1"/>
          </p:cNvSpPr>
          <p:nvPr>
            <p:ph type="ftr" sz="quarter" idx="11"/>
          </p:nvPr>
        </p:nvSpPr>
        <p:spPr>
          <a:noFill/>
        </p:spPr>
        <p:txBody>
          <a:bodyPr/>
          <a:lstStyle/>
          <a:p>
            <a:r>
              <a:rPr lang="en-US"/>
              <a:t>Van Selst (Kellogg Chapter 8)</a:t>
            </a:r>
          </a:p>
        </p:txBody>
      </p:sp>
      <p:sp>
        <p:nvSpPr>
          <p:cNvPr id="17412" name="Rectangle 2"/>
          <p:cNvSpPr>
            <a:spLocks noGrp="1" noChangeArrowheads="1"/>
          </p:cNvSpPr>
          <p:nvPr>
            <p:ph type="title"/>
          </p:nvPr>
        </p:nvSpPr>
        <p:spPr>
          <a:xfrm>
            <a:off x="3962400" y="152400"/>
            <a:ext cx="5105400" cy="914400"/>
          </a:xfrm>
        </p:spPr>
        <p:txBody>
          <a:bodyPr/>
          <a:lstStyle/>
          <a:p>
            <a:pPr algn="ctr" eaLnBrk="1" hangingPunct="1"/>
            <a:r>
              <a:rPr lang="en-US" b="1" dirty="0" smtClean="0">
                <a:solidFill>
                  <a:schemeClr val="accent1"/>
                </a:solidFill>
              </a:rPr>
              <a:t>Levels of Analysis of Language</a:t>
            </a:r>
          </a:p>
        </p:txBody>
      </p:sp>
      <p:sp>
        <p:nvSpPr>
          <p:cNvPr id="17413" name="Rectangle 3"/>
          <p:cNvSpPr>
            <a:spLocks noGrp="1" noChangeArrowheads="1"/>
          </p:cNvSpPr>
          <p:nvPr>
            <p:ph type="body" idx="1"/>
          </p:nvPr>
        </p:nvSpPr>
        <p:spPr>
          <a:xfrm>
            <a:off x="457200" y="1371600"/>
            <a:ext cx="8229600" cy="4800600"/>
          </a:xfrm>
        </p:spPr>
        <p:txBody>
          <a:bodyPr/>
          <a:lstStyle/>
          <a:p>
            <a:pPr eaLnBrk="1" hangingPunct="1">
              <a:lnSpc>
                <a:spcPct val="80000"/>
              </a:lnSpc>
              <a:buFontTx/>
              <a:buNone/>
            </a:pPr>
            <a:r>
              <a:rPr lang="en-US" sz="2800" dirty="0" smtClean="0">
                <a:solidFill>
                  <a:schemeClr val="accent1"/>
                </a:solidFill>
              </a:rPr>
              <a:t>Phonological analysis </a:t>
            </a:r>
            <a:r>
              <a:rPr lang="en-US" sz="2800" dirty="0" smtClean="0"/>
              <a:t>- study of the production and perception of language sounds.  </a:t>
            </a:r>
          </a:p>
          <a:p>
            <a:pPr eaLnBrk="1" hangingPunct="1">
              <a:lnSpc>
                <a:spcPct val="80000"/>
              </a:lnSpc>
              <a:buFontTx/>
              <a:buNone/>
            </a:pPr>
            <a:endParaRPr lang="en-US" sz="2800" dirty="0" smtClean="0"/>
          </a:p>
          <a:p>
            <a:pPr eaLnBrk="1" hangingPunct="1">
              <a:lnSpc>
                <a:spcPct val="80000"/>
              </a:lnSpc>
              <a:buFontTx/>
              <a:buNone/>
            </a:pPr>
            <a:r>
              <a:rPr lang="en-US" sz="2800" dirty="0" smtClean="0">
                <a:solidFill>
                  <a:schemeClr val="accent1"/>
                </a:solidFill>
              </a:rPr>
              <a:t>Syntactic analysis </a:t>
            </a:r>
            <a:r>
              <a:rPr lang="en-US" sz="2800" dirty="0" smtClean="0"/>
              <a:t>- study of structure of sentences, rules determining order of words and phrases in those sentences. </a:t>
            </a:r>
          </a:p>
          <a:p>
            <a:pPr eaLnBrk="1" hangingPunct="1">
              <a:lnSpc>
                <a:spcPct val="80000"/>
              </a:lnSpc>
              <a:buFontTx/>
              <a:buNone/>
            </a:pPr>
            <a:endParaRPr lang="en-US" sz="2800" dirty="0" smtClean="0">
              <a:solidFill>
                <a:srgbClr val="FFFF99"/>
              </a:solidFill>
            </a:endParaRPr>
          </a:p>
          <a:p>
            <a:pPr eaLnBrk="1" hangingPunct="1">
              <a:lnSpc>
                <a:spcPct val="80000"/>
              </a:lnSpc>
              <a:buFontTx/>
              <a:buNone/>
            </a:pPr>
            <a:r>
              <a:rPr lang="en-US" sz="2800" dirty="0" smtClean="0">
                <a:solidFill>
                  <a:schemeClr val="accent1"/>
                </a:solidFill>
              </a:rPr>
              <a:t>Semantic analysis </a:t>
            </a:r>
            <a:r>
              <a:rPr lang="en-US" sz="2800" dirty="0" smtClean="0"/>
              <a:t>- study of word meaning e.g. bachelor and his wife went to the movies.</a:t>
            </a:r>
          </a:p>
          <a:p>
            <a:pPr eaLnBrk="1" hangingPunct="1">
              <a:lnSpc>
                <a:spcPct val="80000"/>
              </a:lnSpc>
              <a:buFontTx/>
              <a:buNone/>
            </a:pPr>
            <a:endParaRPr lang="en-US" sz="2800" dirty="0" smtClean="0"/>
          </a:p>
          <a:p>
            <a:pPr eaLnBrk="1" hangingPunct="1">
              <a:lnSpc>
                <a:spcPct val="80000"/>
              </a:lnSpc>
              <a:buFontTx/>
              <a:buNone/>
            </a:pPr>
            <a:r>
              <a:rPr lang="en-US" sz="2800" dirty="0" smtClean="0"/>
              <a:t>Miller will add “</a:t>
            </a:r>
            <a:r>
              <a:rPr lang="en-US" sz="2800" b="1" dirty="0" smtClean="0">
                <a:solidFill>
                  <a:schemeClr val="accent1"/>
                </a:solidFill>
              </a:rPr>
              <a:t>conceptual</a:t>
            </a:r>
            <a:r>
              <a:rPr lang="en-US" sz="2800" dirty="0" smtClean="0"/>
              <a:t>” and “</a:t>
            </a:r>
            <a:r>
              <a:rPr lang="en-US" sz="2800" b="1" dirty="0" smtClean="0">
                <a:solidFill>
                  <a:schemeClr val="accent1"/>
                </a:solidFill>
              </a:rPr>
              <a:t>belief</a:t>
            </a:r>
            <a:r>
              <a:rPr lang="en-US" sz="2800" dirty="0" smtClean="0"/>
              <a:t>” to the mix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a:noFill/>
        </p:spPr>
        <p:txBody>
          <a:bodyPr/>
          <a:lstStyle/>
          <a:p>
            <a:r>
              <a:rPr lang="en-US"/>
              <a:t>Cognition</a:t>
            </a:r>
          </a:p>
        </p:txBody>
      </p:sp>
      <p:sp>
        <p:nvSpPr>
          <p:cNvPr id="18435" name="Footer Placeholder 4"/>
          <p:cNvSpPr>
            <a:spLocks noGrp="1"/>
          </p:cNvSpPr>
          <p:nvPr>
            <p:ph type="ftr" sz="quarter" idx="11"/>
          </p:nvPr>
        </p:nvSpPr>
        <p:spPr>
          <a:noFill/>
        </p:spPr>
        <p:txBody>
          <a:bodyPr/>
          <a:lstStyle/>
          <a:p>
            <a:r>
              <a:rPr lang="en-US"/>
              <a:t>Van Selst (Kellogg Chapter 8)</a:t>
            </a:r>
          </a:p>
        </p:txBody>
      </p:sp>
      <p:sp>
        <p:nvSpPr>
          <p:cNvPr id="18436" name="Rectangle 2"/>
          <p:cNvSpPr>
            <a:spLocks noGrp="1" noChangeArrowheads="1"/>
          </p:cNvSpPr>
          <p:nvPr>
            <p:ph type="title"/>
          </p:nvPr>
        </p:nvSpPr>
        <p:spPr/>
        <p:txBody>
          <a:bodyPr/>
          <a:lstStyle/>
          <a:p>
            <a:pPr algn="ctr" eaLnBrk="1" hangingPunct="1"/>
            <a:r>
              <a:rPr lang="en-US" sz="4000" b="1" dirty="0" smtClean="0">
                <a:solidFill>
                  <a:schemeClr val="accent1"/>
                </a:solidFill>
              </a:rPr>
              <a:t>Miller’s Five Levels of Language Analysis:</a:t>
            </a:r>
          </a:p>
        </p:txBody>
      </p:sp>
      <p:sp>
        <p:nvSpPr>
          <p:cNvPr id="18437" name="Rectangle 3"/>
          <p:cNvSpPr>
            <a:spLocks noGrp="1" noChangeArrowheads="1"/>
          </p:cNvSpPr>
          <p:nvPr>
            <p:ph type="body" idx="1"/>
          </p:nvPr>
        </p:nvSpPr>
        <p:spPr>
          <a:xfrm>
            <a:off x="457200" y="2057400"/>
            <a:ext cx="8229600" cy="4114800"/>
          </a:xfrm>
        </p:spPr>
        <p:txBody>
          <a:bodyPr/>
          <a:lstStyle/>
          <a:p>
            <a:pPr eaLnBrk="1" hangingPunct="1">
              <a:lnSpc>
                <a:spcPct val="80000"/>
              </a:lnSpc>
              <a:buFontTx/>
              <a:buNone/>
            </a:pPr>
            <a:r>
              <a:rPr lang="en-US" sz="2000" b="1" dirty="0" smtClean="0"/>
              <a:t>Phonology</a:t>
            </a:r>
            <a:r>
              <a:rPr lang="en-US" sz="2000" dirty="0" smtClean="0"/>
              <a:t> </a:t>
            </a:r>
          </a:p>
          <a:p>
            <a:pPr lvl="1" eaLnBrk="1" hangingPunct="1">
              <a:lnSpc>
                <a:spcPct val="80000"/>
              </a:lnSpc>
            </a:pPr>
            <a:r>
              <a:rPr lang="en-US" sz="1800" dirty="0" smtClean="0"/>
              <a:t>Analysis of the sounds of language as they are articulated and comprehended in speech </a:t>
            </a:r>
          </a:p>
          <a:p>
            <a:pPr eaLnBrk="1" hangingPunct="1">
              <a:lnSpc>
                <a:spcPct val="80000"/>
              </a:lnSpc>
              <a:buFontTx/>
              <a:buNone/>
            </a:pPr>
            <a:r>
              <a:rPr lang="en-US" sz="2000" b="1" dirty="0" smtClean="0"/>
              <a:t>Syntax</a:t>
            </a:r>
            <a:r>
              <a:rPr lang="en-US" sz="2000" dirty="0" smtClean="0"/>
              <a:t> </a:t>
            </a:r>
          </a:p>
          <a:p>
            <a:pPr lvl="1" eaLnBrk="1" hangingPunct="1">
              <a:lnSpc>
                <a:spcPct val="80000"/>
              </a:lnSpc>
            </a:pPr>
            <a:r>
              <a:rPr lang="en-US" sz="1800" dirty="0" smtClean="0"/>
              <a:t>Analysis of word order and grammaticality. </a:t>
            </a:r>
          </a:p>
          <a:p>
            <a:pPr eaLnBrk="1" hangingPunct="1">
              <a:lnSpc>
                <a:spcPct val="80000"/>
              </a:lnSpc>
              <a:buFontTx/>
              <a:buNone/>
            </a:pPr>
            <a:r>
              <a:rPr lang="en-US" sz="2000" b="1" dirty="0" smtClean="0"/>
              <a:t>Lexical/Semantic</a:t>
            </a:r>
            <a:r>
              <a:rPr lang="en-US" sz="2000" dirty="0" smtClean="0"/>
              <a:t> </a:t>
            </a:r>
          </a:p>
          <a:p>
            <a:pPr lvl="1" eaLnBrk="1" hangingPunct="1">
              <a:lnSpc>
                <a:spcPct val="80000"/>
              </a:lnSpc>
            </a:pPr>
            <a:r>
              <a:rPr lang="en-US" sz="1800" dirty="0" smtClean="0"/>
              <a:t>Analysis of word meaning and the integration of word meanings with phrases and sentences. </a:t>
            </a:r>
          </a:p>
          <a:p>
            <a:pPr eaLnBrk="1" hangingPunct="1">
              <a:lnSpc>
                <a:spcPct val="80000"/>
              </a:lnSpc>
              <a:buFontTx/>
              <a:buNone/>
            </a:pPr>
            <a:r>
              <a:rPr lang="en-US" sz="2000" b="1" dirty="0" smtClean="0"/>
              <a:t>Conceptual</a:t>
            </a:r>
            <a:r>
              <a:rPr lang="en-US" sz="2000" dirty="0" smtClean="0"/>
              <a:t> </a:t>
            </a:r>
          </a:p>
          <a:p>
            <a:pPr lvl="1" eaLnBrk="1" hangingPunct="1">
              <a:lnSpc>
                <a:spcPct val="80000"/>
              </a:lnSpc>
            </a:pPr>
            <a:r>
              <a:rPr lang="en-US" sz="1800" dirty="0" smtClean="0"/>
              <a:t>Analysis of phrase and sentence meaning with reference to knowledge in semantic memory. </a:t>
            </a:r>
          </a:p>
          <a:p>
            <a:pPr eaLnBrk="1" hangingPunct="1">
              <a:lnSpc>
                <a:spcPct val="80000"/>
              </a:lnSpc>
              <a:buFontTx/>
              <a:buNone/>
            </a:pPr>
            <a:r>
              <a:rPr lang="en-US" sz="2000" b="1" dirty="0" smtClean="0"/>
              <a:t>Belief</a:t>
            </a:r>
            <a:r>
              <a:rPr lang="en-US" sz="2000" dirty="0" smtClean="0"/>
              <a:t> </a:t>
            </a:r>
          </a:p>
          <a:p>
            <a:pPr lvl="1" eaLnBrk="1" hangingPunct="1">
              <a:lnSpc>
                <a:spcPct val="80000"/>
              </a:lnSpc>
            </a:pPr>
            <a:r>
              <a:rPr lang="en-US" sz="1800" dirty="0" smtClean="0"/>
              <a:t>Analysis of the sentence and discourse meaning with reference to one’s own beliefs and one’s beliefs about a speakers intent and motivations.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a:noFill/>
        </p:spPr>
        <p:txBody>
          <a:bodyPr/>
          <a:lstStyle/>
          <a:p>
            <a:r>
              <a:rPr lang="en-US"/>
              <a:t>Cognition</a:t>
            </a:r>
          </a:p>
        </p:txBody>
      </p:sp>
      <p:sp>
        <p:nvSpPr>
          <p:cNvPr id="19459" name="Footer Placeholder 4"/>
          <p:cNvSpPr>
            <a:spLocks noGrp="1"/>
          </p:cNvSpPr>
          <p:nvPr>
            <p:ph type="ftr" sz="quarter" idx="11"/>
          </p:nvPr>
        </p:nvSpPr>
        <p:spPr>
          <a:noFill/>
        </p:spPr>
        <p:txBody>
          <a:bodyPr/>
          <a:lstStyle/>
          <a:p>
            <a:r>
              <a:rPr lang="en-US"/>
              <a:t>Van Selst (Kellogg Chapter 8)</a:t>
            </a:r>
          </a:p>
        </p:txBody>
      </p:sp>
      <p:sp>
        <p:nvSpPr>
          <p:cNvPr id="19460" name="Rectangle 2"/>
          <p:cNvSpPr>
            <a:spLocks noGrp="1" noChangeArrowheads="1"/>
          </p:cNvSpPr>
          <p:nvPr>
            <p:ph type="title"/>
          </p:nvPr>
        </p:nvSpPr>
        <p:spPr>
          <a:xfrm>
            <a:off x="4343400" y="228600"/>
            <a:ext cx="4495800" cy="762000"/>
          </a:xfrm>
        </p:spPr>
        <p:txBody>
          <a:bodyPr/>
          <a:lstStyle/>
          <a:p>
            <a:pPr algn="ctr" eaLnBrk="1" hangingPunct="1"/>
            <a:r>
              <a:rPr lang="en-US" sz="4000" b="1" dirty="0" smtClean="0">
                <a:solidFill>
                  <a:schemeClr val="accent1"/>
                </a:solidFill>
              </a:rPr>
              <a:t>Phonemes</a:t>
            </a:r>
          </a:p>
        </p:txBody>
      </p:sp>
      <p:sp>
        <p:nvSpPr>
          <p:cNvPr id="19461" name="Rectangle 3"/>
          <p:cNvSpPr>
            <a:spLocks noGrp="1" noChangeArrowheads="1"/>
          </p:cNvSpPr>
          <p:nvPr>
            <p:ph type="body" idx="1"/>
          </p:nvPr>
        </p:nvSpPr>
        <p:spPr>
          <a:xfrm>
            <a:off x="457200" y="1219200"/>
            <a:ext cx="8229600" cy="4953000"/>
          </a:xfrm>
        </p:spPr>
        <p:txBody>
          <a:bodyPr/>
          <a:lstStyle/>
          <a:p>
            <a:pPr eaLnBrk="1" hangingPunct="1">
              <a:lnSpc>
                <a:spcPct val="80000"/>
              </a:lnSpc>
              <a:buNone/>
            </a:pPr>
            <a:r>
              <a:rPr lang="en-US" sz="2800" dirty="0" smtClean="0">
                <a:solidFill>
                  <a:schemeClr val="accent1"/>
                </a:solidFill>
              </a:rPr>
              <a:t>Phonology</a:t>
            </a:r>
            <a:r>
              <a:rPr lang="en-US" sz="2800" dirty="0" smtClean="0"/>
              <a:t> is the sounds of language </a:t>
            </a:r>
          </a:p>
          <a:p>
            <a:pPr eaLnBrk="1" hangingPunct="1">
              <a:lnSpc>
                <a:spcPct val="80000"/>
              </a:lnSpc>
              <a:buNone/>
            </a:pPr>
            <a:r>
              <a:rPr lang="en-US" sz="2800" dirty="0" smtClean="0">
                <a:solidFill>
                  <a:schemeClr val="accent1"/>
                </a:solidFill>
              </a:rPr>
              <a:t>Phone</a:t>
            </a:r>
            <a:r>
              <a:rPr lang="en-US" sz="2800" dirty="0" smtClean="0">
                <a:solidFill>
                  <a:schemeClr val="tx1"/>
                </a:solidFill>
              </a:rPr>
              <a:t>-</a:t>
            </a:r>
            <a:r>
              <a:rPr lang="en-US" sz="2800" dirty="0" smtClean="0"/>
              <a:t> a single vocal sound </a:t>
            </a:r>
          </a:p>
          <a:p>
            <a:pPr eaLnBrk="1" hangingPunct="1">
              <a:lnSpc>
                <a:spcPct val="80000"/>
              </a:lnSpc>
              <a:buNone/>
            </a:pPr>
            <a:r>
              <a:rPr lang="en-US" sz="2800" dirty="0" smtClean="0">
                <a:solidFill>
                  <a:schemeClr val="accent1"/>
                </a:solidFill>
              </a:rPr>
              <a:t>Phoneme</a:t>
            </a:r>
            <a:r>
              <a:rPr lang="en-US" sz="2800" dirty="0" smtClean="0"/>
              <a:t> – made up of vowel and consonant sounds, basic sounds that compose a language </a:t>
            </a:r>
          </a:p>
          <a:p>
            <a:pPr lvl="1" eaLnBrk="1" hangingPunct="1">
              <a:lnSpc>
                <a:spcPct val="80000"/>
              </a:lnSpc>
            </a:pPr>
            <a:r>
              <a:rPr lang="en-US" sz="2400" dirty="0" smtClean="0"/>
              <a:t>e.g., Hawaiian has 13 phonemes, English uses 47-52</a:t>
            </a:r>
          </a:p>
          <a:p>
            <a:pPr lvl="1" eaLnBrk="1" hangingPunct="1">
              <a:lnSpc>
                <a:spcPct val="80000"/>
              </a:lnSpc>
              <a:buNone/>
            </a:pPr>
            <a:endParaRPr lang="en-US" sz="2400" dirty="0" smtClean="0"/>
          </a:p>
          <a:p>
            <a:pPr lvl="1" eaLnBrk="1" hangingPunct="1">
              <a:lnSpc>
                <a:spcPct val="80000"/>
              </a:lnSpc>
            </a:pPr>
            <a:r>
              <a:rPr lang="en-US" sz="2400" dirty="0" smtClean="0"/>
              <a:t>The production of consonants depends on the place of articulation (in vocal tract), manner of articulation (the way airflow is disrupted), and voicing (vocal cords do/do not begin vibrating immediately w/ disruption of airflow). </a:t>
            </a:r>
          </a:p>
          <a:p>
            <a:pPr lvl="1" eaLnBrk="1" hangingPunct="1">
              <a:lnSpc>
                <a:spcPct val="80000"/>
              </a:lnSpc>
              <a:buNone/>
            </a:pPr>
            <a:endParaRPr lang="en-US" sz="2400" dirty="0" smtClean="0"/>
          </a:p>
          <a:p>
            <a:pPr lvl="1" eaLnBrk="1" hangingPunct="1">
              <a:lnSpc>
                <a:spcPct val="80000"/>
              </a:lnSpc>
            </a:pPr>
            <a:r>
              <a:rPr lang="en-US" sz="2400" dirty="0" smtClean="0"/>
              <a:t>The production of vowels depends on placement in the mouth and tongue position in the mouth. </a:t>
            </a:r>
          </a:p>
          <a:p>
            <a:pPr lvl="1" eaLnBrk="1" hangingPunct="1">
              <a:lnSpc>
                <a:spcPct val="80000"/>
              </a:lnSpc>
            </a:pPr>
            <a:endParaRPr lang="en-US" sz="24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ktravula.com/wp-content/uploads/2010/11/syntax.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2600" y="4743573"/>
            <a:ext cx="3390900" cy="1933914"/>
          </a:xfrm>
          <a:prstGeom prst="rect">
            <a:avLst/>
          </a:prstGeom>
          <a:noFill/>
          <a:extLst>
            <a:ext uri="{909E8E84-426E-40DD-AFC4-6F175D3DCCD1}">
              <a14:hiddenFill xmlns:a14="http://schemas.microsoft.com/office/drawing/2010/main">
                <a:solidFill>
                  <a:srgbClr val="FFFFFF"/>
                </a:solidFill>
              </a14:hiddenFill>
            </a:ext>
          </a:extLst>
        </p:spPr>
      </p:pic>
      <p:sp>
        <p:nvSpPr>
          <p:cNvPr id="20482" name="Date Placeholder 3"/>
          <p:cNvSpPr>
            <a:spLocks noGrp="1"/>
          </p:cNvSpPr>
          <p:nvPr>
            <p:ph type="dt" sz="quarter" idx="10"/>
          </p:nvPr>
        </p:nvSpPr>
        <p:spPr>
          <a:noFill/>
        </p:spPr>
        <p:txBody>
          <a:bodyPr/>
          <a:lstStyle/>
          <a:p>
            <a:r>
              <a:rPr lang="en-US"/>
              <a:t>Cognition</a:t>
            </a:r>
          </a:p>
        </p:txBody>
      </p:sp>
      <p:sp>
        <p:nvSpPr>
          <p:cNvPr id="20483" name="Footer Placeholder 4"/>
          <p:cNvSpPr>
            <a:spLocks noGrp="1"/>
          </p:cNvSpPr>
          <p:nvPr>
            <p:ph type="ftr" sz="quarter" idx="11"/>
          </p:nvPr>
        </p:nvSpPr>
        <p:spPr>
          <a:noFill/>
        </p:spPr>
        <p:txBody>
          <a:bodyPr/>
          <a:lstStyle/>
          <a:p>
            <a:r>
              <a:rPr lang="en-US"/>
              <a:t>Van Selst (Kellogg Chapter 8)</a:t>
            </a:r>
          </a:p>
        </p:txBody>
      </p:sp>
      <p:sp>
        <p:nvSpPr>
          <p:cNvPr id="20484" name="Rectangle 2"/>
          <p:cNvSpPr>
            <a:spLocks noGrp="1" noChangeArrowheads="1"/>
          </p:cNvSpPr>
          <p:nvPr>
            <p:ph type="title"/>
          </p:nvPr>
        </p:nvSpPr>
        <p:spPr>
          <a:xfrm>
            <a:off x="4267200" y="152400"/>
            <a:ext cx="4419600" cy="914400"/>
          </a:xfrm>
        </p:spPr>
        <p:txBody>
          <a:bodyPr/>
          <a:lstStyle/>
          <a:p>
            <a:pPr algn="ctr" eaLnBrk="1" hangingPunct="1"/>
            <a:r>
              <a:rPr lang="en-US" dirty="0" smtClean="0">
                <a:solidFill>
                  <a:schemeClr val="accent1"/>
                </a:solidFill>
              </a:rPr>
              <a:t>Syntax</a:t>
            </a:r>
          </a:p>
        </p:txBody>
      </p:sp>
      <p:sp>
        <p:nvSpPr>
          <p:cNvPr id="20485" name="Rectangle 3"/>
          <p:cNvSpPr>
            <a:spLocks noGrp="1" noChangeArrowheads="1"/>
          </p:cNvSpPr>
          <p:nvPr>
            <p:ph type="body" idx="1"/>
          </p:nvPr>
        </p:nvSpPr>
        <p:spPr>
          <a:xfrm>
            <a:off x="457200" y="1447800"/>
            <a:ext cx="8229600" cy="4724400"/>
          </a:xfrm>
        </p:spPr>
        <p:txBody>
          <a:bodyPr/>
          <a:lstStyle/>
          <a:p>
            <a:pPr eaLnBrk="1" hangingPunct="1">
              <a:buFontTx/>
              <a:buNone/>
            </a:pPr>
            <a:r>
              <a:rPr lang="en-US" sz="2800" dirty="0" smtClean="0"/>
              <a:t>A landmark of language is that it is structured</a:t>
            </a:r>
          </a:p>
          <a:p>
            <a:pPr lvl="1" eaLnBrk="1" hangingPunct="1"/>
            <a:r>
              <a:rPr lang="en-US" sz="2400" dirty="0" smtClean="0"/>
              <a:t>Syntax is the arrangement of words as elements in a sentence to show their relationship to one another. </a:t>
            </a:r>
          </a:p>
          <a:p>
            <a:pPr lvl="1" eaLnBrk="1" hangingPunct="1"/>
            <a:r>
              <a:rPr lang="en-US" sz="2400" dirty="0" smtClean="0"/>
              <a:t>Syntax is the rules that govern how words are put together to form “correct” sentences</a:t>
            </a:r>
          </a:p>
          <a:p>
            <a:pPr lvl="2" eaLnBrk="1" hangingPunct="1"/>
            <a:r>
              <a:rPr lang="en-US" sz="2000" dirty="0" smtClean="0"/>
              <a:t>Black cat     vs.    Chat Noir</a:t>
            </a:r>
          </a:p>
          <a:p>
            <a:pPr lvl="1" eaLnBrk="1" hangingPunct="1"/>
            <a:r>
              <a:rPr lang="en-US" sz="2400" dirty="0" smtClean="0"/>
              <a:t>The way words and phrases are ordered in a sentence can have a great effect on the meaning of the sentence (or lack there of).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Date Placeholder 3"/>
          <p:cNvSpPr>
            <a:spLocks noGrp="1"/>
          </p:cNvSpPr>
          <p:nvPr>
            <p:ph type="dt" sz="quarter" idx="10"/>
          </p:nvPr>
        </p:nvSpPr>
        <p:spPr>
          <a:noFill/>
        </p:spPr>
        <p:txBody>
          <a:bodyPr/>
          <a:lstStyle/>
          <a:p>
            <a:r>
              <a:rPr lang="en-US"/>
              <a:t>Cognition</a:t>
            </a:r>
          </a:p>
        </p:txBody>
      </p:sp>
      <p:sp>
        <p:nvSpPr>
          <p:cNvPr id="3075" name="Footer Placeholder 4"/>
          <p:cNvSpPr>
            <a:spLocks noGrp="1"/>
          </p:cNvSpPr>
          <p:nvPr>
            <p:ph type="ftr" sz="quarter" idx="11"/>
          </p:nvPr>
        </p:nvSpPr>
        <p:spPr>
          <a:noFill/>
        </p:spPr>
        <p:txBody>
          <a:bodyPr/>
          <a:lstStyle/>
          <a:p>
            <a:r>
              <a:rPr lang="en-US"/>
              <a:t>Van Selst (Kellogg Chapter 8)</a:t>
            </a:r>
          </a:p>
        </p:txBody>
      </p:sp>
      <p:sp>
        <p:nvSpPr>
          <p:cNvPr id="3076" name="Rectangle 2"/>
          <p:cNvSpPr>
            <a:spLocks noGrp="1" noChangeArrowheads="1"/>
          </p:cNvSpPr>
          <p:nvPr>
            <p:ph type="title"/>
          </p:nvPr>
        </p:nvSpPr>
        <p:spPr>
          <a:xfrm>
            <a:off x="457200" y="1371600"/>
            <a:ext cx="8229600" cy="1295400"/>
          </a:xfrm>
        </p:spPr>
        <p:txBody>
          <a:bodyPr/>
          <a:lstStyle/>
          <a:p>
            <a:pPr algn="ctr" eaLnBrk="1" hangingPunct="1"/>
            <a:r>
              <a:rPr lang="en-US" sz="3600" dirty="0" smtClean="0">
                <a:solidFill>
                  <a:srgbClr val="FF0000"/>
                </a:solidFill>
              </a:rPr>
              <a:t>Conceptual-Propositional Hypothesis</a:t>
            </a:r>
            <a:r>
              <a:rPr lang="en-US" sz="3200" dirty="0" smtClean="0">
                <a:solidFill>
                  <a:srgbClr val="FF0000"/>
                </a:solidFill>
              </a:rPr>
              <a:t> (language-based evidence for propositions)</a:t>
            </a:r>
          </a:p>
        </p:txBody>
      </p:sp>
      <p:sp>
        <p:nvSpPr>
          <p:cNvPr id="3077" name="Rectangle 3"/>
          <p:cNvSpPr>
            <a:spLocks noGrp="1" noChangeArrowheads="1"/>
          </p:cNvSpPr>
          <p:nvPr>
            <p:ph type="body" idx="1"/>
          </p:nvPr>
        </p:nvSpPr>
        <p:spPr>
          <a:xfrm>
            <a:off x="457200" y="2667000"/>
            <a:ext cx="8229600" cy="3505200"/>
          </a:xfrm>
        </p:spPr>
        <p:txBody>
          <a:bodyPr/>
          <a:lstStyle/>
          <a:p>
            <a:pPr eaLnBrk="1" hangingPunct="1"/>
            <a:r>
              <a:rPr lang="en-US" dirty="0" smtClean="0"/>
              <a:t>we analyze and comprehend a sentence by determining the semantic roles played by the words in the sentences </a:t>
            </a:r>
          </a:p>
          <a:p>
            <a:pPr eaLnBrk="1" hangingPunct="1"/>
            <a:r>
              <a:rPr lang="en-US" dirty="0" smtClean="0"/>
              <a:t>we construct a proposition based on the semantic roles and relationships </a:t>
            </a:r>
          </a:p>
          <a:p>
            <a:pPr eaLnBrk="1" hangingPunct="1"/>
            <a:r>
              <a:rPr lang="en-US" dirty="0" smtClean="0"/>
              <a:t>we store the results of the analysis in memory in the form of propositions </a:t>
            </a:r>
          </a:p>
          <a:p>
            <a:pPr eaLnBrk="1" hangingPunct="1"/>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3"/>
          <p:cNvSpPr>
            <a:spLocks noGrp="1"/>
          </p:cNvSpPr>
          <p:nvPr>
            <p:ph type="dt" sz="quarter" idx="10"/>
          </p:nvPr>
        </p:nvSpPr>
        <p:spPr>
          <a:noFill/>
        </p:spPr>
        <p:txBody>
          <a:bodyPr/>
          <a:lstStyle/>
          <a:p>
            <a:r>
              <a:rPr lang="en-US"/>
              <a:t>Cognition</a:t>
            </a:r>
          </a:p>
        </p:txBody>
      </p:sp>
      <p:sp>
        <p:nvSpPr>
          <p:cNvPr id="21507" name="Footer Placeholder 4"/>
          <p:cNvSpPr>
            <a:spLocks noGrp="1"/>
          </p:cNvSpPr>
          <p:nvPr>
            <p:ph type="ftr" sz="quarter" idx="11"/>
          </p:nvPr>
        </p:nvSpPr>
        <p:spPr>
          <a:noFill/>
        </p:spPr>
        <p:txBody>
          <a:bodyPr/>
          <a:lstStyle/>
          <a:p>
            <a:r>
              <a:rPr lang="en-US"/>
              <a:t>Van Selst (Kellogg Chapter 8)</a:t>
            </a:r>
          </a:p>
        </p:txBody>
      </p:sp>
      <p:sp>
        <p:nvSpPr>
          <p:cNvPr id="21508" name="Rectangle 2"/>
          <p:cNvSpPr>
            <a:spLocks noGrp="1" noChangeArrowheads="1"/>
          </p:cNvSpPr>
          <p:nvPr>
            <p:ph type="title"/>
          </p:nvPr>
        </p:nvSpPr>
        <p:spPr>
          <a:xfrm>
            <a:off x="4267200" y="228600"/>
            <a:ext cx="4648200" cy="762000"/>
          </a:xfrm>
        </p:spPr>
        <p:txBody>
          <a:bodyPr/>
          <a:lstStyle/>
          <a:p>
            <a:pPr algn="ctr" eaLnBrk="1" hangingPunct="1"/>
            <a:r>
              <a:rPr lang="en-US" b="1" dirty="0" smtClean="0">
                <a:solidFill>
                  <a:schemeClr val="accent1"/>
                </a:solidFill>
              </a:rPr>
              <a:t>Lexical/Semantic Level</a:t>
            </a:r>
          </a:p>
        </p:txBody>
      </p:sp>
      <p:sp>
        <p:nvSpPr>
          <p:cNvPr id="21509" name="Rectangle 3"/>
          <p:cNvSpPr>
            <a:spLocks noGrp="1" noChangeArrowheads="1"/>
          </p:cNvSpPr>
          <p:nvPr>
            <p:ph type="body" idx="1"/>
          </p:nvPr>
        </p:nvSpPr>
        <p:spPr>
          <a:xfrm>
            <a:off x="457200" y="1524000"/>
            <a:ext cx="8229600" cy="4648200"/>
          </a:xfrm>
        </p:spPr>
        <p:txBody>
          <a:bodyPr/>
          <a:lstStyle/>
          <a:p>
            <a:pPr lvl="1" eaLnBrk="1" hangingPunct="1"/>
            <a:r>
              <a:rPr lang="en-US" dirty="0" smtClean="0"/>
              <a:t>Analysis of word meaning and the integration of word meanings with phrases and sentences. </a:t>
            </a:r>
          </a:p>
          <a:p>
            <a:pPr lvl="1" eaLnBrk="1" hangingPunct="1"/>
            <a:r>
              <a:rPr lang="en-US" dirty="0" smtClean="0">
                <a:solidFill>
                  <a:schemeClr val="accent1"/>
                </a:solidFill>
              </a:rPr>
              <a:t>Morpheme</a:t>
            </a:r>
            <a:r>
              <a:rPr lang="en-US" dirty="0" smtClean="0"/>
              <a:t> – smallest unit of language that has meaning. </a:t>
            </a:r>
          </a:p>
          <a:p>
            <a:pPr lvl="1" eaLnBrk="1" hangingPunct="1"/>
            <a:r>
              <a:rPr lang="en-US" dirty="0" smtClean="0">
                <a:solidFill>
                  <a:schemeClr val="accent1"/>
                </a:solidFill>
              </a:rPr>
              <a:t>Mental lexicon </a:t>
            </a:r>
            <a:r>
              <a:rPr lang="en-US" dirty="0" smtClean="0"/>
              <a:t>– the mental dictionary of words and their meanings. </a:t>
            </a:r>
          </a:p>
        </p:txBody>
      </p:sp>
      <p:pic>
        <p:nvPicPr>
          <p:cNvPr id="3074" name="Picture 2" descr="http://ace.nd.edu/images/teachingfellows/andrewhoyt/Deactivat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3926427"/>
            <a:ext cx="2362200" cy="28384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3"/>
          <p:cNvSpPr>
            <a:spLocks noGrp="1"/>
          </p:cNvSpPr>
          <p:nvPr>
            <p:ph type="dt" sz="quarter" idx="10"/>
          </p:nvPr>
        </p:nvSpPr>
        <p:spPr>
          <a:noFill/>
        </p:spPr>
        <p:txBody>
          <a:bodyPr/>
          <a:lstStyle/>
          <a:p>
            <a:r>
              <a:rPr lang="en-US"/>
              <a:t>Cognition</a:t>
            </a:r>
          </a:p>
        </p:txBody>
      </p:sp>
      <p:sp>
        <p:nvSpPr>
          <p:cNvPr id="22531" name="Footer Placeholder 4"/>
          <p:cNvSpPr>
            <a:spLocks noGrp="1"/>
          </p:cNvSpPr>
          <p:nvPr>
            <p:ph type="ftr" sz="quarter" idx="11"/>
          </p:nvPr>
        </p:nvSpPr>
        <p:spPr>
          <a:noFill/>
        </p:spPr>
        <p:txBody>
          <a:bodyPr/>
          <a:lstStyle/>
          <a:p>
            <a:r>
              <a:rPr lang="en-US"/>
              <a:t>Van Selst (Kellogg Chapter 8)</a:t>
            </a:r>
          </a:p>
        </p:txBody>
      </p:sp>
      <p:sp>
        <p:nvSpPr>
          <p:cNvPr id="22532" name="Rectangle 2"/>
          <p:cNvSpPr>
            <a:spLocks noGrp="1" noChangeArrowheads="1"/>
          </p:cNvSpPr>
          <p:nvPr>
            <p:ph type="title"/>
          </p:nvPr>
        </p:nvSpPr>
        <p:spPr>
          <a:xfrm>
            <a:off x="4038600" y="152400"/>
            <a:ext cx="4953000" cy="914400"/>
          </a:xfrm>
        </p:spPr>
        <p:txBody>
          <a:bodyPr/>
          <a:lstStyle/>
          <a:p>
            <a:pPr algn="ctr" eaLnBrk="1" hangingPunct="1"/>
            <a:r>
              <a:rPr lang="en-US" b="1" dirty="0" smtClean="0">
                <a:solidFill>
                  <a:schemeClr val="accent1"/>
                </a:solidFill>
              </a:rPr>
              <a:t>Lexical/Semantic</a:t>
            </a:r>
            <a:r>
              <a:rPr lang="en-US" dirty="0" smtClean="0">
                <a:solidFill>
                  <a:schemeClr val="accent1"/>
                </a:solidFill>
              </a:rPr>
              <a:t/>
            </a:r>
            <a:br>
              <a:rPr lang="en-US" dirty="0" smtClean="0">
                <a:solidFill>
                  <a:schemeClr val="accent1"/>
                </a:solidFill>
              </a:rPr>
            </a:br>
            <a:r>
              <a:rPr lang="en-US" dirty="0" smtClean="0">
                <a:solidFill>
                  <a:schemeClr val="accent1"/>
                </a:solidFill>
              </a:rPr>
              <a:t>(Morphemes)</a:t>
            </a:r>
          </a:p>
        </p:txBody>
      </p:sp>
      <p:sp>
        <p:nvSpPr>
          <p:cNvPr id="22533" name="Rectangle 3"/>
          <p:cNvSpPr>
            <a:spLocks noGrp="1" noChangeArrowheads="1"/>
          </p:cNvSpPr>
          <p:nvPr>
            <p:ph type="body" idx="1"/>
          </p:nvPr>
        </p:nvSpPr>
        <p:spPr>
          <a:xfrm>
            <a:off x="457200" y="1524000"/>
            <a:ext cx="8229600" cy="4648200"/>
          </a:xfrm>
        </p:spPr>
        <p:txBody>
          <a:bodyPr/>
          <a:lstStyle/>
          <a:p>
            <a:pPr eaLnBrk="1" hangingPunct="1">
              <a:lnSpc>
                <a:spcPct val="90000"/>
              </a:lnSpc>
              <a:buNone/>
            </a:pPr>
            <a:r>
              <a:rPr lang="en-US" sz="2800" dirty="0" smtClean="0">
                <a:solidFill>
                  <a:schemeClr val="accent1"/>
                </a:solidFill>
              </a:rPr>
              <a:t>Morpheme</a:t>
            </a:r>
            <a:r>
              <a:rPr lang="en-US" sz="2800" dirty="0" smtClean="0"/>
              <a:t>  - Smallest unit that denotes meaning within a particular language </a:t>
            </a:r>
          </a:p>
          <a:p>
            <a:pPr lvl="1" eaLnBrk="1" hangingPunct="1">
              <a:lnSpc>
                <a:spcPct val="90000"/>
              </a:lnSpc>
            </a:pPr>
            <a:r>
              <a:rPr lang="en-US" sz="2400" dirty="0" smtClean="0"/>
              <a:t>e.g. </a:t>
            </a:r>
            <a:r>
              <a:rPr lang="en-US" sz="2400" u="sng" dirty="0" smtClean="0"/>
              <a:t>study</a:t>
            </a:r>
            <a:r>
              <a:rPr lang="en-US" sz="2400" dirty="0" smtClean="0"/>
              <a:t> is the root and its meaning can be changed by removing </a:t>
            </a:r>
            <a:r>
              <a:rPr lang="en-US" sz="2400" u="sng" dirty="0" smtClean="0"/>
              <a:t>-y</a:t>
            </a:r>
            <a:r>
              <a:rPr lang="en-US" sz="2400" dirty="0" smtClean="0"/>
              <a:t> and adding </a:t>
            </a:r>
            <a:r>
              <a:rPr lang="en-US" sz="2400" u="sng" dirty="0" smtClean="0"/>
              <a:t>-</a:t>
            </a:r>
            <a:r>
              <a:rPr lang="en-US" sz="2400" u="sng" dirty="0" err="1" smtClean="0"/>
              <a:t>ent</a:t>
            </a:r>
            <a:r>
              <a:rPr lang="en-US" sz="2400" dirty="0" smtClean="0"/>
              <a:t>, simply adding </a:t>
            </a:r>
            <a:r>
              <a:rPr lang="en-US" sz="2400" u="sng" dirty="0" smtClean="0"/>
              <a:t>-</a:t>
            </a:r>
            <a:r>
              <a:rPr lang="en-US" sz="2400" u="sng" dirty="0" err="1" smtClean="0"/>
              <a:t>ing</a:t>
            </a:r>
            <a:r>
              <a:rPr lang="en-US" sz="2400" dirty="0" smtClean="0"/>
              <a:t>.</a:t>
            </a:r>
          </a:p>
          <a:p>
            <a:pPr lvl="1" eaLnBrk="1" hangingPunct="1">
              <a:lnSpc>
                <a:spcPct val="90000"/>
              </a:lnSpc>
            </a:pPr>
            <a:r>
              <a:rPr lang="en-US" sz="2400" dirty="0" smtClean="0"/>
              <a:t>One is concerned with content words (nouns, verbs) that refer to natural (chair) or formal (marriage) concepts rather than function words (“by, etc.”) </a:t>
            </a:r>
          </a:p>
          <a:p>
            <a:pPr eaLnBrk="1" hangingPunct="1">
              <a:lnSpc>
                <a:spcPct val="90000"/>
              </a:lnSpc>
              <a:buNone/>
            </a:pPr>
            <a:r>
              <a:rPr lang="en-US" sz="2800" dirty="0" smtClean="0">
                <a:solidFill>
                  <a:schemeClr val="accent1"/>
                </a:solidFill>
              </a:rPr>
              <a:t>Mental Lexicon </a:t>
            </a:r>
            <a:r>
              <a:rPr lang="en-US" sz="2800" dirty="0" smtClean="0"/>
              <a:t>- entire set of morphemes in a given language.</a:t>
            </a:r>
          </a:p>
          <a:p>
            <a:pPr eaLnBrk="1" hangingPunct="1">
              <a:lnSpc>
                <a:spcPct val="90000"/>
              </a:lnSpc>
              <a:buNone/>
            </a:pPr>
            <a:r>
              <a:rPr lang="en-US" sz="2800" dirty="0" smtClean="0">
                <a:solidFill>
                  <a:schemeClr val="accent1"/>
                </a:solidFill>
              </a:rPr>
              <a:t>Morphological Analysis </a:t>
            </a:r>
            <a:r>
              <a:rPr lang="en-US" sz="2800" dirty="0" smtClean="0"/>
              <a:t>– working out meaning based on the morphological units.</a:t>
            </a:r>
          </a:p>
          <a:p>
            <a:pPr eaLnBrk="1" hangingPunct="1">
              <a:lnSpc>
                <a:spcPct val="90000"/>
              </a:lnSpc>
            </a:pPr>
            <a:endParaRPr lang="en-US" sz="28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ate Placeholder 3"/>
          <p:cNvSpPr>
            <a:spLocks noGrp="1"/>
          </p:cNvSpPr>
          <p:nvPr>
            <p:ph type="dt" sz="quarter" idx="10"/>
          </p:nvPr>
        </p:nvSpPr>
        <p:spPr>
          <a:noFill/>
        </p:spPr>
        <p:txBody>
          <a:bodyPr/>
          <a:lstStyle/>
          <a:p>
            <a:r>
              <a:rPr lang="en-US"/>
              <a:t>Cognition</a:t>
            </a:r>
          </a:p>
        </p:txBody>
      </p:sp>
      <p:sp>
        <p:nvSpPr>
          <p:cNvPr id="24579" name="Footer Placeholder 4"/>
          <p:cNvSpPr>
            <a:spLocks noGrp="1"/>
          </p:cNvSpPr>
          <p:nvPr>
            <p:ph type="ftr" sz="quarter" idx="11"/>
          </p:nvPr>
        </p:nvSpPr>
        <p:spPr>
          <a:noFill/>
        </p:spPr>
        <p:txBody>
          <a:bodyPr/>
          <a:lstStyle/>
          <a:p>
            <a:r>
              <a:rPr lang="en-US"/>
              <a:t>Van Selst (Kellogg Chapter 8)</a:t>
            </a:r>
          </a:p>
        </p:txBody>
      </p:sp>
      <p:pic>
        <p:nvPicPr>
          <p:cNvPr id="24580" name="Picture 6" descr="CaseGrammer1"/>
          <p:cNvPicPr>
            <a:picLocks noGrp="1" noChangeAspect="1" noChangeArrowheads="1"/>
          </p:cNvPicPr>
          <p:nvPr>
            <p:ph idx="1"/>
          </p:nvPr>
        </p:nvPicPr>
        <p:blipFill>
          <a:blip r:embed="rId2" cstate="print"/>
          <a:srcRect/>
          <a:stretch>
            <a:fillRect/>
          </a:stretch>
        </p:blipFill>
        <p:spPr>
          <a:xfrm>
            <a:off x="4308475" y="0"/>
            <a:ext cx="4835525" cy="6278563"/>
          </a:xfrm>
          <a:noFill/>
        </p:spPr>
      </p:pic>
      <p:sp>
        <p:nvSpPr>
          <p:cNvPr id="5" name="Rectangle 4"/>
          <p:cNvSpPr/>
          <p:nvPr/>
        </p:nvSpPr>
        <p:spPr>
          <a:xfrm>
            <a:off x="228600" y="2057400"/>
            <a:ext cx="4038600" cy="3785652"/>
          </a:xfrm>
          <a:prstGeom prst="rect">
            <a:avLst/>
          </a:prstGeom>
        </p:spPr>
        <p:txBody>
          <a:bodyPr wrap="square">
            <a:spAutoFit/>
          </a:bodyPr>
          <a:lstStyle/>
          <a:p>
            <a:pPr lvl="1" eaLnBrk="1" hangingPunct="1">
              <a:buFontTx/>
              <a:buNone/>
            </a:pPr>
            <a:r>
              <a:rPr lang="en-US" b="1" dirty="0" smtClean="0">
                <a:solidFill>
                  <a:schemeClr val="accent1"/>
                </a:solidFill>
              </a:rPr>
              <a:t>Case grammar </a:t>
            </a:r>
            <a:r>
              <a:rPr lang="en-US" dirty="0" smtClean="0"/>
              <a:t>– the semantic analysis of sentences involves figuring out what semantic role is being played by each word or concept in the sentence and computing sentence meaning based on semantic roles. </a:t>
            </a:r>
          </a:p>
        </p:txBody>
      </p:sp>
      <p:sp>
        <p:nvSpPr>
          <p:cNvPr id="6" name="Rectangle 5"/>
          <p:cNvSpPr/>
          <p:nvPr/>
        </p:nvSpPr>
        <p:spPr>
          <a:xfrm>
            <a:off x="0" y="1219200"/>
            <a:ext cx="4343401" cy="646331"/>
          </a:xfrm>
          <a:prstGeom prst="rect">
            <a:avLst/>
          </a:prstGeom>
        </p:spPr>
        <p:txBody>
          <a:bodyPr wrap="square">
            <a:spAutoFit/>
          </a:bodyPr>
          <a:lstStyle/>
          <a:p>
            <a:pPr algn="ctr">
              <a:buNone/>
            </a:pPr>
            <a:r>
              <a:rPr lang="en-US" sz="3600" b="1" u="sng" dirty="0" smtClean="0">
                <a:solidFill>
                  <a:schemeClr val="accent1"/>
                </a:solidFill>
              </a:rPr>
              <a:t>Lexical/Semantic</a:t>
            </a:r>
            <a:endParaRPr lang="en-US" sz="3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ate Placeholder 3"/>
          <p:cNvSpPr>
            <a:spLocks noGrp="1"/>
          </p:cNvSpPr>
          <p:nvPr>
            <p:ph type="dt" sz="quarter" idx="10"/>
          </p:nvPr>
        </p:nvSpPr>
        <p:spPr>
          <a:noFill/>
        </p:spPr>
        <p:txBody>
          <a:bodyPr/>
          <a:lstStyle/>
          <a:p>
            <a:r>
              <a:rPr lang="en-US"/>
              <a:t>Cognition</a:t>
            </a:r>
          </a:p>
        </p:txBody>
      </p:sp>
      <p:sp>
        <p:nvSpPr>
          <p:cNvPr id="25603" name="Footer Placeholder 4"/>
          <p:cNvSpPr>
            <a:spLocks noGrp="1"/>
          </p:cNvSpPr>
          <p:nvPr>
            <p:ph type="ftr" sz="quarter" idx="11"/>
          </p:nvPr>
        </p:nvSpPr>
        <p:spPr>
          <a:noFill/>
        </p:spPr>
        <p:txBody>
          <a:bodyPr/>
          <a:lstStyle/>
          <a:p>
            <a:r>
              <a:rPr lang="en-US"/>
              <a:t>Van Selst (Kellogg Chapter 8)</a:t>
            </a:r>
          </a:p>
        </p:txBody>
      </p:sp>
      <p:sp>
        <p:nvSpPr>
          <p:cNvPr id="25604" name="Rectangle 2"/>
          <p:cNvSpPr>
            <a:spLocks noGrp="1" noChangeArrowheads="1"/>
          </p:cNvSpPr>
          <p:nvPr>
            <p:ph type="title"/>
          </p:nvPr>
        </p:nvSpPr>
        <p:spPr>
          <a:xfrm>
            <a:off x="4038600" y="152400"/>
            <a:ext cx="5105400" cy="762000"/>
          </a:xfrm>
        </p:spPr>
        <p:txBody>
          <a:bodyPr/>
          <a:lstStyle/>
          <a:p>
            <a:pPr algn="ctr" eaLnBrk="1" hangingPunct="1"/>
            <a:r>
              <a:rPr lang="en-US" sz="3600" b="1" dirty="0" smtClean="0">
                <a:solidFill>
                  <a:schemeClr val="accent1"/>
                </a:solidFill>
              </a:rPr>
              <a:t>Lexical/Semantic</a:t>
            </a:r>
          </a:p>
        </p:txBody>
      </p:sp>
      <p:sp>
        <p:nvSpPr>
          <p:cNvPr id="25605" name="Rectangle 3"/>
          <p:cNvSpPr>
            <a:spLocks noGrp="1" noChangeArrowheads="1"/>
          </p:cNvSpPr>
          <p:nvPr>
            <p:ph type="body" idx="1"/>
          </p:nvPr>
        </p:nvSpPr>
        <p:spPr>
          <a:xfrm>
            <a:off x="457200" y="1371600"/>
            <a:ext cx="8229600" cy="2667000"/>
          </a:xfrm>
        </p:spPr>
        <p:txBody>
          <a:bodyPr/>
          <a:lstStyle/>
          <a:p>
            <a:pPr lvl="1" eaLnBrk="1" hangingPunct="1">
              <a:buFontTx/>
              <a:buNone/>
            </a:pPr>
            <a:r>
              <a:rPr lang="en-US" dirty="0" smtClean="0"/>
              <a:t>Garden path sentences are sentences in which later phrases indicate an error in interpretation. They have helped greatly in the study of the interactions between </a:t>
            </a:r>
            <a:r>
              <a:rPr lang="en-US" u="sng" dirty="0" smtClean="0"/>
              <a:t>syntax</a:t>
            </a:r>
            <a:r>
              <a:rPr lang="en-US" dirty="0" smtClean="0"/>
              <a:t> and </a:t>
            </a:r>
            <a:r>
              <a:rPr lang="en-US" u="sng" dirty="0" smtClean="0"/>
              <a:t>semantics</a:t>
            </a:r>
            <a:r>
              <a:rPr lang="en-US" dirty="0" smtClean="0"/>
              <a:t>.</a:t>
            </a:r>
          </a:p>
          <a:p>
            <a:pPr eaLnBrk="1" hangingPunct="1"/>
            <a:endParaRPr lang="en-US" dirty="0" smtClean="0"/>
          </a:p>
        </p:txBody>
      </p:sp>
      <p:pic>
        <p:nvPicPr>
          <p:cNvPr id="25606" name="Picture 4" descr="gardenpath"/>
          <p:cNvPicPr>
            <a:picLocks noChangeAspect="1" noChangeArrowheads="1"/>
          </p:cNvPicPr>
          <p:nvPr/>
        </p:nvPicPr>
        <p:blipFill>
          <a:blip r:embed="rId2" cstate="print"/>
          <a:srcRect/>
          <a:stretch>
            <a:fillRect/>
          </a:stretch>
        </p:blipFill>
        <p:spPr bwMode="auto">
          <a:xfrm>
            <a:off x="685800" y="3944938"/>
            <a:ext cx="7848600" cy="2189162"/>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3"/>
          <p:cNvSpPr>
            <a:spLocks noGrp="1"/>
          </p:cNvSpPr>
          <p:nvPr>
            <p:ph type="dt" sz="quarter" idx="10"/>
          </p:nvPr>
        </p:nvSpPr>
        <p:spPr>
          <a:noFill/>
        </p:spPr>
        <p:txBody>
          <a:bodyPr/>
          <a:lstStyle/>
          <a:p>
            <a:r>
              <a:rPr lang="en-US"/>
              <a:t>Cognition</a:t>
            </a:r>
          </a:p>
        </p:txBody>
      </p:sp>
      <p:sp>
        <p:nvSpPr>
          <p:cNvPr id="26627" name="Footer Placeholder 4"/>
          <p:cNvSpPr>
            <a:spLocks noGrp="1"/>
          </p:cNvSpPr>
          <p:nvPr>
            <p:ph type="ftr" sz="quarter" idx="11"/>
          </p:nvPr>
        </p:nvSpPr>
        <p:spPr>
          <a:noFill/>
        </p:spPr>
        <p:txBody>
          <a:bodyPr/>
          <a:lstStyle/>
          <a:p>
            <a:r>
              <a:rPr lang="en-US"/>
              <a:t>Van Selst (Kellogg Chapter 8)</a:t>
            </a:r>
          </a:p>
        </p:txBody>
      </p:sp>
      <p:sp>
        <p:nvSpPr>
          <p:cNvPr id="26628" name="Rectangle 2"/>
          <p:cNvSpPr>
            <a:spLocks noGrp="1" noChangeArrowheads="1"/>
          </p:cNvSpPr>
          <p:nvPr>
            <p:ph type="title"/>
          </p:nvPr>
        </p:nvSpPr>
        <p:spPr>
          <a:xfrm>
            <a:off x="4038600" y="152400"/>
            <a:ext cx="4953000" cy="762000"/>
          </a:xfrm>
        </p:spPr>
        <p:txBody>
          <a:bodyPr/>
          <a:lstStyle/>
          <a:p>
            <a:pPr algn="ctr" eaLnBrk="1" hangingPunct="1"/>
            <a:r>
              <a:rPr lang="en-US" sz="3600" dirty="0" smtClean="0">
                <a:solidFill>
                  <a:schemeClr val="accent1"/>
                </a:solidFill>
              </a:rPr>
              <a:t>Conceptual Level</a:t>
            </a:r>
          </a:p>
        </p:txBody>
      </p:sp>
      <p:sp>
        <p:nvSpPr>
          <p:cNvPr id="26629" name="Rectangle 3"/>
          <p:cNvSpPr>
            <a:spLocks noGrp="1" noChangeArrowheads="1"/>
          </p:cNvSpPr>
          <p:nvPr>
            <p:ph type="body" idx="1"/>
          </p:nvPr>
        </p:nvSpPr>
        <p:spPr>
          <a:xfrm>
            <a:off x="457200" y="1219200"/>
            <a:ext cx="8229600" cy="4906963"/>
          </a:xfrm>
        </p:spPr>
        <p:txBody>
          <a:bodyPr/>
          <a:lstStyle/>
          <a:p>
            <a:pPr lvl="1" eaLnBrk="1" hangingPunct="1">
              <a:buNone/>
            </a:pPr>
            <a:r>
              <a:rPr lang="en-US" sz="2400" dirty="0" smtClean="0"/>
              <a:t>Analysis of phrase and sentence meaning with reference to knowledge in semantic memory. </a:t>
            </a:r>
          </a:p>
          <a:p>
            <a:pPr lvl="1" eaLnBrk="1" hangingPunct="1">
              <a:buNone/>
            </a:pPr>
            <a:r>
              <a:rPr lang="en-US" sz="2400" b="1" dirty="0" smtClean="0">
                <a:solidFill>
                  <a:schemeClr val="tx1">
                    <a:lumMod val="50000"/>
                    <a:lumOff val="50000"/>
                  </a:schemeClr>
                </a:solidFill>
              </a:rPr>
              <a:t>Conceptual knowledge </a:t>
            </a:r>
            <a:r>
              <a:rPr lang="en-US" sz="2400" dirty="0" smtClean="0"/>
              <a:t>– part of your encyclopedic knowledge of the world. </a:t>
            </a:r>
          </a:p>
          <a:p>
            <a:pPr lvl="1" eaLnBrk="1" hangingPunct="1">
              <a:buNone/>
            </a:pPr>
            <a:r>
              <a:rPr lang="en-US" sz="2400" dirty="0" smtClean="0"/>
              <a:t>This knowledge is deeper than and separate from the mental lexicon, which is comparable to a dictionary. </a:t>
            </a:r>
          </a:p>
          <a:p>
            <a:pPr lvl="1" eaLnBrk="1" hangingPunct="1">
              <a:buNone/>
            </a:pPr>
            <a:r>
              <a:rPr lang="en-US" sz="2400" dirty="0" smtClean="0"/>
              <a:t>The “click” experiment (page 219) shows a sensitivity of perceptual interpretation based on grammatical structures within the sentence</a:t>
            </a:r>
          </a:p>
          <a:p>
            <a:pPr lvl="2" eaLnBrk="1" hangingPunct="1"/>
            <a:r>
              <a:rPr lang="en-US" sz="2000" dirty="0" smtClean="0"/>
              <a:t>“the inventors new influence </a:t>
            </a:r>
            <a:r>
              <a:rPr lang="en-US" sz="2000" dirty="0" smtClean="0">
                <a:solidFill>
                  <a:srgbClr val="FF3300"/>
                </a:solidFill>
              </a:rPr>
              <a:t>//</a:t>
            </a:r>
            <a:r>
              <a:rPr lang="en-US" sz="2000" dirty="0" smtClean="0"/>
              <a:t> the comp(*)any was given”</a:t>
            </a:r>
          </a:p>
          <a:p>
            <a:pPr lvl="2" eaLnBrk="1" hangingPunct="1"/>
            <a:r>
              <a:rPr lang="en-US" sz="2000" dirty="0" smtClean="0"/>
              <a:t>“the retiring chairman who influenced the comp(*)any </a:t>
            </a:r>
            <a:r>
              <a:rPr lang="en-US" sz="2000" dirty="0" smtClean="0">
                <a:solidFill>
                  <a:srgbClr val="FF3300"/>
                </a:solidFill>
              </a:rPr>
              <a:t>//</a:t>
            </a:r>
            <a:r>
              <a:rPr lang="en-US" sz="2000" dirty="0" smtClean="0"/>
              <a:t> was”</a:t>
            </a:r>
          </a:p>
          <a:p>
            <a:pPr eaLnBrk="1" hangingPunct="1"/>
            <a:endParaRPr lang="en-US" sz="2800"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ate Placeholder 3"/>
          <p:cNvSpPr>
            <a:spLocks noGrp="1"/>
          </p:cNvSpPr>
          <p:nvPr>
            <p:ph type="dt" sz="quarter" idx="10"/>
          </p:nvPr>
        </p:nvSpPr>
        <p:spPr>
          <a:noFill/>
        </p:spPr>
        <p:txBody>
          <a:bodyPr/>
          <a:lstStyle/>
          <a:p>
            <a:r>
              <a:rPr lang="en-US"/>
              <a:t>Cognition</a:t>
            </a:r>
          </a:p>
        </p:txBody>
      </p:sp>
      <p:sp>
        <p:nvSpPr>
          <p:cNvPr id="27651" name="Footer Placeholder 4"/>
          <p:cNvSpPr>
            <a:spLocks noGrp="1"/>
          </p:cNvSpPr>
          <p:nvPr>
            <p:ph type="ftr" sz="quarter" idx="11"/>
          </p:nvPr>
        </p:nvSpPr>
        <p:spPr>
          <a:noFill/>
        </p:spPr>
        <p:txBody>
          <a:bodyPr/>
          <a:lstStyle/>
          <a:p>
            <a:r>
              <a:rPr lang="en-US"/>
              <a:t>Van Selst (Kellogg Chapter 8)</a:t>
            </a:r>
          </a:p>
        </p:txBody>
      </p:sp>
      <p:sp>
        <p:nvSpPr>
          <p:cNvPr id="27652" name="Rectangle 2"/>
          <p:cNvSpPr>
            <a:spLocks noGrp="1" noChangeArrowheads="1"/>
          </p:cNvSpPr>
          <p:nvPr>
            <p:ph type="title"/>
          </p:nvPr>
        </p:nvSpPr>
        <p:spPr>
          <a:xfrm>
            <a:off x="4343400" y="152400"/>
            <a:ext cx="4343400" cy="762000"/>
          </a:xfrm>
        </p:spPr>
        <p:txBody>
          <a:bodyPr/>
          <a:lstStyle/>
          <a:p>
            <a:pPr algn="ctr" eaLnBrk="1" hangingPunct="1"/>
            <a:r>
              <a:rPr lang="en-US" sz="3600" b="1" dirty="0" smtClean="0">
                <a:solidFill>
                  <a:schemeClr val="accent1"/>
                </a:solidFill>
              </a:rPr>
              <a:t>Belief Level</a:t>
            </a:r>
            <a:endParaRPr lang="en-US" sz="3600" dirty="0" smtClean="0">
              <a:solidFill>
                <a:schemeClr val="accent1"/>
              </a:solidFill>
            </a:endParaRPr>
          </a:p>
        </p:txBody>
      </p:sp>
      <p:sp>
        <p:nvSpPr>
          <p:cNvPr id="27653" name="Rectangle 3"/>
          <p:cNvSpPr>
            <a:spLocks noGrp="1" noChangeArrowheads="1"/>
          </p:cNvSpPr>
          <p:nvPr>
            <p:ph type="body" idx="1"/>
          </p:nvPr>
        </p:nvSpPr>
        <p:spPr>
          <a:xfrm>
            <a:off x="457200" y="1295400"/>
            <a:ext cx="8229600" cy="4525963"/>
          </a:xfrm>
        </p:spPr>
        <p:txBody>
          <a:bodyPr/>
          <a:lstStyle/>
          <a:p>
            <a:pPr lvl="1" eaLnBrk="1" hangingPunct="1">
              <a:lnSpc>
                <a:spcPct val="90000"/>
              </a:lnSpc>
              <a:buNone/>
            </a:pPr>
            <a:r>
              <a:rPr lang="en-US" dirty="0" smtClean="0"/>
              <a:t>Analysis of the sentence and discourse meaning with reference to one’s own beliefs and one’s beliefs about a speakers intent and motivations. </a:t>
            </a:r>
          </a:p>
          <a:p>
            <a:pPr lvl="1" eaLnBrk="1" hangingPunct="1">
              <a:lnSpc>
                <a:spcPct val="90000"/>
              </a:lnSpc>
              <a:buNone/>
            </a:pPr>
            <a:r>
              <a:rPr lang="en-US" dirty="0" smtClean="0"/>
              <a:t>Beliefs are important for a complete understanding of comprehension because they have a huge effect on how one interprets ambiguous sentences. </a:t>
            </a:r>
          </a:p>
          <a:p>
            <a:pPr lvl="1" eaLnBrk="1" hangingPunct="1">
              <a:lnSpc>
                <a:spcPct val="90000"/>
              </a:lnSpc>
              <a:buNone/>
            </a:pPr>
            <a:r>
              <a:rPr lang="en-US" b="1" dirty="0" smtClean="0">
                <a:solidFill>
                  <a:schemeClr val="bg2">
                    <a:lumMod val="50000"/>
                    <a:lumOff val="50000"/>
                  </a:schemeClr>
                </a:solidFill>
              </a:rPr>
              <a:t>Pragmatics</a:t>
            </a:r>
            <a:r>
              <a:rPr lang="en-US" dirty="0" smtClean="0"/>
              <a:t> – a variety of </a:t>
            </a:r>
            <a:r>
              <a:rPr lang="en-US" dirty="0" err="1" smtClean="0"/>
              <a:t>extralinguisitic</a:t>
            </a:r>
            <a:r>
              <a:rPr lang="en-US" dirty="0" smtClean="0"/>
              <a:t> factors in a sentence (e.g., social niceties in discourse rather than “command” language)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3"/>
          <p:cNvSpPr>
            <a:spLocks noGrp="1"/>
          </p:cNvSpPr>
          <p:nvPr>
            <p:ph type="dt" sz="quarter" idx="10"/>
          </p:nvPr>
        </p:nvSpPr>
        <p:spPr>
          <a:noFill/>
        </p:spPr>
        <p:txBody>
          <a:bodyPr/>
          <a:lstStyle/>
          <a:p>
            <a:r>
              <a:rPr lang="en-US"/>
              <a:t>Cognition</a:t>
            </a:r>
          </a:p>
        </p:txBody>
      </p:sp>
      <p:sp>
        <p:nvSpPr>
          <p:cNvPr id="28675" name="Footer Placeholder 4"/>
          <p:cNvSpPr>
            <a:spLocks noGrp="1"/>
          </p:cNvSpPr>
          <p:nvPr>
            <p:ph type="ftr" sz="quarter" idx="11"/>
          </p:nvPr>
        </p:nvSpPr>
        <p:spPr>
          <a:noFill/>
        </p:spPr>
        <p:txBody>
          <a:bodyPr/>
          <a:lstStyle/>
          <a:p>
            <a:r>
              <a:rPr lang="en-US"/>
              <a:t>Van Selst (Kellogg Chapter 8)</a:t>
            </a:r>
          </a:p>
        </p:txBody>
      </p:sp>
      <p:sp>
        <p:nvSpPr>
          <p:cNvPr id="28676" name="Rectangle 2"/>
          <p:cNvSpPr>
            <a:spLocks noGrp="1" noChangeArrowheads="1"/>
          </p:cNvSpPr>
          <p:nvPr>
            <p:ph type="title"/>
          </p:nvPr>
        </p:nvSpPr>
        <p:spPr>
          <a:xfrm>
            <a:off x="3962400" y="152400"/>
            <a:ext cx="5181600" cy="914400"/>
          </a:xfrm>
        </p:spPr>
        <p:txBody>
          <a:bodyPr/>
          <a:lstStyle/>
          <a:p>
            <a:pPr algn="ctr" eaLnBrk="1" hangingPunct="1"/>
            <a:r>
              <a:rPr lang="en-US" dirty="0" smtClean="0">
                <a:solidFill>
                  <a:schemeClr val="accent1"/>
                </a:solidFill>
              </a:rPr>
              <a:t>Grice’s (1975) conversational maxims:</a:t>
            </a:r>
          </a:p>
        </p:txBody>
      </p:sp>
      <p:sp>
        <p:nvSpPr>
          <p:cNvPr id="28677" name="Rectangle 3"/>
          <p:cNvSpPr>
            <a:spLocks noGrp="1" noChangeArrowheads="1"/>
          </p:cNvSpPr>
          <p:nvPr>
            <p:ph type="body" idx="1"/>
          </p:nvPr>
        </p:nvSpPr>
        <p:spPr>
          <a:xfrm>
            <a:off x="457200" y="1295400"/>
            <a:ext cx="8382000" cy="4525963"/>
          </a:xfrm>
        </p:spPr>
        <p:txBody>
          <a:bodyPr/>
          <a:lstStyle/>
          <a:p>
            <a:pPr eaLnBrk="1" hangingPunct="1">
              <a:lnSpc>
                <a:spcPct val="80000"/>
              </a:lnSpc>
              <a:buFontTx/>
              <a:buAutoNum type="arabicPeriod"/>
            </a:pPr>
            <a:r>
              <a:rPr lang="en-US" sz="1600" b="1" dirty="0" smtClean="0">
                <a:solidFill>
                  <a:schemeClr val="accent1"/>
                </a:solidFill>
              </a:rPr>
              <a:t>Cooperative principle: be sincere</a:t>
            </a:r>
          </a:p>
          <a:p>
            <a:pPr lvl="1" eaLnBrk="1" hangingPunct="1">
              <a:lnSpc>
                <a:spcPct val="80000"/>
              </a:lnSpc>
              <a:buFontTx/>
              <a:buChar char="•"/>
            </a:pPr>
            <a:r>
              <a:rPr lang="en-US" sz="1600" dirty="0" smtClean="0"/>
              <a:t>Keep contributions reasonable to the agreed purpose of the conversation</a:t>
            </a:r>
          </a:p>
          <a:p>
            <a:pPr eaLnBrk="1" hangingPunct="1">
              <a:lnSpc>
                <a:spcPct val="80000"/>
              </a:lnSpc>
              <a:buFontTx/>
              <a:buAutoNum type="arabicPeriod"/>
            </a:pPr>
            <a:r>
              <a:rPr lang="en-US" sz="1600" b="1" dirty="0" smtClean="0">
                <a:solidFill>
                  <a:schemeClr val="accent1"/>
                </a:solidFill>
              </a:rPr>
              <a:t>Be relevant</a:t>
            </a:r>
          </a:p>
          <a:p>
            <a:pPr lvl="1" eaLnBrk="1" hangingPunct="1">
              <a:lnSpc>
                <a:spcPct val="80000"/>
              </a:lnSpc>
              <a:buFontTx/>
              <a:buChar char="•"/>
            </a:pPr>
            <a:r>
              <a:rPr lang="en-US" sz="1600" dirty="0" smtClean="0"/>
              <a:t>Don’t state the obvious or be superfluous </a:t>
            </a:r>
          </a:p>
          <a:p>
            <a:pPr lvl="2" eaLnBrk="1" hangingPunct="1">
              <a:lnSpc>
                <a:spcPct val="80000"/>
              </a:lnSpc>
            </a:pPr>
            <a:r>
              <a:rPr lang="en-US" sz="1400" dirty="0" smtClean="0"/>
              <a:t>(do not say too much, do not be overly informative)</a:t>
            </a:r>
          </a:p>
          <a:p>
            <a:pPr lvl="1" eaLnBrk="1" hangingPunct="1">
              <a:lnSpc>
                <a:spcPct val="80000"/>
              </a:lnSpc>
              <a:buFontTx/>
              <a:buChar char="•"/>
            </a:pPr>
            <a:r>
              <a:rPr lang="en-US" sz="1600" dirty="0" smtClean="0"/>
              <a:t>Don’t wander – stick to the topic</a:t>
            </a:r>
          </a:p>
          <a:p>
            <a:pPr eaLnBrk="1" hangingPunct="1">
              <a:lnSpc>
                <a:spcPct val="80000"/>
              </a:lnSpc>
              <a:buFontTx/>
              <a:buAutoNum type="arabicPeriod"/>
            </a:pPr>
            <a:r>
              <a:rPr lang="en-US" sz="1600" b="1" dirty="0" smtClean="0">
                <a:solidFill>
                  <a:schemeClr val="accent1"/>
                </a:solidFill>
              </a:rPr>
              <a:t>Be informative </a:t>
            </a:r>
            <a:r>
              <a:rPr lang="en-US" sz="1600" dirty="0" smtClean="0"/>
              <a:t>– Make your contributions as informative as possible or necessary.</a:t>
            </a:r>
          </a:p>
          <a:p>
            <a:pPr lvl="1" eaLnBrk="1" hangingPunct="1">
              <a:lnSpc>
                <a:spcPct val="80000"/>
              </a:lnSpc>
              <a:buFontTx/>
              <a:buChar char="•"/>
            </a:pPr>
            <a:r>
              <a:rPr lang="en-US" sz="1600" dirty="0" smtClean="0"/>
              <a:t>Don’t mislead – don’t say something you believe is false, or don’t have the evidence for; don’t </a:t>
            </a:r>
            <a:r>
              <a:rPr lang="en-US" sz="1600" dirty="0" err="1" smtClean="0"/>
              <a:t>overspecify</a:t>
            </a:r>
            <a:endParaRPr lang="en-US" sz="1600" dirty="0" smtClean="0"/>
          </a:p>
          <a:p>
            <a:pPr lvl="1" eaLnBrk="1" hangingPunct="1">
              <a:lnSpc>
                <a:spcPct val="80000"/>
              </a:lnSpc>
              <a:buFontTx/>
              <a:buChar char="•"/>
            </a:pPr>
            <a:r>
              <a:rPr lang="en-US" sz="1600" dirty="0" smtClean="0"/>
              <a:t>Don’t say more or less than you know</a:t>
            </a:r>
          </a:p>
          <a:p>
            <a:pPr eaLnBrk="1" hangingPunct="1">
              <a:lnSpc>
                <a:spcPct val="80000"/>
              </a:lnSpc>
              <a:buFontTx/>
              <a:buAutoNum type="arabicPeriod"/>
            </a:pPr>
            <a:r>
              <a:rPr lang="en-US" sz="1600" b="1" dirty="0" smtClean="0">
                <a:solidFill>
                  <a:schemeClr val="accent1"/>
                </a:solidFill>
              </a:rPr>
              <a:t>Manner and tone</a:t>
            </a:r>
          </a:p>
          <a:p>
            <a:pPr lvl="1" eaLnBrk="1" hangingPunct="1">
              <a:lnSpc>
                <a:spcPct val="80000"/>
              </a:lnSpc>
              <a:buFontTx/>
              <a:buChar char="•"/>
            </a:pPr>
            <a:r>
              <a:rPr lang="en-US" sz="1600" dirty="0" smtClean="0"/>
              <a:t>Be clear; be easily understood (avoid obscurity and ambiguity)</a:t>
            </a:r>
          </a:p>
          <a:p>
            <a:pPr lvl="1" eaLnBrk="1" hangingPunct="1">
              <a:lnSpc>
                <a:spcPct val="80000"/>
              </a:lnSpc>
              <a:buFontTx/>
              <a:buChar char="•"/>
            </a:pPr>
            <a:r>
              <a:rPr lang="en-US" sz="1600" dirty="0" smtClean="0"/>
              <a:t>Don’t boast</a:t>
            </a:r>
          </a:p>
          <a:p>
            <a:pPr lvl="1" eaLnBrk="1" hangingPunct="1">
              <a:lnSpc>
                <a:spcPct val="80000"/>
              </a:lnSpc>
              <a:buFontTx/>
              <a:buChar char="•"/>
            </a:pPr>
            <a:r>
              <a:rPr lang="en-US" sz="1600" dirty="0" smtClean="0"/>
              <a:t>Be brief, orderly, polite</a:t>
            </a:r>
          </a:p>
          <a:p>
            <a:pPr eaLnBrk="1" hangingPunct="1">
              <a:lnSpc>
                <a:spcPct val="80000"/>
              </a:lnSpc>
              <a:buFontTx/>
              <a:buAutoNum type="arabicPeriod"/>
            </a:pPr>
            <a:r>
              <a:rPr lang="en-US" sz="1600" b="1" dirty="0" smtClean="0">
                <a:solidFill>
                  <a:schemeClr val="accent1"/>
                </a:solidFill>
              </a:rPr>
              <a:t>Relations with the conversational partner</a:t>
            </a:r>
          </a:p>
          <a:p>
            <a:pPr lvl="1" eaLnBrk="1" hangingPunct="1">
              <a:lnSpc>
                <a:spcPct val="80000"/>
              </a:lnSpc>
              <a:buFontTx/>
              <a:buChar char="•"/>
            </a:pPr>
            <a:r>
              <a:rPr lang="en-US" sz="1600" dirty="0" smtClean="0"/>
              <a:t>Infer and respond to partner’s knowledge and beliefs</a:t>
            </a:r>
          </a:p>
          <a:p>
            <a:pPr eaLnBrk="1" hangingPunct="1">
              <a:lnSpc>
                <a:spcPct val="80000"/>
              </a:lnSpc>
              <a:buFontTx/>
              <a:buAutoNum type="arabicPeriod"/>
            </a:pPr>
            <a:r>
              <a:rPr lang="en-US" sz="1600" b="1" dirty="0" smtClean="0">
                <a:solidFill>
                  <a:schemeClr val="accent1"/>
                </a:solidFill>
              </a:rPr>
              <a:t>Mark intentional violation of conversational rules</a:t>
            </a:r>
          </a:p>
          <a:p>
            <a:pPr lvl="1" eaLnBrk="1" hangingPunct="1">
              <a:lnSpc>
                <a:spcPct val="80000"/>
              </a:lnSpc>
              <a:buFontTx/>
              <a:buChar char="•"/>
            </a:pPr>
            <a:r>
              <a:rPr lang="en-US" sz="1600" dirty="0" smtClean="0"/>
              <a:t>Use linguistic or nonverbal (stress, gesture) markers</a:t>
            </a:r>
          </a:p>
          <a:p>
            <a:pPr lvl="1" eaLnBrk="1" hangingPunct="1">
              <a:lnSpc>
                <a:spcPct val="80000"/>
              </a:lnSpc>
              <a:buFontTx/>
              <a:buChar char="•"/>
            </a:pPr>
            <a:r>
              <a:rPr lang="en-US" sz="1600" dirty="0" smtClean="0"/>
              <a:t>Use blatant violation as marker</a:t>
            </a:r>
          </a:p>
          <a:p>
            <a:pPr lvl="1" eaLnBrk="1" hangingPunct="1">
              <a:lnSpc>
                <a:spcPct val="80000"/>
              </a:lnSpc>
              <a:buFontTx/>
              <a:buChar char="•"/>
            </a:pPr>
            <a:r>
              <a:rPr lang="en-US" sz="1600" dirty="0" smtClean="0"/>
              <a:t>Invite partner’s inference as to your reasons for the violation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ate Placeholder 3"/>
          <p:cNvSpPr>
            <a:spLocks noGrp="1"/>
          </p:cNvSpPr>
          <p:nvPr>
            <p:ph type="dt" sz="quarter" idx="10"/>
          </p:nvPr>
        </p:nvSpPr>
        <p:spPr>
          <a:noFill/>
        </p:spPr>
        <p:txBody>
          <a:bodyPr/>
          <a:lstStyle/>
          <a:p>
            <a:r>
              <a:rPr lang="en-US"/>
              <a:t>Cognition</a:t>
            </a:r>
          </a:p>
        </p:txBody>
      </p:sp>
      <p:sp>
        <p:nvSpPr>
          <p:cNvPr id="29699" name="Footer Placeholder 4"/>
          <p:cNvSpPr>
            <a:spLocks noGrp="1"/>
          </p:cNvSpPr>
          <p:nvPr>
            <p:ph type="ftr" sz="quarter" idx="11"/>
          </p:nvPr>
        </p:nvSpPr>
        <p:spPr>
          <a:noFill/>
        </p:spPr>
        <p:txBody>
          <a:bodyPr/>
          <a:lstStyle/>
          <a:p>
            <a:r>
              <a:rPr lang="en-US"/>
              <a:t>Van Selst (Kellogg Chapter 8)</a:t>
            </a:r>
          </a:p>
        </p:txBody>
      </p:sp>
      <p:sp>
        <p:nvSpPr>
          <p:cNvPr id="29700" name="Rectangle 2"/>
          <p:cNvSpPr>
            <a:spLocks noGrp="1" noChangeArrowheads="1"/>
          </p:cNvSpPr>
          <p:nvPr>
            <p:ph type="title"/>
          </p:nvPr>
        </p:nvSpPr>
        <p:spPr>
          <a:xfrm>
            <a:off x="3962400" y="152400"/>
            <a:ext cx="5105400" cy="914400"/>
          </a:xfrm>
        </p:spPr>
        <p:txBody>
          <a:bodyPr/>
          <a:lstStyle/>
          <a:p>
            <a:pPr algn="ctr" eaLnBrk="1" hangingPunct="1"/>
            <a:r>
              <a:rPr lang="en-US" dirty="0" smtClean="0">
                <a:solidFill>
                  <a:schemeClr val="accent1"/>
                </a:solidFill>
              </a:rPr>
              <a:t>Universal Grammar</a:t>
            </a:r>
            <a:br>
              <a:rPr lang="en-US" dirty="0" smtClean="0">
                <a:solidFill>
                  <a:schemeClr val="accent1"/>
                </a:solidFill>
              </a:rPr>
            </a:br>
            <a:r>
              <a:rPr lang="en-US" dirty="0" smtClean="0">
                <a:solidFill>
                  <a:schemeClr val="accent1"/>
                </a:solidFill>
              </a:rPr>
              <a:t>(and the LAD)</a:t>
            </a:r>
          </a:p>
        </p:txBody>
      </p:sp>
      <p:sp>
        <p:nvSpPr>
          <p:cNvPr id="29701" name="Rectangle 3"/>
          <p:cNvSpPr>
            <a:spLocks noGrp="1" noChangeArrowheads="1"/>
          </p:cNvSpPr>
          <p:nvPr>
            <p:ph type="body" idx="1"/>
          </p:nvPr>
        </p:nvSpPr>
        <p:spPr>
          <a:xfrm>
            <a:off x="304800" y="1143000"/>
            <a:ext cx="8610600" cy="4800600"/>
          </a:xfrm>
        </p:spPr>
        <p:txBody>
          <a:bodyPr/>
          <a:lstStyle/>
          <a:p>
            <a:pPr eaLnBrk="1" hangingPunct="1">
              <a:lnSpc>
                <a:spcPct val="80000"/>
              </a:lnSpc>
              <a:buFontTx/>
              <a:buNone/>
            </a:pPr>
            <a:r>
              <a:rPr lang="en-US" sz="1800" dirty="0" smtClean="0"/>
              <a:t>Linguist Noam Chomsky argues that the human brain contains a limited set of rules for organizing language. In turn, there is an assumption that all languages have a common structural basis. This set of rules is known as </a:t>
            </a:r>
            <a:r>
              <a:rPr lang="en-US" sz="1800" b="1" i="1" dirty="0" smtClean="0">
                <a:solidFill>
                  <a:srgbClr val="FF0000"/>
                </a:solidFill>
              </a:rPr>
              <a:t>universal grammar</a:t>
            </a:r>
            <a:r>
              <a:rPr lang="en-US" sz="1800" dirty="0" smtClean="0"/>
              <a:t>.</a:t>
            </a:r>
          </a:p>
          <a:p>
            <a:pPr eaLnBrk="1" hangingPunct="1">
              <a:lnSpc>
                <a:spcPct val="80000"/>
              </a:lnSpc>
              <a:buFontTx/>
              <a:buNone/>
            </a:pPr>
            <a:endParaRPr lang="en-US" sz="1050" dirty="0" smtClean="0"/>
          </a:p>
          <a:p>
            <a:pPr eaLnBrk="1" hangingPunct="1">
              <a:lnSpc>
                <a:spcPct val="80000"/>
              </a:lnSpc>
              <a:buFontTx/>
              <a:buNone/>
            </a:pPr>
            <a:r>
              <a:rPr lang="en-US" sz="1800" dirty="0" smtClean="0"/>
              <a:t>Speakers proficient in a language know what expressions are acceptable in their language and what expressions are unacceptable. </a:t>
            </a:r>
          </a:p>
          <a:p>
            <a:pPr eaLnBrk="1" hangingPunct="1">
              <a:lnSpc>
                <a:spcPct val="80000"/>
              </a:lnSpc>
              <a:buFontTx/>
              <a:buNone/>
            </a:pPr>
            <a:r>
              <a:rPr lang="en-US" sz="1800" dirty="0"/>
              <a:t>	</a:t>
            </a:r>
            <a:r>
              <a:rPr lang="en-US" sz="1800" dirty="0" smtClean="0"/>
              <a:t>		Cat Black </a:t>
            </a:r>
            <a:r>
              <a:rPr lang="en-US" sz="1800" dirty="0" smtClean="0">
                <a:sym typeface="Wingdings" panose="05000000000000000000" pitchFamily="2" charset="2"/>
              </a:rPr>
              <a:t>  Black Cat </a:t>
            </a:r>
            <a:r>
              <a:rPr lang="en-US" sz="1600" i="1" dirty="0" smtClean="0">
                <a:solidFill>
                  <a:schemeClr val="bg1">
                    <a:lumMod val="50000"/>
                  </a:schemeClr>
                </a:solidFill>
                <a:sym typeface="Wingdings" panose="05000000000000000000" pitchFamily="2" charset="2"/>
              </a:rPr>
              <a:t>(this example reflects surface structure)</a:t>
            </a:r>
          </a:p>
          <a:p>
            <a:pPr eaLnBrk="1" hangingPunct="1">
              <a:lnSpc>
                <a:spcPct val="80000"/>
              </a:lnSpc>
              <a:buFontTx/>
              <a:buNone/>
            </a:pPr>
            <a:r>
              <a:rPr lang="en-US" sz="1800" dirty="0">
                <a:sym typeface="Wingdings" panose="05000000000000000000" pitchFamily="2" charset="2"/>
              </a:rPr>
              <a:t>	</a:t>
            </a:r>
            <a:r>
              <a:rPr lang="en-US" sz="1800" dirty="0" smtClean="0">
                <a:sym typeface="Wingdings" panose="05000000000000000000" pitchFamily="2" charset="2"/>
              </a:rPr>
              <a:t>		Chat Noir   Noir Chat</a:t>
            </a:r>
          </a:p>
          <a:p>
            <a:pPr eaLnBrk="1" hangingPunct="1">
              <a:lnSpc>
                <a:spcPct val="80000"/>
              </a:lnSpc>
              <a:buFontTx/>
              <a:buNone/>
            </a:pPr>
            <a:endParaRPr lang="en-US" sz="1050" dirty="0" smtClean="0"/>
          </a:p>
          <a:p>
            <a:pPr eaLnBrk="1" hangingPunct="1">
              <a:lnSpc>
                <a:spcPct val="80000"/>
              </a:lnSpc>
              <a:buFontTx/>
              <a:buNone/>
            </a:pPr>
            <a:r>
              <a:rPr lang="en-US" sz="1800" dirty="0" smtClean="0"/>
              <a:t>How do speakers know the restrictions of their language without exposure to negative evidence? (The </a:t>
            </a:r>
            <a:r>
              <a:rPr lang="en-US" sz="1800" b="1" i="1" dirty="0" smtClean="0">
                <a:solidFill>
                  <a:schemeClr val="accent1"/>
                </a:solidFill>
              </a:rPr>
              <a:t>poverty of stimulus</a:t>
            </a:r>
            <a:r>
              <a:rPr lang="en-US" sz="1800" b="1" dirty="0" smtClean="0">
                <a:solidFill>
                  <a:schemeClr val="accent1"/>
                </a:solidFill>
              </a:rPr>
              <a:t> </a:t>
            </a:r>
            <a:r>
              <a:rPr lang="en-US" sz="1800" dirty="0" smtClean="0"/>
              <a:t>argument) </a:t>
            </a:r>
          </a:p>
          <a:p>
            <a:pPr eaLnBrk="1" hangingPunct="1">
              <a:lnSpc>
                <a:spcPct val="80000"/>
              </a:lnSpc>
              <a:buFontTx/>
              <a:buNone/>
            </a:pPr>
            <a:endParaRPr lang="en-US" sz="1050" dirty="0" smtClean="0"/>
          </a:p>
          <a:p>
            <a:pPr algn="ctr" eaLnBrk="1" hangingPunct="1">
              <a:lnSpc>
                <a:spcPct val="80000"/>
              </a:lnSpc>
              <a:buFontTx/>
              <a:buNone/>
            </a:pPr>
            <a:r>
              <a:rPr lang="en-US" sz="1800" b="1" dirty="0" smtClean="0">
                <a:solidFill>
                  <a:srgbClr val="7030A0"/>
                </a:solidFill>
              </a:rPr>
              <a:t>(1) *What did John meet a man who sold?</a:t>
            </a:r>
          </a:p>
          <a:p>
            <a:pPr eaLnBrk="1" hangingPunct="1">
              <a:lnSpc>
                <a:spcPct val="80000"/>
              </a:lnSpc>
              <a:buFontTx/>
              <a:buNone/>
            </a:pPr>
            <a:endParaRPr lang="en-US" sz="1050" dirty="0" smtClean="0">
              <a:solidFill>
                <a:srgbClr val="FFFF99"/>
              </a:solidFill>
            </a:endParaRPr>
          </a:p>
          <a:p>
            <a:pPr eaLnBrk="1" hangingPunct="1">
              <a:lnSpc>
                <a:spcPct val="80000"/>
              </a:lnSpc>
              <a:buFontTx/>
              <a:buNone/>
            </a:pPr>
            <a:r>
              <a:rPr lang="en-US" sz="1800" dirty="0" smtClean="0"/>
              <a:t>Such expressions are not available to the language learners, because they are, by hypothesis, ungrammatical for speakers of the local language and thus are not uttered.</a:t>
            </a:r>
          </a:p>
          <a:p>
            <a:pPr eaLnBrk="1" hangingPunct="1">
              <a:lnSpc>
                <a:spcPct val="80000"/>
              </a:lnSpc>
              <a:buFontTx/>
              <a:buNone/>
            </a:pPr>
            <a:r>
              <a:rPr lang="en-US" sz="1800" dirty="0" smtClean="0"/>
              <a:t> </a:t>
            </a:r>
            <a:endParaRPr lang="en-US" sz="1050" dirty="0" smtClean="0"/>
          </a:p>
          <a:p>
            <a:pPr eaLnBrk="1" hangingPunct="1">
              <a:lnSpc>
                <a:spcPct val="80000"/>
              </a:lnSpc>
              <a:buFontTx/>
              <a:buNone/>
            </a:pPr>
            <a:r>
              <a:rPr lang="en-US" sz="1800" dirty="0" smtClean="0"/>
              <a:t>Universal grammar’s solution to the </a:t>
            </a:r>
            <a:r>
              <a:rPr lang="en-US" sz="1800" i="1" dirty="0" smtClean="0"/>
              <a:t>poverty of the stimulus</a:t>
            </a:r>
            <a:r>
              <a:rPr lang="en-US" sz="1800" dirty="0" smtClean="0"/>
              <a:t> problem is by making some restrictions universal characteristics of human languages. Thus language learners are never tempted to generalize in an illicit fashion.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ate Placeholder 1"/>
          <p:cNvSpPr>
            <a:spLocks noGrp="1"/>
          </p:cNvSpPr>
          <p:nvPr>
            <p:ph type="dt" sz="quarter" idx="10"/>
          </p:nvPr>
        </p:nvSpPr>
        <p:spPr>
          <a:noFill/>
        </p:spPr>
        <p:txBody>
          <a:bodyPr/>
          <a:lstStyle/>
          <a:p>
            <a:r>
              <a:rPr lang="en-US"/>
              <a:t>Cognition</a:t>
            </a:r>
          </a:p>
        </p:txBody>
      </p:sp>
      <p:sp>
        <p:nvSpPr>
          <p:cNvPr id="30723" name="Footer Placeholder 2"/>
          <p:cNvSpPr>
            <a:spLocks noGrp="1"/>
          </p:cNvSpPr>
          <p:nvPr>
            <p:ph type="ftr" sz="quarter" idx="11"/>
          </p:nvPr>
        </p:nvSpPr>
        <p:spPr>
          <a:noFill/>
        </p:spPr>
        <p:txBody>
          <a:bodyPr/>
          <a:lstStyle/>
          <a:p>
            <a:r>
              <a:rPr lang="en-US"/>
              <a:t>Van Selst (Kellogg Chapter 8)</a:t>
            </a:r>
          </a:p>
        </p:txBody>
      </p:sp>
      <p:pic>
        <p:nvPicPr>
          <p:cNvPr id="30724" name="Picture 4" descr="chomsky"/>
          <p:cNvPicPr>
            <a:picLocks noChangeAspect="1" noChangeArrowheads="1"/>
          </p:cNvPicPr>
          <p:nvPr/>
        </p:nvPicPr>
        <p:blipFill>
          <a:blip r:embed="rId2" cstate="print"/>
          <a:srcRect/>
          <a:stretch>
            <a:fillRect/>
          </a:stretch>
        </p:blipFill>
        <p:spPr bwMode="auto">
          <a:xfrm>
            <a:off x="3944938" y="76200"/>
            <a:ext cx="5199062" cy="6172200"/>
          </a:xfrm>
          <a:prstGeom prst="rect">
            <a:avLst/>
          </a:prstGeom>
          <a:noFill/>
          <a:ln w="9525">
            <a:noFill/>
            <a:miter lim="800000"/>
            <a:headEnd/>
            <a:tailEnd/>
          </a:ln>
        </p:spPr>
      </p:pic>
      <p:sp>
        <p:nvSpPr>
          <p:cNvPr id="30725" name="Text Box 5"/>
          <p:cNvSpPr txBox="1">
            <a:spLocks noChangeArrowheads="1"/>
          </p:cNvSpPr>
          <p:nvPr/>
        </p:nvSpPr>
        <p:spPr bwMode="auto">
          <a:xfrm>
            <a:off x="304800" y="1143000"/>
            <a:ext cx="3559175" cy="4468916"/>
          </a:xfrm>
          <a:prstGeom prst="rect">
            <a:avLst/>
          </a:prstGeom>
          <a:noFill/>
          <a:ln w="9525">
            <a:noFill/>
            <a:miter lim="800000"/>
            <a:headEnd/>
            <a:tailEnd/>
          </a:ln>
        </p:spPr>
        <p:txBody>
          <a:bodyPr wrap="square">
            <a:spAutoFit/>
          </a:bodyPr>
          <a:lstStyle/>
          <a:p>
            <a:pPr>
              <a:buNone/>
            </a:pPr>
            <a:r>
              <a:rPr lang="en-US" sz="1800" b="1" dirty="0" smtClean="0">
                <a:solidFill>
                  <a:schemeClr val="accent1"/>
                </a:solidFill>
              </a:rPr>
              <a:t>Chomsky</a:t>
            </a:r>
            <a:r>
              <a:rPr lang="en-US" sz="1800" dirty="0" smtClean="0"/>
              <a:t> </a:t>
            </a:r>
            <a:r>
              <a:rPr lang="en-US" sz="1800" dirty="0"/>
              <a:t>suggests that humans have a limited set of rules for organizing language and that all languages have a common structural basis. This set of rules is known as </a:t>
            </a:r>
            <a:r>
              <a:rPr lang="en-US" sz="1800" i="1" dirty="0">
                <a:solidFill>
                  <a:schemeClr val="accent1"/>
                </a:solidFill>
              </a:rPr>
              <a:t>universal grammar</a:t>
            </a:r>
            <a:r>
              <a:rPr lang="en-US" sz="1800" dirty="0"/>
              <a:t>.</a:t>
            </a:r>
          </a:p>
          <a:p>
            <a:endParaRPr lang="en-US" sz="1800" dirty="0"/>
          </a:p>
          <a:p>
            <a:pPr>
              <a:buNone/>
            </a:pPr>
            <a:r>
              <a:rPr lang="en-US" sz="1800" dirty="0"/>
              <a:t>The native predisposition to learn language (set parameters) is referred to as the “</a:t>
            </a:r>
            <a:r>
              <a:rPr lang="en-US" sz="1800" dirty="0">
                <a:solidFill>
                  <a:schemeClr val="accent1"/>
                </a:solidFill>
              </a:rPr>
              <a:t>Linguistic Acquisition Device</a:t>
            </a:r>
            <a:r>
              <a:rPr lang="en-US" sz="1800" dirty="0"/>
              <a:t>” (LAD).</a:t>
            </a:r>
          </a:p>
          <a:p>
            <a:endParaRPr lang="en-US" sz="1800" dirty="0"/>
          </a:p>
          <a:p>
            <a:pPr>
              <a:buNone/>
            </a:pPr>
            <a:r>
              <a:rPr lang="en-US" sz="1800" dirty="0"/>
              <a:t>In support, note that grammatical development shows a </a:t>
            </a:r>
            <a:r>
              <a:rPr lang="en-US" sz="1800" dirty="0">
                <a:solidFill>
                  <a:schemeClr val="accent1"/>
                </a:solidFill>
              </a:rPr>
              <a:t>critical period</a:t>
            </a:r>
            <a:r>
              <a:rPr lang="en-US" sz="1800" dirty="0"/>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ate Placeholder 2"/>
          <p:cNvSpPr>
            <a:spLocks noGrp="1"/>
          </p:cNvSpPr>
          <p:nvPr>
            <p:ph type="dt" sz="quarter" idx="10"/>
          </p:nvPr>
        </p:nvSpPr>
        <p:spPr>
          <a:noFill/>
        </p:spPr>
        <p:txBody>
          <a:bodyPr/>
          <a:lstStyle/>
          <a:p>
            <a:r>
              <a:rPr lang="en-US"/>
              <a:t>Cognition</a:t>
            </a:r>
          </a:p>
        </p:txBody>
      </p:sp>
      <p:sp>
        <p:nvSpPr>
          <p:cNvPr id="31747" name="Footer Placeholder 3"/>
          <p:cNvSpPr>
            <a:spLocks noGrp="1"/>
          </p:cNvSpPr>
          <p:nvPr>
            <p:ph type="ftr" sz="quarter" idx="11"/>
          </p:nvPr>
        </p:nvSpPr>
        <p:spPr>
          <a:noFill/>
        </p:spPr>
        <p:txBody>
          <a:bodyPr/>
          <a:lstStyle/>
          <a:p>
            <a:r>
              <a:rPr lang="en-US"/>
              <a:t>Van Selst (Kellogg Chapter 8)</a:t>
            </a:r>
          </a:p>
        </p:txBody>
      </p:sp>
      <p:sp>
        <p:nvSpPr>
          <p:cNvPr id="31748" name="Rectangle 4"/>
          <p:cNvSpPr>
            <a:spLocks noGrp="1" noChangeArrowheads="1"/>
          </p:cNvSpPr>
          <p:nvPr>
            <p:ph type="title"/>
          </p:nvPr>
        </p:nvSpPr>
        <p:spPr>
          <a:xfrm>
            <a:off x="4343400" y="152400"/>
            <a:ext cx="4572000" cy="914400"/>
          </a:xfrm>
        </p:spPr>
        <p:txBody>
          <a:bodyPr/>
          <a:lstStyle/>
          <a:p>
            <a:pPr eaLnBrk="1" hangingPunct="1"/>
            <a:r>
              <a:rPr lang="en-US" smtClean="0"/>
              <a:t>Language (Neurology)</a:t>
            </a:r>
          </a:p>
        </p:txBody>
      </p:sp>
      <p:pic>
        <p:nvPicPr>
          <p:cNvPr id="31749" name="Picture 5" descr="brocawernicke"/>
          <p:cNvPicPr>
            <a:picLocks noChangeAspect="1" noChangeArrowheads="1"/>
          </p:cNvPicPr>
          <p:nvPr/>
        </p:nvPicPr>
        <p:blipFill>
          <a:blip r:embed="rId2" cstate="print"/>
          <a:srcRect/>
          <a:stretch>
            <a:fillRect/>
          </a:stretch>
        </p:blipFill>
        <p:spPr bwMode="auto">
          <a:xfrm>
            <a:off x="4572000" y="1676400"/>
            <a:ext cx="3759200" cy="3454400"/>
          </a:xfrm>
          <a:prstGeom prst="rect">
            <a:avLst/>
          </a:prstGeom>
          <a:noFill/>
          <a:ln w="9525">
            <a:noFill/>
            <a:miter lim="800000"/>
            <a:headEnd/>
            <a:tailEnd/>
          </a:ln>
        </p:spPr>
      </p:pic>
      <p:sp>
        <p:nvSpPr>
          <p:cNvPr id="31750" name="Text Box 6"/>
          <p:cNvSpPr txBox="1">
            <a:spLocks noChangeArrowheads="1"/>
          </p:cNvSpPr>
          <p:nvPr/>
        </p:nvSpPr>
        <p:spPr bwMode="auto">
          <a:xfrm>
            <a:off x="304800" y="1219200"/>
            <a:ext cx="3733800" cy="5078313"/>
          </a:xfrm>
          <a:prstGeom prst="rect">
            <a:avLst/>
          </a:prstGeom>
          <a:noFill/>
          <a:ln w="9525">
            <a:noFill/>
            <a:miter lim="800000"/>
            <a:headEnd/>
            <a:tailEnd/>
          </a:ln>
        </p:spPr>
        <p:txBody>
          <a:bodyPr wrap="square">
            <a:spAutoFit/>
          </a:bodyPr>
          <a:lstStyle/>
          <a:p>
            <a:pPr>
              <a:spcBef>
                <a:spcPct val="50000"/>
              </a:spcBef>
              <a:buNone/>
            </a:pPr>
            <a:r>
              <a:rPr lang="en-US" dirty="0"/>
              <a:t>Anterior speech cortex lesions (e.g., </a:t>
            </a:r>
            <a:r>
              <a:rPr lang="en-US" dirty="0" err="1"/>
              <a:t>Broca’s</a:t>
            </a:r>
            <a:r>
              <a:rPr lang="en-US" dirty="0"/>
              <a:t> Area) </a:t>
            </a:r>
            <a:r>
              <a:rPr lang="en-US" b="1" dirty="0"/>
              <a:t>do not </a:t>
            </a:r>
            <a:r>
              <a:rPr lang="en-US" dirty="0"/>
              <a:t>affect language comprehension as much as do lesions of the posterior speech cortex</a:t>
            </a:r>
          </a:p>
          <a:p>
            <a:pPr>
              <a:spcBef>
                <a:spcPct val="50000"/>
              </a:spcBef>
              <a:buNone/>
            </a:pPr>
            <a:r>
              <a:rPr lang="en-US" dirty="0"/>
              <a:t>Anterior speech cortex lesions </a:t>
            </a:r>
            <a:r>
              <a:rPr lang="en-US" b="1" dirty="0" smtClean="0"/>
              <a:t>do</a:t>
            </a:r>
            <a:r>
              <a:rPr lang="en-US" dirty="0" smtClean="0"/>
              <a:t> produce profound difficulties </a:t>
            </a:r>
            <a:r>
              <a:rPr lang="en-US" dirty="0"/>
              <a:t>reading aloud and with attempts at the written word.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Date Placeholder 3"/>
          <p:cNvSpPr>
            <a:spLocks noGrp="1"/>
          </p:cNvSpPr>
          <p:nvPr>
            <p:ph type="dt" sz="quarter" idx="10"/>
          </p:nvPr>
        </p:nvSpPr>
        <p:spPr>
          <a:noFill/>
        </p:spPr>
        <p:txBody>
          <a:bodyPr/>
          <a:lstStyle/>
          <a:p>
            <a:r>
              <a:rPr lang="en-US"/>
              <a:t>Cognition</a:t>
            </a:r>
          </a:p>
        </p:txBody>
      </p:sp>
      <p:sp>
        <p:nvSpPr>
          <p:cNvPr id="4099" name="Footer Placeholder 4"/>
          <p:cNvSpPr>
            <a:spLocks noGrp="1"/>
          </p:cNvSpPr>
          <p:nvPr>
            <p:ph type="ftr" sz="quarter" idx="11"/>
          </p:nvPr>
        </p:nvSpPr>
        <p:spPr>
          <a:noFill/>
        </p:spPr>
        <p:txBody>
          <a:bodyPr/>
          <a:lstStyle/>
          <a:p>
            <a:r>
              <a:rPr lang="en-US"/>
              <a:t>Van Selst (Kellogg Chapter 8)</a:t>
            </a:r>
          </a:p>
        </p:txBody>
      </p:sp>
      <p:sp>
        <p:nvSpPr>
          <p:cNvPr id="4100" name="Rectangle 2"/>
          <p:cNvSpPr>
            <a:spLocks noGrp="1" noChangeArrowheads="1"/>
          </p:cNvSpPr>
          <p:nvPr>
            <p:ph type="title"/>
          </p:nvPr>
        </p:nvSpPr>
        <p:spPr>
          <a:xfrm>
            <a:off x="4191000" y="152400"/>
            <a:ext cx="4572000" cy="762000"/>
          </a:xfrm>
        </p:spPr>
        <p:txBody>
          <a:bodyPr/>
          <a:lstStyle/>
          <a:p>
            <a:pPr algn="ctr" eaLnBrk="1" hangingPunct="1"/>
            <a:r>
              <a:rPr lang="en-US" b="1" dirty="0" smtClean="0">
                <a:solidFill>
                  <a:srgbClr val="FF0000"/>
                </a:solidFill>
              </a:rPr>
              <a:t>Language</a:t>
            </a:r>
            <a:r>
              <a:rPr lang="en-US" b="1" dirty="0" smtClean="0"/>
              <a:t> </a:t>
            </a:r>
            <a:endParaRPr lang="en-US" dirty="0" smtClean="0"/>
          </a:p>
        </p:txBody>
      </p:sp>
      <p:sp>
        <p:nvSpPr>
          <p:cNvPr id="4101" name="Rectangle 3"/>
          <p:cNvSpPr>
            <a:spLocks noGrp="1" noChangeArrowheads="1"/>
          </p:cNvSpPr>
          <p:nvPr>
            <p:ph type="body" idx="1"/>
          </p:nvPr>
        </p:nvSpPr>
        <p:spPr>
          <a:xfrm>
            <a:off x="457200" y="1295400"/>
            <a:ext cx="8229600" cy="4876800"/>
          </a:xfrm>
        </p:spPr>
        <p:txBody>
          <a:bodyPr/>
          <a:lstStyle/>
          <a:p>
            <a:pPr eaLnBrk="1" hangingPunct="1">
              <a:lnSpc>
                <a:spcPct val="90000"/>
              </a:lnSpc>
              <a:buFontTx/>
              <a:buNone/>
            </a:pPr>
            <a:r>
              <a:rPr lang="en-US" sz="2400" dirty="0" smtClean="0"/>
              <a:t>Language is a shared symbolic system of communication</a:t>
            </a:r>
          </a:p>
          <a:p>
            <a:pPr eaLnBrk="1" hangingPunct="1">
              <a:lnSpc>
                <a:spcPct val="90000"/>
              </a:lnSpc>
              <a:buFontTx/>
              <a:buNone/>
            </a:pPr>
            <a:endParaRPr lang="en-US" sz="2400" dirty="0" smtClean="0"/>
          </a:p>
          <a:p>
            <a:pPr eaLnBrk="1" hangingPunct="1">
              <a:lnSpc>
                <a:spcPct val="90000"/>
              </a:lnSpc>
            </a:pPr>
            <a:r>
              <a:rPr lang="en-US" sz="2400" dirty="0" smtClean="0"/>
              <a:t>Communication is verbal &amp; non-verbal </a:t>
            </a:r>
          </a:p>
          <a:p>
            <a:pPr lvl="1" eaLnBrk="1" hangingPunct="1">
              <a:lnSpc>
                <a:spcPct val="90000"/>
              </a:lnSpc>
            </a:pPr>
            <a:r>
              <a:rPr lang="en-US" sz="2000" dirty="0" smtClean="0"/>
              <a:t>(e.g., handshake etc.)</a:t>
            </a:r>
          </a:p>
          <a:p>
            <a:pPr eaLnBrk="1" hangingPunct="1">
              <a:lnSpc>
                <a:spcPct val="90000"/>
              </a:lnSpc>
            </a:pPr>
            <a:r>
              <a:rPr lang="en-US" sz="2400" dirty="0" smtClean="0"/>
              <a:t>Language is an organized means of combining words in order to communicate.  </a:t>
            </a:r>
          </a:p>
          <a:p>
            <a:pPr lvl="1" eaLnBrk="1" hangingPunct="1">
              <a:lnSpc>
                <a:spcPct val="90000"/>
              </a:lnSpc>
            </a:pPr>
            <a:r>
              <a:rPr lang="en-US" sz="2000" dirty="0" smtClean="0"/>
              <a:t>uses symbols to refer to ideas and relationships that are not currently present</a:t>
            </a:r>
          </a:p>
          <a:p>
            <a:pPr lvl="1" eaLnBrk="1" hangingPunct="1">
              <a:lnSpc>
                <a:spcPct val="90000"/>
              </a:lnSpc>
            </a:pPr>
            <a:r>
              <a:rPr lang="en-US" sz="2000" dirty="0" smtClean="0"/>
              <a:t>we can refer to things that never existed (e.g., elves) or abstract concepts (e.g., truth).</a:t>
            </a:r>
          </a:p>
          <a:p>
            <a:pPr eaLnBrk="1" hangingPunct="1">
              <a:lnSpc>
                <a:spcPct val="90000"/>
              </a:lnSpc>
            </a:pPr>
            <a:r>
              <a:rPr lang="en-US" sz="2400" dirty="0" smtClean="0"/>
              <a:t>Through language we can create mental representations of a situation, so that we understand the situation and communicate about it.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3"/>
          <p:cNvSpPr>
            <a:spLocks noGrp="1"/>
          </p:cNvSpPr>
          <p:nvPr>
            <p:ph type="dt" sz="quarter" idx="10"/>
          </p:nvPr>
        </p:nvSpPr>
        <p:spPr>
          <a:noFill/>
        </p:spPr>
        <p:txBody>
          <a:bodyPr/>
          <a:lstStyle/>
          <a:p>
            <a:r>
              <a:rPr lang="en-US"/>
              <a:t>Cognition</a:t>
            </a:r>
          </a:p>
        </p:txBody>
      </p:sp>
      <p:sp>
        <p:nvSpPr>
          <p:cNvPr id="32771" name="Footer Placeholder 4"/>
          <p:cNvSpPr>
            <a:spLocks noGrp="1"/>
          </p:cNvSpPr>
          <p:nvPr>
            <p:ph type="ftr" sz="quarter" idx="11"/>
          </p:nvPr>
        </p:nvSpPr>
        <p:spPr>
          <a:noFill/>
        </p:spPr>
        <p:txBody>
          <a:bodyPr/>
          <a:lstStyle/>
          <a:p>
            <a:r>
              <a:rPr lang="en-US"/>
              <a:t>Van Selst (Kellogg Chapter 8)</a:t>
            </a:r>
          </a:p>
        </p:txBody>
      </p:sp>
      <p:sp>
        <p:nvSpPr>
          <p:cNvPr id="32772" name="Rectangle 2"/>
          <p:cNvSpPr>
            <a:spLocks noGrp="1" noChangeArrowheads="1"/>
          </p:cNvSpPr>
          <p:nvPr>
            <p:ph type="title"/>
          </p:nvPr>
        </p:nvSpPr>
        <p:spPr>
          <a:xfrm>
            <a:off x="3962400" y="152400"/>
            <a:ext cx="5105400" cy="914400"/>
          </a:xfrm>
        </p:spPr>
        <p:txBody>
          <a:bodyPr/>
          <a:lstStyle/>
          <a:p>
            <a:pPr algn="ctr" eaLnBrk="1" hangingPunct="1"/>
            <a:r>
              <a:rPr lang="en-US" dirty="0" smtClean="0">
                <a:solidFill>
                  <a:schemeClr val="accent1"/>
                </a:solidFill>
              </a:rPr>
              <a:t>Neurology</a:t>
            </a:r>
            <a:br>
              <a:rPr lang="en-US" dirty="0" smtClean="0">
                <a:solidFill>
                  <a:schemeClr val="accent1"/>
                </a:solidFill>
              </a:rPr>
            </a:br>
            <a:r>
              <a:rPr lang="en-US" dirty="0" smtClean="0">
                <a:solidFill>
                  <a:schemeClr val="accent1"/>
                </a:solidFill>
              </a:rPr>
              <a:t>(</a:t>
            </a:r>
            <a:r>
              <a:rPr lang="en-US" dirty="0" err="1" smtClean="0">
                <a:solidFill>
                  <a:schemeClr val="accent1"/>
                </a:solidFill>
              </a:rPr>
              <a:t>Broca’s</a:t>
            </a:r>
            <a:r>
              <a:rPr lang="en-US" dirty="0" smtClean="0">
                <a:solidFill>
                  <a:schemeClr val="accent1"/>
                </a:solidFill>
              </a:rPr>
              <a:t> Aphasia)</a:t>
            </a:r>
          </a:p>
        </p:txBody>
      </p:sp>
      <p:sp>
        <p:nvSpPr>
          <p:cNvPr id="32773" name="Rectangle 3"/>
          <p:cNvSpPr>
            <a:spLocks noGrp="1" noChangeArrowheads="1"/>
          </p:cNvSpPr>
          <p:nvPr>
            <p:ph type="body" idx="1"/>
          </p:nvPr>
        </p:nvSpPr>
        <p:spPr>
          <a:xfrm>
            <a:off x="457200" y="1143000"/>
            <a:ext cx="8229600" cy="4983163"/>
          </a:xfrm>
        </p:spPr>
        <p:txBody>
          <a:bodyPr/>
          <a:lstStyle/>
          <a:p>
            <a:pPr eaLnBrk="1" hangingPunct="1">
              <a:lnSpc>
                <a:spcPct val="80000"/>
              </a:lnSpc>
              <a:buFontTx/>
              <a:buNone/>
            </a:pPr>
            <a:r>
              <a:rPr lang="en-US" sz="2000" b="1" i="1" dirty="0" err="1" smtClean="0">
                <a:solidFill>
                  <a:srgbClr val="FF0000"/>
                </a:solidFill>
              </a:rPr>
              <a:t>Broca’s</a:t>
            </a:r>
            <a:r>
              <a:rPr lang="en-US" sz="2000" b="1" i="1" dirty="0" smtClean="0">
                <a:solidFill>
                  <a:srgbClr val="FF0000"/>
                </a:solidFill>
              </a:rPr>
              <a:t> Aphasia</a:t>
            </a:r>
            <a:r>
              <a:rPr lang="en-US" sz="2000" dirty="0" smtClean="0"/>
              <a:t>: associated with an ability to understand language, but an impaired ability to speak coherently</a:t>
            </a:r>
          </a:p>
          <a:p>
            <a:pPr lvl="1" eaLnBrk="1" hangingPunct="1">
              <a:lnSpc>
                <a:spcPct val="80000"/>
              </a:lnSpc>
            </a:pPr>
            <a:r>
              <a:rPr lang="en-US" sz="2000" dirty="0" smtClean="0"/>
              <a:t>syntax is disrupted </a:t>
            </a:r>
          </a:p>
          <a:p>
            <a:pPr lvl="1" eaLnBrk="1" hangingPunct="1">
              <a:lnSpc>
                <a:spcPct val="80000"/>
              </a:lnSpc>
            </a:pPr>
            <a:r>
              <a:rPr lang="en-US" sz="2000" dirty="0" smtClean="0"/>
              <a:t>speech consists mainly of content words </a:t>
            </a:r>
          </a:p>
          <a:p>
            <a:pPr lvl="1" eaLnBrk="1" hangingPunct="1">
              <a:lnSpc>
                <a:spcPct val="80000"/>
              </a:lnSpc>
              <a:buFontTx/>
              <a:buNone/>
            </a:pPr>
            <a:endParaRPr lang="en-US" sz="2000" dirty="0" smtClean="0"/>
          </a:p>
          <a:p>
            <a:pPr eaLnBrk="1" hangingPunct="1">
              <a:lnSpc>
                <a:spcPct val="80000"/>
              </a:lnSpc>
              <a:buFontTx/>
              <a:buNone/>
            </a:pPr>
            <a:r>
              <a:rPr lang="en-US" sz="2000" dirty="0" err="1" smtClean="0"/>
              <a:t>Broca's</a:t>
            </a:r>
            <a:r>
              <a:rPr lang="en-US" sz="2000" dirty="0" smtClean="0"/>
              <a:t> Speech Area is adjacent to portions of the motor cortex that control the muscles of the lips, mouth and tongue. </a:t>
            </a:r>
          </a:p>
          <a:p>
            <a:pPr eaLnBrk="1" hangingPunct="1">
              <a:lnSpc>
                <a:spcPct val="80000"/>
              </a:lnSpc>
            </a:pPr>
            <a:r>
              <a:rPr lang="en-US" sz="2000" dirty="0" smtClean="0"/>
              <a:t>It is viewed by some as </a:t>
            </a:r>
            <a:r>
              <a:rPr lang="en-US" sz="2000" dirty="0" smtClean="0">
                <a:solidFill>
                  <a:schemeClr val="accent1"/>
                </a:solidFill>
              </a:rPr>
              <a:t>association cortex </a:t>
            </a:r>
            <a:r>
              <a:rPr lang="en-US" sz="2000" dirty="0" smtClean="0"/>
              <a:t>for vocal motor functions</a:t>
            </a:r>
          </a:p>
          <a:p>
            <a:pPr eaLnBrk="1" hangingPunct="1">
              <a:lnSpc>
                <a:spcPct val="80000"/>
              </a:lnSpc>
            </a:pPr>
            <a:r>
              <a:rPr lang="en-US" sz="2000" dirty="0" smtClean="0"/>
              <a:t>Patients with lesions of </a:t>
            </a:r>
            <a:r>
              <a:rPr lang="en-US" sz="2000" dirty="0" err="1" smtClean="0"/>
              <a:t>Broca's</a:t>
            </a:r>
            <a:r>
              <a:rPr lang="en-US" sz="2000" dirty="0" smtClean="0"/>
              <a:t> speech cortex have difficulty with the </a:t>
            </a:r>
            <a:r>
              <a:rPr lang="en-US" sz="2000" dirty="0" smtClean="0">
                <a:solidFill>
                  <a:schemeClr val="accent1"/>
                </a:solidFill>
              </a:rPr>
              <a:t>expression</a:t>
            </a:r>
            <a:r>
              <a:rPr lang="en-US" sz="2000" dirty="0" smtClean="0"/>
              <a:t> of language. </a:t>
            </a:r>
          </a:p>
          <a:p>
            <a:pPr eaLnBrk="1" hangingPunct="1">
              <a:lnSpc>
                <a:spcPct val="80000"/>
              </a:lnSpc>
              <a:buNone/>
            </a:pPr>
            <a:endParaRPr lang="en-US" sz="2000" dirty="0" smtClean="0"/>
          </a:p>
          <a:p>
            <a:pPr eaLnBrk="1" hangingPunct="1">
              <a:lnSpc>
                <a:spcPct val="80000"/>
              </a:lnSpc>
            </a:pPr>
            <a:r>
              <a:rPr lang="en-US" sz="2000" dirty="0" smtClean="0"/>
              <a:t>This </a:t>
            </a:r>
            <a:r>
              <a:rPr lang="en-US" sz="2000" dirty="0" smtClean="0">
                <a:solidFill>
                  <a:schemeClr val="accent1"/>
                </a:solidFill>
              </a:rPr>
              <a:t>dysphasia</a:t>
            </a:r>
            <a:r>
              <a:rPr lang="en-US" sz="2000" dirty="0" smtClean="0"/>
              <a:t> is characterized by diminished speech fluency (i.e., their speech patterns are difficult to understand). They typically use only key words, without adjectives, adverbs, or articles of speech. </a:t>
            </a:r>
          </a:p>
          <a:p>
            <a:pPr lvl="1" eaLnBrk="1" hangingPunct="1">
              <a:lnSpc>
                <a:spcPct val="80000"/>
              </a:lnSpc>
              <a:buNone/>
            </a:pPr>
            <a:endParaRPr lang="en-US" sz="2000" dirty="0" smtClean="0"/>
          </a:p>
          <a:p>
            <a:pPr lvl="1" eaLnBrk="1" hangingPunct="1">
              <a:lnSpc>
                <a:spcPct val="80000"/>
              </a:lnSpc>
            </a:pPr>
            <a:r>
              <a:rPr lang="en-US" sz="2000" dirty="0" smtClean="0"/>
              <a:t>Their speech rhythm is altered -- words are typically expressed in </a:t>
            </a:r>
            <a:r>
              <a:rPr lang="en-US" sz="2000" dirty="0" err="1" smtClean="0"/>
              <a:t>stacottos</a:t>
            </a:r>
            <a:r>
              <a:rPr lang="en-US" sz="2000" dirty="0" smtClean="0"/>
              <a:t> or bursts.  It is very similar to telegraphic speech (two-word stage of language development “sleep blanket”) </a:t>
            </a:r>
          </a:p>
          <a:p>
            <a:pPr eaLnBrk="1" hangingPunct="1">
              <a:lnSpc>
                <a:spcPct val="80000"/>
              </a:lnSpc>
            </a:pPr>
            <a:endParaRPr lang="en-US" sz="2000"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ate Placeholder 3"/>
          <p:cNvSpPr>
            <a:spLocks noGrp="1"/>
          </p:cNvSpPr>
          <p:nvPr>
            <p:ph type="dt" sz="quarter" idx="10"/>
          </p:nvPr>
        </p:nvSpPr>
        <p:spPr>
          <a:noFill/>
        </p:spPr>
        <p:txBody>
          <a:bodyPr/>
          <a:lstStyle/>
          <a:p>
            <a:r>
              <a:rPr lang="en-US"/>
              <a:t>Cognition</a:t>
            </a:r>
          </a:p>
        </p:txBody>
      </p:sp>
      <p:sp>
        <p:nvSpPr>
          <p:cNvPr id="33795" name="Footer Placeholder 4"/>
          <p:cNvSpPr>
            <a:spLocks noGrp="1"/>
          </p:cNvSpPr>
          <p:nvPr>
            <p:ph type="ftr" sz="quarter" idx="11"/>
          </p:nvPr>
        </p:nvSpPr>
        <p:spPr>
          <a:noFill/>
        </p:spPr>
        <p:txBody>
          <a:bodyPr/>
          <a:lstStyle/>
          <a:p>
            <a:r>
              <a:rPr lang="en-US"/>
              <a:t>Van Selst (Kellogg Chapter 8)</a:t>
            </a:r>
          </a:p>
        </p:txBody>
      </p:sp>
      <p:sp>
        <p:nvSpPr>
          <p:cNvPr id="33796" name="Rectangle 2"/>
          <p:cNvSpPr>
            <a:spLocks noGrp="1" noChangeArrowheads="1"/>
          </p:cNvSpPr>
          <p:nvPr>
            <p:ph type="title"/>
          </p:nvPr>
        </p:nvSpPr>
        <p:spPr>
          <a:xfrm>
            <a:off x="4267200" y="152400"/>
            <a:ext cx="4724400" cy="914400"/>
          </a:xfrm>
        </p:spPr>
        <p:txBody>
          <a:bodyPr/>
          <a:lstStyle/>
          <a:p>
            <a:pPr algn="ctr" eaLnBrk="1" hangingPunct="1"/>
            <a:r>
              <a:rPr lang="en-US" dirty="0" smtClean="0">
                <a:solidFill>
                  <a:schemeClr val="accent1"/>
                </a:solidFill>
              </a:rPr>
              <a:t>Neurology</a:t>
            </a:r>
            <a:br>
              <a:rPr lang="en-US" dirty="0" smtClean="0">
                <a:solidFill>
                  <a:schemeClr val="accent1"/>
                </a:solidFill>
              </a:rPr>
            </a:br>
            <a:r>
              <a:rPr lang="en-US" dirty="0" smtClean="0">
                <a:solidFill>
                  <a:schemeClr val="accent1"/>
                </a:solidFill>
              </a:rPr>
              <a:t>(</a:t>
            </a:r>
            <a:r>
              <a:rPr lang="en-US" dirty="0" err="1" smtClean="0">
                <a:solidFill>
                  <a:schemeClr val="accent1"/>
                </a:solidFill>
              </a:rPr>
              <a:t>Wernicke’s</a:t>
            </a:r>
            <a:r>
              <a:rPr lang="en-US" dirty="0" smtClean="0">
                <a:solidFill>
                  <a:schemeClr val="accent1"/>
                </a:solidFill>
              </a:rPr>
              <a:t> Aphasia)</a:t>
            </a:r>
          </a:p>
        </p:txBody>
      </p:sp>
      <p:sp>
        <p:nvSpPr>
          <p:cNvPr id="33797" name="Rectangle 3"/>
          <p:cNvSpPr>
            <a:spLocks noGrp="1" noChangeArrowheads="1"/>
          </p:cNvSpPr>
          <p:nvPr>
            <p:ph type="body" idx="1"/>
          </p:nvPr>
        </p:nvSpPr>
        <p:spPr>
          <a:xfrm>
            <a:off x="533400" y="1295400"/>
            <a:ext cx="8382000" cy="5135563"/>
          </a:xfrm>
        </p:spPr>
        <p:txBody>
          <a:bodyPr/>
          <a:lstStyle/>
          <a:p>
            <a:pPr eaLnBrk="1" hangingPunct="1">
              <a:lnSpc>
                <a:spcPct val="80000"/>
              </a:lnSpc>
              <a:buFontTx/>
              <a:buNone/>
            </a:pPr>
            <a:r>
              <a:rPr lang="en-US" sz="2000" dirty="0" smtClean="0"/>
              <a:t>Damage to </a:t>
            </a:r>
            <a:r>
              <a:rPr lang="en-US" sz="2000" dirty="0" smtClean="0">
                <a:solidFill>
                  <a:srgbClr val="FF0000"/>
                </a:solidFill>
              </a:rPr>
              <a:t>Wernicke’s Area </a:t>
            </a:r>
            <a:r>
              <a:rPr lang="en-US" sz="2000" dirty="0" smtClean="0"/>
              <a:t>is associated with an ability to produce speech, but an inability to comprehend language and an inability to produce meaningful discourse </a:t>
            </a:r>
          </a:p>
          <a:p>
            <a:pPr lvl="1" eaLnBrk="1" hangingPunct="1">
              <a:lnSpc>
                <a:spcPct val="80000"/>
              </a:lnSpc>
              <a:buFontTx/>
              <a:buNone/>
            </a:pPr>
            <a:endParaRPr lang="en-US" sz="1050" dirty="0" smtClean="0"/>
          </a:p>
          <a:p>
            <a:pPr lvl="1" eaLnBrk="1" hangingPunct="1">
              <a:lnSpc>
                <a:spcPct val="80000"/>
              </a:lnSpc>
            </a:pPr>
            <a:r>
              <a:rPr lang="en-US" sz="1800" dirty="0" smtClean="0"/>
              <a:t>syntax is preserved </a:t>
            </a:r>
          </a:p>
          <a:p>
            <a:pPr lvl="1" eaLnBrk="1" hangingPunct="1">
              <a:lnSpc>
                <a:spcPct val="80000"/>
              </a:lnSpc>
            </a:pPr>
            <a:r>
              <a:rPr lang="en-US" sz="1800" dirty="0" smtClean="0"/>
              <a:t>problems in finding the right word...often make up words to substitute </a:t>
            </a:r>
          </a:p>
          <a:p>
            <a:pPr lvl="1" eaLnBrk="1" hangingPunct="1">
              <a:lnSpc>
                <a:spcPct val="80000"/>
              </a:lnSpc>
            </a:pPr>
            <a:r>
              <a:rPr lang="en-US" sz="1800" dirty="0" smtClean="0"/>
              <a:t>associated with a conceptual deficit</a:t>
            </a:r>
            <a:r>
              <a:rPr lang="en-US" sz="2000" dirty="0" smtClean="0">
                <a:solidFill>
                  <a:schemeClr val="tx1"/>
                </a:solidFill>
              </a:rPr>
              <a:t> </a:t>
            </a:r>
          </a:p>
          <a:p>
            <a:pPr lvl="1" eaLnBrk="1" hangingPunct="1">
              <a:lnSpc>
                <a:spcPct val="80000"/>
              </a:lnSpc>
            </a:pPr>
            <a:endParaRPr lang="en-US" sz="800" dirty="0" smtClean="0"/>
          </a:p>
          <a:p>
            <a:pPr eaLnBrk="1" hangingPunct="1">
              <a:lnSpc>
                <a:spcPct val="80000"/>
              </a:lnSpc>
              <a:buFontTx/>
              <a:buNone/>
            </a:pPr>
            <a:r>
              <a:rPr lang="en-US" sz="2000" dirty="0" smtClean="0"/>
              <a:t>From Gardiner, 1975): </a:t>
            </a:r>
          </a:p>
          <a:p>
            <a:pPr eaLnBrk="1" hangingPunct="1">
              <a:lnSpc>
                <a:spcPct val="80000"/>
              </a:lnSpc>
              <a:buFontTx/>
              <a:buNone/>
            </a:pPr>
            <a:endParaRPr lang="en-US" sz="800" dirty="0" smtClean="0"/>
          </a:p>
          <a:p>
            <a:pPr lvl="1" eaLnBrk="1" hangingPunct="1">
              <a:lnSpc>
                <a:spcPct val="80000"/>
              </a:lnSpc>
              <a:buFontTx/>
              <a:buNone/>
            </a:pPr>
            <a:r>
              <a:rPr lang="en-US" sz="2800" i="1" dirty="0" smtClean="0">
                <a:solidFill>
                  <a:schemeClr val="tx1">
                    <a:lumMod val="50000"/>
                    <a:lumOff val="50000"/>
                  </a:schemeClr>
                </a:solidFill>
              </a:rPr>
              <a:t>Boy, I’m sweating, I’m awful nervous, you know, once in a while I get caught up. I can’t mention the tarripoi, a month ago, quite a little, I’ve done a lot well, I impose a lot, while on the other hand, you know what I mean, I have to run around, look it over, trebin and all that sort of stuff.</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ate Placeholder 3"/>
          <p:cNvSpPr>
            <a:spLocks noGrp="1"/>
          </p:cNvSpPr>
          <p:nvPr>
            <p:ph type="dt" sz="quarter" idx="10"/>
          </p:nvPr>
        </p:nvSpPr>
        <p:spPr>
          <a:noFill/>
        </p:spPr>
        <p:txBody>
          <a:bodyPr/>
          <a:lstStyle/>
          <a:p>
            <a:r>
              <a:rPr lang="en-US"/>
              <a:t>Cognition</a:t>
            </a:r>
          </a:p>
        </p:txBody>
      </p:sp>
      <p:sp>
        <p:nvSpPr>
          <p:cNvPr id="34819" name="Footer Placeholder 4"/>
          <p:cNvSpPr>
            <a:spLocks noGrp="1"/>
          </p:cNvSpPr>
          <p:nvPr>
            <p:ph type="ftr" sz="quarter" idx="11"/>
          </p:nvPr>
        </p:nvSpPr>
        <p:spPr>
          <a:noFill/>
        </p:spPr>
        <p:txBody>
          <a:bodyPr/>
          <a:lstStyle/>
          <a:p>
            <a:r>
              <a:rPr lang="en-US"/>
              <a:t>Van Selst (Kellogg Chapter 8)</a:t>
            </a:r>
          </a:p>
        </p:txBody>
      </p:sp>
      <p:sp>
        <p:nvSpPr>
          <p:cNvPr id="34820" name="Rectangle 2"/>
          <p:cNvSpPr>
            <a:spLocks noGrp="1" noChangeArrowheads="1"/>
          </p:cNvSpPr>
          <p:nvPr>
            <p:ph type="title"/>
          </p:nvPr>
        </p:nvSpPr>
        <p:spPr>
          <a:xfrm>
            <a:off x="3962400" y="228600"/>
            <a:ext cx="5029200" cy="762000"/>
          </a:xfrm>
        </p:spPr>
        <p:txBody>
          <a:bodyPr/>
          <a:lstStyle/>
          <a:p>
            <a:pPr algn="ctr" eaLnBrk="1" hangingPunct="1"/>
            <a:r>
              <a:rPr lang="en-US" sz="4000" dirty="0" err="1" smtClean="0">
                <a:solidFill>
                  <a:schemeClr val="accent1"/>
                </a:solidFill>
              </a:rPr>
              <a:t>Broca’s</a:t>
            </a:r>
            <a:r>
              <a:rPr lang="en-US" sz="4000" dirty="0" smtClean="0">
                <a:solidFill>
                  <a:schemeClr val="accent1"/>
                </a:solidFill>
              </a:rPr>
              <a:t> aphasia:</a:t>
            </a:r>
          </a:p>
        </p:txBody>
      </p:sp>
      <p:sp>
        <p:nvSpPr>
          <p:cNvPr id="34821" name="Rectangle 3"/>
          <p:cNvSpPr>
            <a:spLocks noGrp="1" noChangeArrowheads="1"/>
          </p:cNvSpPr>
          <p:nvPr>
            <p:ph type="body" idx="1"/>
          </p:nvPr>
        </p:nvSpPr>
        <p:spPr>
          <a:xfrm>
            <a:off x="609600" y="1219200"/>
            <a:ext cx="8229600" cy="4800600"/>
          </a:xfrm>
        </p:spPr>
        <p:txBody>
          <a:bodyPr/>
          <a:lstStyle/>
          <a:p>
            <a:pPr eaLnBrk="1" hangingPunct="1">
              <a:lnSpc>
                <a:spcPct val="80000"/>
              </a:lnSpc>
              <a:buFontTx/>
              <a:buNone/>
            </a:pPr>
            <a:r>
              <a:rPr lang="en-US" sz="2000" u="sng" dirty="0" smtClean="0">
                <a:solidFill>
                  <a:schemeClr val="tx1">
                    <a:lumMod val="50000"/>
                    <a:lumOff val="50000"/>
                  </a:schemeClr>
                </a:solidFill>
              </a:rPr>
              <a:t>From Gardiner (1975):</a:t>
            </a:r>
          </a:p>
          <a:p>
            <a:pPr eaLnBrk="1" hangingPunct="1">
              <a:lnSpc>
                <a:spcPct val="80000"/>
              </a:lnSpc>
              <a:buFontTx/>
              <a:buNone/>
            </a:pPr>
            <a:endParaRPr lang="en-US" sz="2000" dirty="0" smtClean="0"/>
          </a:p>
          <a:p>
            <a:pPr lvl="1" eaLnBrk="1" hangingPunct="1">
              <a:lnSpc>
                <a:spcPct val="80000"/>
              </a:lnSpc>
              <a:buFontTx/>
              <a:buNone/>
            </a:pPr>
            <a:r>
              <a:rPr lang="en-US" sz="2000" dirty="0" smtClean="0"/>
              <a:t>E: Were you in the Coast Guard?</a:t>
            </a:r>
          </a:p>
          <a:p>
            <a:pPr lvl="1" eaLnBrk="1" hangingPunct="1">
              <a:lnSpc>
                <a:spcPct val="80000"/>
              </a:lnSpc>
              <a:buFontTx/>
              <a:buNone/>
            </a:pPr>
            <a:r>
              <a:rPr lang="en-US" sz="2000" dirty="0" smtClean="0"/>
              <a:t>P: No, </a:t>
            </a:r>
            <a:r>
              <a:rPr lang="en-US" sz="2000" dirty="0" err="1" smtClean="0"/>
              <a:t>er</a:t>
            </a:r>
            <a:r>
              <a:rPr lang="en-US" sz="2000" dirty="0" smtClean="0"/>
              <a:t>, yes, yes...ship...</a:t>
            </a:r>
            <a:r>
              <a:rPr lang="en-US" sz="2000" dirty="0" err="1" smtClean="0"/>
              <a:t>Massachu</a:t>
            </a:r>
            <a:r>
              <a:rPr lang="en-US" sz="2000" dirty="0" smtClean="0"/>
              <a:t>...</a:t>
            </a:r>
            <a:r>
              <a:rPr lang="en-US" sz="2000" dirty="0" err="1" smtClean="0"/>
              <a:t>chusetts</a:t>
            </a:r>
            <a:r>
              <a:rPr lang="en-US" sz="2000" dirty="0" smtClean="0"/>
              <a:t>..Coast Guard...years. [raises hands twice with fingers indicating “19”]</a:t>
            </a:r>
          </a:p>
          <a:p>
            <a:pPr lvl="1" eaLnBrk="1" hangingPunct="1">
              <a:lnSpc>
                <a:spcPct val="80000"/>
              </a:lnSpc>
              <a:buFontTx/>
              <a:buNone/>
            </a:pPr>
            <a:r>
              <a:rPr lang="en-US" sz="2000" dirty="0" smtClean="0"/>
              <a:t>E: Oh, you were in the Coast Guard for 19 years.</a:t>
            </a:r>
          </a:p>
          <a:p>
            <a:pPr lvl="1" eaLnBrk="1" hangingPunct="1">
              <a:lnSpc>
                <a:spcPct val="80000"/>
              </a:lnSpc>
              <a:buFontTx/>
              <a:buNone/>
            </a:pPr>
            <a:r>
              <a:rPr lang="en-US" sz="2000" dirty="0" smtClean="0"/>
              <a:t>P: Oh...boy...right...right.</a:t>
            </a:r>
          </a:p>
          <a:p>
            <a:pPr lvl="1" eaLnBrk="1" hangingPunct="1">
              <a:lnSpc>
                <a:spcPct val="80000"/>
              </a:lnSpc>
              <a:buFontTx/>
              <a:buNone/>
            </a:pPr>
            <a:r>
              <a:rPr lang="en-US" sz="2000" dirty="0" smtClean="0"/>
              <a:t>E: Why are you in the hospital?</a:t>
            </a:r>
          </a:p>
          <a:p>
            <a:pPr lvl="1" eaLnBrk="1" hangingPunct="1">
              <a:lnSpc>
                <a:spcPct val="80000"/>
              </a:lnSpc>
              <a:buFontTx/>
              <a:buNone/>
            </a:pPr>
            <a:r>
              <a:rPr lang="en-US" sz="2000" dirty="0" smtClean="0"/>
              <a:t>P: [Points to paralyzed arm] Arm no good. [Points to mouth] Speech...can’t say...talk, you see.</a:t>
            </a:r>
          </a:p>
          <a:p>
            <a:pPr lvl="1" eaLnBrk="1" hangingPunct="1">
              <a:lnSpc>
                <a:spcPct val="80000"/>
              </a:lnSpc>
              <a:buFontTx/>
              <a:buNone/>
            </a:pPr>
            <a:r>
              <a:rPr lang="en-US" sz="2000" dirty="0" smtClean="0"/>
              <a:t>E: What happened to make you lose speech?</a:t>
            </a:r>
          </a:p>
          <a:p>
            <a:pPr lvl="1" eaLnBrk="1" hangingPunct="1">
              <a:lnSpc>
                <a:spcPct val="80000"/>
              </a:lnSpc>
              <a:buFontTx/>
              <a:buNone/>
            </a:pPr>
            <a:r>
              <a:rPr lang="en-US" sz="2000" dirty="0" smtClean="0"/>
              <a:t>P: Head, fall, Jesus Christ, me no good, </a:t>
            </a:r>
            <a:r>
              <a:rPr lang="en-US" sz="2000" dirty="0" err="1" smtClean="0"/>
              <a:t>str</a:t>
            </a:r>
            <a:r>
              <a:rPr lang="en-US" sz="2000" dirty="0" smtClean="0"/>
              <a:t>, str...oh Jesus...stroke.</a:t>
            </a:r>
          </a:p>
          <a:p>
            <a:pPr lvl="1" eaLnBrk="1" hangingPunct="1">
              <a:lnSpc>
                <a:spcPct val="80000"/>
              </a:lnSpc>
              <a:buFontTx/>
              <a:buNone/>
            </a:pPr>
            <a:r>
              <a:rPr lang="en-US" sz="2000" dirty="0" smtClean="0"/>
              <a:t>E: Could you tell me what you’ve been doing in the hospital?</a:t>
            </a:r>
          </a:p>
          <a:p>
            <a:pPr lvl="1" eaLnBrk="1" hangingPunct="1">
              <a:lnSpc>
                <a:spcPct val="80000"/>
              </a:lnSpc>
              <a:buFontTx/>
              <a:buNone/>
            </a:pPr>
            <a:r>
              <a:rPr lang="en-US" sz="2000" dirty="0" smtClean="0"/>
              <a:t>P: Yes, sure. Me go, </a:t>
            </a:r>
            <a:r>
              <a:rPr lang="en-US" sz="2000" dirty="0" err="1" smtClean="0"/>
              <a:t>er</a:t>
            </a:r>
            <a:r>
              <a:rPr lang="en-US" sz="2000" dirty="0" smtClean="0"/>
              <a:t>, uh, P. T. nine </a:t>
            </a:r>
            <a:r>
              <a:rPr lang="en-US" sz="2000" dirty="0" err="1" smtClean="0"/>
              <a:t>o’cot</a:t>
            </a:r>
            <a:r>
              <a:rPr lang="en-US" sz="2000" dirty="0" smtClean="0"/>
              <a:t>, speech...two times...read...</a:t>
            </a:r>
            <a:r>
              <a:rPr lang="en-US" sz="2000" dirty="0" err="1" smtClean="0"/>
              <a:t>wr</a:t>
            </a:r>
            <a:r>
              <a:rPr lang="en-US" sz="2000" dirty="0" smtClean="0"/>
              <a:t>...ripe, </a:t>
            </a:r>
            <a:r>
              <a:rPr lang="en-US" sz="2000" dirty="0" err="1" smtClean="0"/>
              <a:t>er</a:t>
            </a:r>
            <a:r>
              <a:rPr lang="en-US" sz="2000" dirty="0" smtClean="0"/>
              <a:t>, </a:t>
            </a:r>
            <a:r>
              <a:rPr lang="en-US" sz="2000" dirty="0" err="1" smtClean="0"/>
              <a:t>rike</a:t>
            </a:r>
            <a:r>
              <a:rPr lang="en-US" sz="2000" dirty="0" smtClean="0"/>
              <a:t>, </a:t>
            </a:r>
            <a:r>
              <a:rPr lang="en-US" sz="2000" dirty="0" err="1" smtClean="0"/>
              <a:t>er</a:t>
            </a:r>
            <a:r>
              <a:rPr lang="en-US" sz="2000" dirty="0" smtClean="0"/>
              <a:t>, write...practice...get-ting better.</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p:cNvSpPr>
            <a:spLocks noGrp="1"/>
          </p:cNvSpPr>
          <p:nvPr>
            <p:ph type="dt" sz="quarter" idx="10"/>
          </p:nvPr>
        </p:nvSpPr>
        <p:spPr>
          <a:noFill/>
        </p:spPr>
        <p:txBody>
          <a:bodyPr/>
          <a:lstStyle/>
          <a:p>
            <a:r>
              <a:rPr lang="en-US"/>
              <a:t>Cognition</a:t>
            </a:r>
          </a:p>
        </p:txBody>
      </p:sp>
      <p:sp>
        <p:nvSpPr>
          <p:cNvPr id="35843" name="Footer Placeholder 4"/>
          <p:cNvSpPr>
            <a:spLocks noGrp="1"/>
          </p:cNvSpPr>
          <p:nvPr>
            <p:ph type="ftr" sz="quarter" idx="11"/>
          </p:nvPr>
        </p:nvSpPr>
        <p:spPr>
          <a:noFill/>
        </p:spPr>
        <p:txBody>
          <a:bodyPr/>
          <a:lstStyle/>
          <a:p>
            <a:r>
              <a:rPr lang="en-US"/>
              <a:t>Van Selst (Kellogg Chapter 8)</a:t>
            </a:r>
          </a:p>
        </p:txBody>
      </p:sp>
      <p:sp>
        <p:nvSpPr>
          <p:cNvPr id="35844" name="Rectangle 2"/>
          <p:cNvSpPr>
            <a:spLocks noGrp="1" noChangeArrowheads="1"/>
          </p:cNvSpPr>
          <p:nvPr>
            <p:ph type="title"/>
          </p:nvPr>
        </p:nvSpPr>
        <p:spPr>
          <a:xfrm>
            <a:off x="457200" y="1219200"/>
            <a:ext cx="8229600" cy="609600"/>
          </a:xfrm>
        </p:spPr>
        <p:txBody>
          <a:bodyPr/>
          <a:lstStyle/>
          <a:p>
            <a:pPr algn="ctr" eaLnBrk="1" hangingPunct="1"/>
            <a:r>
              <a:rPr lang="en-US" dirty="0" smtClean="0">
                <a:solidFill>
                  <a:schemeClr val="accent1"/>
                </a:solidFill>
              </a:rPr>
              <a:t>Lateralization of Language</a:t>
            </a:r>
          </a:p>
        </p:txBody>
      </p:sp>
      <p:sp>
        <p:nvSpPr>
          <p:cNvPr id="35845" name="Rectangle 3"/>
          <p:cNvSpPr>
            <a:spLocks noGrp="1" noChangeArrowheads="1"/>
          </p:cNvSpPr>
          <p:nvPr>
            <p:ph type="body" idx="1"/>
          </p:nvPr>
        </p:nvSpPr>
        <p:spPr>
          <a:xfrm>
            <a:off x="457200" y="2057400"/>
            <a:ext cx="8229600" cy="4114800"/>
          </a:xfrm>
        </p:spPr>
        <p:txBody>
          <a:bodyPr/>
          <a:lstStyle/>
          <a:p>
            <a:pPr eaLnBrk="1" hangingPunct="1">
              <a:lnSpc>
                <a:spcPct val="90000"/>
              </a:lnSpc>
            </a:pPr>
            <a:r>
              <a:rPr lang="en-US" dirty="0" smtClean="0"/>
              <a:t>For most people the left hemisphere is vital to speech, to well practiced routines and ability to write.  </a:t>
            </a:r>
          </a:p>
          <a:p>
            <a:pPr eaLnBrk="1" hangingPunct="1">
              <a:lnSpc>
                <a:spcPct val="90000"/>
              </a:lnSpc>
            </a:pPr>
            <a:r>
              <a:rPr lang="en-US" dirty="0" smtClean="0"/>
              <a:t>The right hemisphere is involved in auditory comprehension, understanding gestures, jokes, dealing with novel stimuli.</a:t>
            </a:r>
          </a:p>
          <a:p>
            <a:pPr eaLnBrk="1" hangingPunct="1">
              <a:lnSpc>
                <a:spcPct val="90000"/>
              </a:lnSpc>
            </a:pPr>
            <a:r>
              <a:rPr lang="en-US" dirty="0" smtClean="0"/>
              <a:t>In men there is particularly strong left hemisphere dominance for linguistic  functioning, in females it is more bilateral.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3"/>
          <p:cNvSpPr>
            <a:spLocks noGrp="1"/>
          </p:cNvSpPr>
          <p:nvPr>
            <p:ph type="dt" sz="quarter" idx="10"/>
          </p:nvPr>
        </p:nvSpPr>
        <p:spPr>
          <a:noFill/>
        </p:spPr>
        <p:txBody>
          <a:bodyPr/>
          <a:lstStyle/>
          <a:p>
            <a:r>
              <a:rPr lang="en-US"/>
              <a:t>Cognition</a:t>
            </a:r>
          </a:p>
        </p:txBody>
      </p:sp>
      <p:sp>
        <p:nvSpPr>
          <p:cNvPr id="36867" name="Footer Placeholder 4"/>
          <p:cNvSpPr>
            <a:spLocks noGrp="1"/>
          </p:cNvSpPr>
          <p:nvPr>
            <p:ph type="ftr" sz="quarter" idx="11"/>
          </p:nvPr>
        </p:nvSpPr>
        <p:spPr>
          <a:noFill/>
        </p:spPr>
        <p:txBody>
          <a:bodyPr/>
          <a:lstStyle/>
          <a:p>
            <a:r>
              <a:rPr lang="en-US"/>
              <a:t>Van Selst (Kellogg Chapter 8)</a:t>
            </a:r>
          </a:p>
        </p:txBody>
      </p:sp>
      <p:sp>
        <p:nvSpPr>
          <p:cNvPr id="36868" name="Rectangle 2"/>
          <p:cNvSpPr>
            <a:spLocks noGrp="1" noChangeArrowheads="1"/>
          </p:cNvSpPr>
          <p:nvPr>
            <p:ph type="title"/>
          </p:nvPr>
        </p:nvSpPr>
        <p:spPr>
          <a:xfrm>
            <a:off x="3962400" y="228600"/>
            <a:ext cx="5029200" cy="685800"/>
          </a:xfrm>
        </p:spPr>
        <p:txBody>
          <a:bodyPr/>
          <a:lstStyle/>
          <a:p>
            <a:pPr eaLnBrk="1" hangingPunct="1"/>
            <a:r>
              <a:rPr lang="en-US" dirty="0" smtClean="0">
                <a:solidFill>
                  <a:schemeClr val="accent1"/>
                </a:solidFill>
              </a:rPr>
              <a:t>Eye-Movement Research</a:t>
            </a:r>
          </a:p>
        </p:txBody>
      </p:sp>
      <p:sp>
        <p:nvSpPr>
          <p:cNvPr id="36869" name="Rectangle 3"/>
          <p:cNvSpPr>
            <a:spLocks noGrp="1" noChangeArrowheads="1"/>
          </p:cNvSpPr>
          <p:nvPr>
            <p:ph type="body" idx="1"/>
          </p:nvPr>
        </p:nvSpPr>
        <p:spPr>
          <a:xfrm>
            <a:off x="457200" y="1371600"/>
            <a:ext cx="8229600" cy="4800600"/>
          </a:xfrm>
        </p:spPr>
        <p:txBody>
          <a:bodyPr/>
          <a:lstStyle/>
          <a:p>
            <a:pPr algn="ctr" eaLnBrk="1" hangingPunct="1">
              <a:lnSpc>
                <a:spcPct val="80000"/>
              </a:lnSpc>
              <a:buFontTx/>
              <a:buNone/>
            </a:pPr>
            <a:r>
              <a:rPr lang="en-US" sz="2800" u="sng" dirty="0" smtClean="0"/>
              <a:t>On-Line Tasks: Gaze Duration and Reading</a:t>
            </a:r>
          </a:p>
          <a:p>
            <a:pPr eaLnBrk="1" hangingPunct="1">
              <a:lnSpc>
                <a:spcPct val="80000"/>
              </a:lnSpc>
              <a:buFontTx/>
              <a:buNone/>
            </a:pPr>
            <a:endParaRPr lang="en-US" sz="2800" dirty="0" smtClean="0"/>
          </a:p>
          <a:p>
            <a:pPr eaLnBrk="1" hangingPunct="1">
              <a:lnSpc>
                <a:spcPct val="80000"/>
              </a:lnSpc>
            </a:pPr>
            <a:r>
              <a:rPr lang="en-US" sz="2800" dirty="0" smtClean="0">
                <a:solidFill>
                  <a:schemeClr val="accent1"/>
                </a:solidFill>
              </a:rPr>
              <a:t>Immediacy Assumption </a:t>
            </a:r>
            <a:r>
              <a:rPr lang="en-US" sz="2800" dirty="0" smtClean="0"/>
              <a:t>[you attempt to understand or integrate concepts as you encounter them, you do not wait for the entirety of the sentence or passage] (p.241) </a:t>
            </a:r>
          </a:p>
          <a:p>
            <a:pPr eaLnBrk="1" hangingPunct="1">
              <a:lnSpc>
                <a:spcPct val="80000"/>
              </a:lnSpc>
              <a:buNone/>
            </a:pPr>
            <a:endParaRPr lang="en-US" sz="2800" dirty="0" smtClean="0"/>
          </a:p>
          <a:p>
            <a:pPr eaLnBrk="1" hangingPunct="1">
              <a:lnSpc>
                <a:spcPct val="80000"/>
              </a:lnSpc>
            </a:pPr>
            <a:r>
              <a:rPr lang="en-US" sz="2800" dirty="0" smtClean="0">
                <a:solidFill>
                  <a:schemeClr val="accent1"/>
                </a:solidFill>
              </a:rPr>
              <a:t>Eye-Mind Assumption </a:t>
            </a:r>
            <a:r>
              <a:rPr lang="en-US" sz="2800" dirty="0" smtClean="0"/>
              <a:t>(p.241) [you are thinking about the thing that you are looking at] </a:t>
            </a:r>
          </a:p>
          <a:p>
            <a:pPr lvl="1" eaLnBrk="1" hangingPunct="1">
              <a:lnSpc>
                <a:spcPct val="80000"/>
              </a:lnSpc>
            </a:pPr>
            <a:r>
              <a:rPr lang="en-US" sz="2400" dirty="0" smtClean="0"/>
              <a:t>Longer fixations on "important" words and on "low frequency" words </a:t>
            </a:r>
          </a:p>
          <a:p>
            <a:pPr lvl="1" eaLnBrk="1" hangingPunct="1">
              <a:lnSpc>
                <a:spcPct val="80000"/>
              </a:lnSpc>
            </a:pPr>
            <a:r>
              <a:rPr lang="en-US" sz="2400" dirty="0" smtClean="0"/>
              <a:t>Return to pronoun referent</a:t>
            </a:r>
            <a:r>
              <a:rPr lang="en-US" sz="2400" dirty="0" smtClean="0">
                <a:solidFill>
                  <a:schemeClr val="tx1"/>
                </a:solidFill>
              </a:rPr>
              <a:t> </a:t>
            </a:r>
            <a:r>
              <a:rPr lang="en-US" sz="2400" dirty="0" smtClean="0"/>
              <a:t>&amp; garden path</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ate Placeholder 3"/>
          <p:cNvSpPr>
            <a:spLocks noGrp="1"/>
          </p:cNvSpPr>
          <p:nvPr>
            <p:ph type="dt" sz="quarter" idx="10"/>
          </p:nvPr>
        </p:nvSpPr>
        <p:spPr>
          <a:noFill/>
        </p:spPr>
        <p:txBody>
          <a:bodyPr/>
          <a:lstStyle/>
          <a:p>
            <a:r>
              <a:rPr lang="en-US"/>
              <a:t>Cognition</a:t>
            </a:r>
          </a:p>
        </p:txBody>
      </p:sp>
      <p:sp>
        <p:nvSpPr>
          <p:cNvPr id="37891" name="Footer Placeholder 4"/>
          <p:cNvSpPr>
            <a:spLocks noGrp="1"/>
          </p:cNvSpPr>
          <p:nvPr>
            <p:ph type="ftr" sz="quarter" idx="11"/>
          </p:nvPr>
        </p:nvSpPr>
        <p:spPr>
          <a:noFill/>
        </p:spPr>
        <p:txBody>
          <a:bodyPr/>
          <a:lstStyle/>
          <a:p>
            <a:r>
              <a:rPr lang="en-US"/>
              <a:t>Van Selst (Kellogg Chapter 8)</a:t>
            </a:r>
          </a:p>
        </p:txBody>
      </p:sp>
      <p:sp>
        <p:nvSpPr>
          <p:cNvPr id="37892" name="Rectangle 2"/>
          <p:cNvSpPr>
            <a:spLocks noGrp="1" noChangeArrowheads="1"/>
          </p:cNvSpPr>
          <p:nvPr>
            <p:ph type="title"/>
          </p:nvPr>
        </p:nvSpPr>
        <p:spPr>
          <a:xfrm>
            <a:off x="3962400" y="0"/>
            <a:ext cx="5029200" cy="914400"/>
          </a:xfrm>
        </p:spPr>
        <p:txBody>
          <a:bodyPr/>
          <a:lstStyle/>
          <a:p>
            <a:pPr eaLnBrk="1" hangingPunct="1"/>
            <a:r>
              <a:rPr lang="en-US" dirty="0" smtClean="0">
                <a:solidFill>
                  <a:schemeClr val="accent1"/>
                </a:solidFill>
              </a:rPr>
              <a:t>Sapir-Whorf Hypothesis</a:t>
            </a:r>
          </a:p>
        </p:txBody>
      </p:sp>
      <p:sp>
        <p:nvSpPr>
          <p:cNvPr id="37893" name="Rectangle 3"/>
          <p:cNvSpPr>
            <a:spLocks noGrp="1" noChangeArrowheads="1"/>
          </p:cNvSpPr>
          <p:nvPr>
            <p:ph type="body" idx="1"/>
          </p:nvPr>
        </p:nvSpPr>
        <p:spPr>
          <a:xfrm>
            <a:off x="457200" y="1219200"/>
            <a:ext cx="8229600" cy="4906963"/>
          </a:xfrm>
        </p:spPr>
        <p:txBody>
          <a:bodyPr/>
          <a:lstStyle/>
          <a:p>
            <a:pPr eaLnBrk="1" hangingPunct="1">
              <a:lnSpc>
                <a:spcPct val="80000"/>
              </a:lnSpc>
            </a:pPr>
            <a:r>
              <a:rPr lang="en-US" sz="2000" dirty="0" smtClean="0"/>
              <a:t>The strong version of the Sapir–Whorf hypothesis is that language determines thought.  It is incorrect. The most common view is that the language influences thought. </a:t>
            </a:r>
          </a:p>
          <a:p>
            <a:pPr eaLnBrk="1" hangingPunct="1">
              <a:lnSpc>
                <a:spcPct val="80000"/>
              </a:lnSpc>
            </a:pPr>
            <a:r>
              <a:rPr lang="en-US" sz="2000" dirty="0" smtClean="0"/>
              <a:t>Current work examines how language affects thought. Earlier, the bulk of the research was concentrated on testing the hypothesis; the experimental data have not been able to disprove it. (Lucy 1992; </a:t>
            </a:r>
            <a:r>
              <a:rPr lang="en-US" sz="2000" dirty="0" err="1" smtClean="0"/>
              <a:t>Gumperz</a:t>
            </a:r>
            <a:r>
              <a:rPr lang="en-US" sz="2000" dirty="0" smtClean="0"/>
              <a:t> &amp; Levinson 1996)</a:t>
            </a:r>
          </a:p>
          <a:p>
            <a:pPr lvl="1" eaLnBrk="1" hangingPunct="1">
              <a:lnSpc>
                <a:spcPct val="80000"/>
              </a:lnSpc>
            </a:pPr>
            <a:r>
              <a:rPr lang="en-US" sz="1800" dirty="0" smtClean="0"/>
              <a:t>The brain stores associations between semantic concepts (like the idea of a house) and phonetic representation (the sounds that make up the word "house"). </a:t>
            </a:r>
          </a:p>
          <a:p>
            <a:pPr lvl="1" eaLnBrk="1" hangingPunct="1">
              <a:lnSpc>
                <a:spcPct val="80000"/>
              </a:lnSpc>
            </a:pPr>
            <a:r>
              <a:rPr lang="en-US" sz="1800" dirty="0" smtClean="0"/>
              <a:t>The initial sounds are more important for recall purposes than later sounds. </a:t>
            </a:r>
          </a:p>
          <a:p>
            <a:pPr lvl="1" eaLnBrk="1" hangingPunct="1">
              <a:lnSpc>
                <a:spcPct val="80000"/>
              </a:lnSpc>
            </a:pPr>
            <a:r>
              <a:rPr lang="en-US" sz="1800" dirty="0" smtClean="0"/>
              <a:t>Relationships between semantic concepts are also stored and will produce priming</a:t>
            </a:r>
          </a:p>
          <a:p>
            <a:pPr lvl="1" eaLnBrk="1" hangingPunct="1">
              <a:lnSpc>
                <a:spcPct val="80000"/>
              </a:lnSpc>
            </a:pPr>
            <a:r>
              <a:rPr lang="en-US" sz="1800" dirty="0" smtClean="0"/>
              <a:t>Indirect relationships between unrelated concepts can be inadvertently triggered by a "bridge" through a phonetic relationship. </a:t>
            </a:r>
          </a:p>
          <a:p>
            <a:pPr lvl="1" eaLnBrk="1" hangingPunct="1">
              <a:lnSpc>
                <a:spcPct val="80000"/>
              </a:lnSpc>
            </a:pPr>
            <a:r>
              <a:rPr lang="en-US" sz="1800" dirty="0" smtClean="0"/>
              <a:t>For example, the recall of the idea of a house can be sped up by exposure to the word “mouse" because they have a similar phonology.</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3"/>
          <p:cNvSpPr>
            <a:spLocks noGrp="1"/>
          </p:cNvSpPr>
          <p:nvPr>
            <p:ph type="dt" sz="quarter" idx="10"/>
          </p:nvPr>
        </p:nvSpPr>
        <p:spPr>
          <a:noFill/>
        </p:spPr>
        <p:txBody>
          <a:bodyPr/>
          <a:lstStyle/>
          <a:p>
            <a:r>
              <a:rPr lang="en-US"/>
              <a:t>Cognition</a:t>
            </a:r>
          </a:p>
        </p:txBody>
      </p:sp>
      <p:sp>
        <p:nvSpPr>
          <p:cNvPr id="38915" name="Footer Placeholder 4"/>
          <p:cNvSpPr>
            <a:spLocks noGrp="1"/>
          </p:cNvSpPr>
          <p:nvPr>
            <p:ph type="ftr" sz="quarter" idx="11"/>
          </p:nvPr>
        </p:nvSpPr>
        <p:spPr>
          <a:noFill/>
        </p:spPr>
        <p:txBody>
          <a:bodyPr/>
          <a:lstStyle/>
          <a:p>
            <a:r>
              <a:rPr lang="en-US"/>
              <a:t>Van Selst (Kellogg Chapter 8)</a:t>
            </a:r>
          </a:p>
        </p:txBody>
      </p:sp>
      <p:sp>
        <p:nvSpPr>
          <p:cNvPr id="38916" name="Rectangle 2"/>
          <p:cNvSpPr>
            <a:spLocks noGrp="1" noChangeArrowheads="1"/>
          </p:cNvSpPr>
          <p:nvPr>
            <p:ph type="title"/>
          </p:nvPr>
        </p:nvSpPr>
        <p:spPr>
          <a:xfrm>
            <a:off x="4114800" y="228600"/>
            <a:ext cx="4953000" cy="838200"/>
          </a:xfrm>
        </p:spPr>
        <p:txBody>
          <a:bodyPr/>
          <a:lstStyle/>
          <a:p>
            <a:pPr algn="ctr" eaLnBrk="1" hangingPunct="1"/>
            <a:r>
              <a:rPr lang="en-US" b="1" dirty="0" smtClean="0">
                <a:solidFill>
                  <a:schemeClr val="accent1"/>
                </a:solidFill>
              </a:rPr>
              <a:t>Assignment #9 </a:t>
            </a:r>
            <a:br>
              <a:rPr lang="en-US" b="1" dirty="0" smtClean="0">
                <a:solidFill>
                  <a:schemeClr val="accent1"/>
                </a:solidFill>
              </a:rPr>
            </a:br>
            <a:r>
              <a:rPr lang="en-US" b="1" dirty="0" smtClean="0">
                <a:solidFill>
                  <a:schemeClr val="accent1"/>
                </a:solidFill>
              </a:rPr>
              <a:t>(LANGUAGE)</a:t>
            </a:r>
            <a:endParaRPr lang="en-US" dirty="0" smtClean="0">
              <a:solidFill>
                <a:schemeClr val="accent1"/>
              </a:solidFill>
            </a:endParaRPr>
          </a:p>
        </p:txBody>
      </p:sp>
      <p:sp>
        <p:nvSpPr>
          <p:cNvPr id="38917" name="Rectangle 3"/>
          <p:cNvSpPr>
            <a:spLocks noGrp="1" noChangeArrowheads="1"/>
          </p:cNvSpPr>
          <p:nvPr>
            <p:ph type="body" idx="1"/>
          </p:nvPr>
        </p:nvSpPr>
        <p:spPr>
          <a:xfrm>
            <a:off x="457200" y="1219200"/>
            <a:ext cx="8229600" cy="4678363"/>
          </a:xfrm>
        </p:spPr>
        <p:txBody>
          <a:bodyPr/>
          <a:lstStyle/>
          <a:p>
            <a:pPr eaLnBrk="1" hangingPunct="1">
              <a:lnSpc>
                <a:spcPct val="80000"/>
              </a:lnSpc>
              <a:buFontTx/>
              <a:buNone/>
            </a:pPr>
            <a:r>
              <a:rPr lang="en-US" sz="1600" dirty="0" smtClean="0"/>
              <a:t>GOAL: To have you demonstrate your grasp of the importance of cognitive psychology in the study of language (e.g., as touched on in the discussion on page 215).  </a:t>
            </a:r>
          </a:p>
          <a:p>
            <a:pPr eaLnBrk="1" hangingPunct="1">
              <a:lnSpc>
                <a:spcPct val="80000"/>
              </a:lnSpc>
              <a:buFontTx/>
              <a:buNone/>
            </a:pPr>
            <a:r>
              <a:rPr lang="en-US" sz="1600" dirty="0" smtClean="0"/>
              <a:t>REQUIREMENT: Discuss how language can affect learning.  The discussion should focus on the habitual patterns induced by the language of the person and how those thoughts might change as the learners vocabulary expands (e.g., “learns the jargon of the discipline”).  An extreme version of what I am hoping you will write would be a student submission on “how the Sapir-Whorf hypothesis applies to new concept learning.”    Essentially what I want you to write on is how new language acquisition impacts the learning of new “skills” such as cognitive psychology, mathematics, or research methods.  </a:t>
            </a:r>
          </a:p>
          <a:p>
            <a:pPr eaLnBrk="1" hangingPunct="1">
              <a:lnSpc>
                <a:spcPct val="80000"/>
              </a:lnSpc>
              <a:buFontTx/>
              <a:buNone/>
            </a:pPr>
            <a:r>
              <a:rPr lang="en-US" sz="1600" dirty="0" smtClean="0"/>
              <a:t>This essay will NOT be based on your opinions.  It is to be based solely on RESEARCH FINDINGS as reported in peer-reviewed PSYCHOLOGY journal articles.  As such, be sure to include a summary of what one or more articles suggests regarding this issue.  You MUST use the SJSU electronic database “</a:t>
            </a:r>
            <a:r>
              <a:rPr lang="en-US" sz="1600" dirty="0" err="1" smtClean="0"/>
              <a:t>psycinfo</a:t>
            </a:r>
            <a:r>
              <a:rPr lang="en-US" sz="1600" dirty="0" smtClean="0"/>
              <a:t>” or “</a:t>
            </a:r>
            <a:r>
              <a:rPr lang="en-US" sz="1600" dirty="0" err="1" smtClean="0"/>
              <a:t>psycARTICLES</a:t>
            </a:r>
            <a:r>
              <a:rPr lang="en-US" sz="1600" dirty="0" smtClean="0"/>
              <a:t>” to aid your search and you must include one or more complete (preferably APA-style) citations to content-appropriate academic journal articles from peer-reviewed journals.  It is ok to check your potential articles with me in the days before the assignment is due for either clarification about meaning or to ensure that they are sufficiently scientifically rigorous.</a:t>
            </a:r>
            <a:endParaRPr lang="en-US" sz="1600" b="1" dirty="0" smtClean="0"/>
          </a:p>
          <a:p>
            <a:pPr eaLnBrk="1" hangingPunct="1">
              <a:lnSpc>
                <a:spcPct val="80000"/>
              </a:lnSpc>
              <a:buFontTx/>
              <a:buNone/>
            </a:pPr>
            <a:endParaRPr lang="en-US" sz="1600" b="1" dirty="0" smtClean="0"/>
          </a:p>
          <a:p>
            <a:pPr eaLnBrk="1" hangingPunct="1">
              <a:lnSpc>
                <a:spcPct val="80000"/>
              </a:lnSpc>
              <a:buFontTx/>
              <a:buNone/>
            </a:pPr>
            <a:r>
              <a:rPr lang="en-US" sz="1400" b="1" dirty="0" smtClean="0"/>
              <a:t>Due Date:</a:t>
            </a:r>
            <a:endParaRPr lang="en-US" sz="1400" dirty="0" smtClean="0"/>
          </a:p>
          <a:p>
            <a:pPr eaLnBrk="1" hangingPunct="1">
              <a:lnSpc>
                <a:spcPct val="80000"/>
              </a:lnSpc>
            </a:pPr>
            <a:r>
              <a:rPr lang="en-US" sz="1400" b="1" dirty="0" smtClean="0"/>
              <a:t>Be sure to include a photocopy of the title page of the journal article (not the </a:t>
            </a:r>
            <a:r>
              <a:rPr lang="en-US" sz="1400" b="1" dirty="0" err="1" smtClean="0"/>
              <a:t>psychinfo</a:t>
            </a:r>
            <a:r>
              <a:rPr lang="en-US" sz="1400" b="1" dirty="0" smtClean="0"/>
              <a:t> abstract) with your assignment.</a:t>
            </a:r>
          </a:p>
          <a:p>
            <a:pPr eaLnBrk="1" hangingPunct="1">
              <a:lnSpc>
                <a:spcPct val="80000"/>
              </a:lnSpc>
            </a:pPr>
            <a:r>
              <a:rPr lang="en-US" sz="1400" b="1" dirty="0" smtClean="0"/>
              <a:t>It is highly suggested that you start work on this assignment well before it is due.</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Date Placeholder 4"/>
          <p:cNvSpPr>
            <a:spLocks noGrp="1"/>
          </p:cNvSpPr>
          <p:nvPr>
            <p:ph type="dt" sz="quarter" idx="10"/>
          </p:nvPr>
        </p:nvSpPr>
        <p:spPr>
          <a:noFill/>
        </p:spPr>
        <p:txBody>
          <a:bodyPr/>
          <a:lstStyle/>
          <a:p>
            <a:r>
              <a:rPr lang="en-US"/>
              <a:t>Cognition</a:t>
            </a:r>
          </a:p>
        </p:txBody>
      </p:sp>
      <p:sp>
        <p:nvSpPr>
          <p:cNvPr id="39939" name="Footer Placeholder 5"/>
          <p:cNvSpPr>
            <a:spLocks noGrp="1"/>
          </p:cNvSpPr>
          <p:nvPr>
            <p:ph type="ftr" sz="quarter" idx="11"/>
          </p:nvPr>
        </p:nvSpPr>
        <p:spPr>
          <a:noFill/>
        </p:spPr>
        <p:txBody>
          <a:bodyPr/>
          <a:lstStyle/>
          <a:p>
            <a:r>
              <a:rPr lang="en-US"/>
              <a:t>Van Selst (Kellogg Chapter 8)</a:t>
            </a:r>
          </a:p>
        </p:txBody>
      </p:sp>
      <p:sp>
        <p:nvSpPr>
          <p:cNvPr id="39940" name="Rectangle 2"/>
          <p:cNvSpPr>
            <a:spLocks noGrp="1" noChangeArrowheads="1"/>
          </p:cNvSpPr>
          <p:nvPr>
            <p:ph type="title"/>
          </p:nvPr>
        </p:nvSpPr>
        <p:spPr>
          <a:xfrm>
            <a:off x="3962400" y="152400"/>
            <a:ext cx="5029200" cy="762000"/>
          </a:xfrm>
        </p:spPr>
        <p:txBody>
          <a:bodyPr/>
          <a:lstStyle/>
          <a:p>
            <a:pPr algn="ctr" eaLnBrk="1" hangingPunct="1"/>
            <a:r>
              <a:rPr lang="en-US" dirty="0" smtClean="0">
                <a:solidFill>
                  <a:schemeClr val="accent1"/>
                </a:solidFill>
              </a:rPr>
              <a:t>Key Terms (partial list)</a:t>
            </a:r>
          </a:p>
        </p:txBody>
      </p:sp>
      <p:sp>
        <p:nvSpPr>
          <p:cNvPr id="39941" name="Rectangle 3"/>
          <p:cNvSpPr>
            <a:spLocks noGrp="1" noChangeArrowheads="1"/>
          </p:cNvSpPr>
          <p:nvPr>
            <p:ph type="body" sz="half" idx="1"/>
          </p:nvPr>
        </p:nvSpPr>
        <p:spPr>
          <a:xfrm>
            <a:off x="457200" y="1371600"/>
            <a:ext cx="4038600" cy="4800600"/>
          </a:xfrm>
        </p:spPr>
        <p:txBody>
          <a:bodyPr/>
          <a:lstStyle/>
          <a:p>
            <a:pPr eaLnBrk="1" hangingPunct="1">
              <a:lnSpc>
                <a:spcPct val="90000"/>
              </a:lnSpc>
            </a:pPr>
            <a:r>
              <a:rPr lang="en-US" sz="2000" dirty="0" smtClean="0"/>
              <a:t>Semantics</a:t>
            </a:r>
          </a:p>
          <a:p>
            <a:pPr eaLnBrk="1" hangingPunct="1">
              <a:lnSpc>
                <a:spcPct val="90000"/>
              </a:lnSpc>
            </a:pPr>
            <a:r>
              <a:rPr lang="en-US" sz="2000" dirty="0" smtClean="0"/>
              <a:t>Morpheme</a:t>
            </a:r>
          </a:p>
          <a:p>
            <a:pPr eaLnBrk="1" hangingPunct="1">
              <a:lnSpc>
                <a:spcPct val="90000"/>
              </a:lnSpc>
            </a:pPr>
            <a:r>
              <a:rPr lang="en-US" sz="2000" dirty="0" smtClean="0"/>
              <a:t>Phoneme</a:t>
            </a:r>
          </a:p>
          <a:p>
            <a:pPr eaLnBrk="1" hangingPunct="1">
              <a:lnSpc>
                <a:spcPct val="90000"/>
              </a:lnSpc>
            </a:pPr>
            <a:r>
              <a:rPr lang="en-US" sz="2000" dirty="0" smtClean="0"/>
              <a:t>Syntax</a:t>
            </a:r>
          </a:p>
          <a:p>
            <a:pPr eaLnBrk="1" hangingPunct="1">
              <a:lnSpc>
                <a:spcPct val="90000"/>
              </a:lnSpc>
            </a:pPr>
            <a:r>
              <a:rPr lang="en-US" sz="2000" dirty="0" smtClean="0"/>
              <a:t>Grammar</a:t>
            </a:r>
          </a:p>
          <a:p>
            <a:pPr eaLnBrk="1" hangingPunct="1">
              <a:lnSpc>
                <a:spcPct val="90000"/>
              </a:lnSpc>
            </a:pPr>
            <a:r>
              <a:rPr lang="en-US" sz="2000" dirty="0" smtClean="0"/>
              <a:t>Cooperative principle</a:t>
            </a:r>
          </a:p>
          <a:p>
            <a:pPr eaLnBrk="1" hangingPunct="1">
              <a:lnSpc>
                <a:spcPct val="90000"/>
              </a:lnSpc>
            </a:pPr>
            <a:r>
              <a:rPr lang="en-US" sz="2000" dirty="0" smtClean="0"/>
              <a:t>Productivity/</a:t>
            </a:r>
            <a:r>
              <a:rPr lang="en-US" sz="2000" dirty="0" err="1" smtClean="0"/>
              <a:t>generativity</a:t>
            </a:r>
            <a:endParaRPr lang="en-US" sz="2000" dirty="0" smtClean="0"/>
          </a:p>
          <a:p>
            <a:pPr eaLnBrk="1" hangingPunct="1">
              <a:lnSpc>
                <a:spcPct val="90000"/>
              </a:lnSpc>
            </a:pPr>
            <a:r>
              <a:rPr lang="en-US" sz="2000" dirty="0" smtClean="0"/>
              <a:t>Universal grammar</a:t>
            </a:r>
          </a:p>
          <a:p>
            <a:pPr eaLnBrk="1" hangingPunct="1">
              <a:lnSpc>
                <a:spcPct val="90000"/>
              </a:lnSpc>
            </a:pPr>
            <a:r>
              <a:rPr lang="en-US" sz="2000" dirty="0" smtClean="0"/>
              <a:t>Case grammar</a:t>
            </a:r>
          </a:p>
          <a:p>
            <a:pPr eaLnBrk="1" hangingPunct="1">
              <a:lnSpc>
                <a:spcPct val="90000"/>
              </a:lnSpc>
            </a:pPr>
            <a:r>
              <a:rPr lang="en-US" sz="2000" dirty="0" err="1" smtClean="0"/>
              <a:t>Broca’s</a:t>
            </a:r>
            <a:r>
              <a:rPr lang="en-US" sz="2000" dirty="0" smtClean="0"/>
              <a:t> &amp; </a:t>
            </a:r>
            <a:r>
              <a:rPr lang="en-US" sz="2000" dirty="0" err="1" smtClean="0"/>
              <a:t>Wernicke’s</a:t>
            </a:r>
            <a:r>
              <a:rPr lang="en-US" sz="2000" dirty="0" smtClean="0"/>
              <a:t> Aphasias</a:t>
            </a:r>
          </a:p>
          <a:p>
            <a:pPr eaLnBrk="1" hangingPunct="1">
              <a:lnSpc>
                <a:spcPct val="90000"/>
              </a:lnSpc>
            </a:pPr>
            <a:r>
              <a:rPr lang="en-US" sz="2000" dirty="0" smtClean="0"/>
              <a:t>Lateralization of Language</a:t>
            </a:r>
          </a:p>
        </p:txBody>
      </p:sp>
      <p:sp>
        <p:nvSpPr>
          <p:cNvPr id="39942" name="Rectangle 4"/>
          <p:cNvSpPr>
            <a:spLocks noGrp="1" noChangeArrowheads="1"/>
          </p:cNvSpPr>
          <p:nvPr>
            <p:ph type="body" sz="half" idx="2"/>
          </p:nvPr>
        </p:nvSpPr>
        <p:spPr>
          <a:xfrm>
            <a:off x="4648200" y="1371600"/>
            <a:ext cx="4038600" cy="4800600"/>
          </a:xfrm>
        </p:spPr>
        <p:txBody>
          <a:bodyPr/>
          <a:lstStyle/>
          <a:p>
            <a:pPr eaLnBrk="1" hangingPunct="1">
              <a:lnSpc>
                <a:spcPct val="90000"/>
              </a:lnSpc>
            </a:pPr>
            <a:r>
              <a:rPr lang="en-US" sz="2000" dirty="0" smtClean="0"/>
              <a:t>Referential coherence (</a:t>
            </a:r>
            <a:r>
              <a:rPr lang="en-US" sz="2000" i="1" dirty="0" smtClean="0"/>
              <a:t>aka</a:t>
            </a:r>
            <a:r>
              <a:rPr lang="en-US" sz="2000" dirty="0" smtClean="0"/>
              <a:t>, reference)</a:t>
            </a:r>
          </a:p>
          <a:p>
            <a:pPr eaLnBrk="1" hangingPunct="1">
              <a:lnSpc>
                <a:spcPct val="90000"/>
              </a:lnSpc>
            </a:pPr>
            <a:r>
              <a:rPr lang="en-US" sz="2000" dirty="0" smtClean="0"/>
              <a:t>Immediacy assumption</a:t>
            </a:r>
          </a:p>
          <a:p>
            <a:pPr eaLnBrk="1" hangingPunct="1">
              <a:lnSpc>
                <a:spcPct val="90000"/>
              </a:lnSpc>
            </a:pPr>
            <a:r>
              <a:rPr lang="en-US" sz="2000" dirty="0" smtClean="0"/>
              <a:t>Eye-mind assumption</a:t>
            </a:r>
          </a:p>
          <a:p>
            <a:pPr eaLnBrk="1" hangingPunct="1">
              <a:lnSpc>
                <a:spcPct val="90000"/>
              </a:lnSpc>
            </a:pPr>
            <a:r>
              <a:rPr lang="en-US" sz="2000" dirty="0" smtClean="0"/>
              <a:t>Proposition</a:t>
            </a:r>
          </a:p>
          <a:p>
            <a:pPr eaLnBrk="1" hangingPunct="1">
              <a:lnSpc>
                <a:spcPct val="90000"/>
              </a:lnSpc>
            </a:pPr>
            <a:r>
              <a:rPr lang="en-US" sz="2000" dirty="0" smtClean="0"/>
              <a:t>Receptive &amp; Expressive vocabulary</a:t>
            </a:r>
          </a:p>
          <a:p>
            <a:pPr eaLnBrk="1" hangingPunct="1">
              <a:lnSpc>
                <a:spcPct val="90000"/>
              </a:lnSpc>
            </a:pPr>
            <a:r>
              <a:rPr lang="en-US" sz="2000" dirty="0" smtClean="0"/>
              <a:t>Denotative and connotative meaning</a:t>
            </a:r>
          </a:p>
          <a:p>
            <a:pPr eaLnBrk="1" hangingPunct="1">
              <a:lnSpc>
                <a:spcPct val="90000"/>
              </a:lnSpc>
            </a:pPr>
            <a:r>
              <a:rPr lang="en-US" sz="2000" dirty="0" smtClean="0"/>
              <a:t>Arbitrariness (flexibility, naming)</a:t>
            </a:r>
          </a:p>
          <a:p>
            <a:pPr eaLnBrk="1" hangingPunct="1">
              <a:lnSpc>
                <a:spcPct val="90000"/>
              </a:lnSpc>
            </a:pPr>
            <a:r>
              <a:rPr lang="en-US" sz="2000" dirty="0" smtClean="0"/>
              <a:t>Displacement</a:t>
            </a:r>
          </a:p>
          <a:p>
            <a:pPr eaLnBrk="1" hangingPunct="1">
              <a:lnSpc>
                <a:spcPct val="90000"/>
              </a:lnSpc>
            </a:pPr>
            <a:r>
              <a:rPr lang="en-US" sz="2000" dirty="0" smtClean="0"/>
              <a:t>Linguistics</a:t>
            </a:r>
          </a:p>
          <a:p>
            <a:pPr eaLnBrk="1" hangingPunct="1">
              <a:lnSpc>
                <a:spcPct val="90000"/>
              </a:lnSpc>
            </a:pPr>
            <a:r>
              <a:rPr lang="en-US" sz="2000" dirty="0" smtClean="0"/>
              <a:t>iconicity</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35" name="Rectangle 15"/>
          <p:cNvSpPr>
            <a:spLocks noChangeArrowheads="1"/>
          </p:cNvSpPr>
          <p:nvPr/>
        </p:nvSpPr>
        <p:spPr bwMode="auto">
          <a:xfrm>
            <a:off x="762000" y="5410200"/>
            <a:ext cx="7543800" cy="838200"/>
          </a:xfrm>
          <a:prstGeom prst="rect">
            <a:avLst/>
          </a:prstGeom>
          <a:noFill/>
          <a:ln w="9525">
            <a:noFill/>
            <a:miter lim="800000"/>
            <a:headEnd/>
            <a:tailEnd/>
          </a:ln>
          <a:effectLst/>
        </p:spPr>
        <p:txBody>
          <a:bodyPr/>
          <a:lstStyle/>
          <a:p>
            <a:pPr marL="234950" indent="-234950" algn="ctr">
              <a:buFont typeface="Times" pitchFamily="18" charset="0"/>
              <a:buNone/>
            </a:pPr>
            <a:r>
              <a:rPr lang="en-US" sz="1200" b="1">
                <a:solidFill>
                  <a:schemeClr val="tx1"/>
                </a:solidFill>
                <a:hlinkClick r:id="rId3"/>
              </a:rPr>
              <a:t>www.calstate.edu</a:t>
            </a:r>
            <a:endParaRPr lang="en-US" sz="1200" b="1">
              <a:solidFill>
                <a:schemeClr val="tx1"/>
              </a:solidFill>
            </a:endParaRPr>
          </a:p>
          <a:p>
            <a:pPr marL="234950" indent="-234950" algn="ctr">
              <a:buFont typeface="Times" pitchFamily="18" charset="0"/>
              <a:buNone/>
            </a:pPr>
            <a:r>
              <a:rPr lang="en-US" sz="1200" b="1">
                <a:solidFill>
                  <a:schemeClr val="tx1"/>
                </a:solidFill>
                <a:hlinkClick r:id="rId4"/>
              </a:rPr>
              <a:t>www.sjsu.edu/psych</a:t>
            </a:r>
            <a:r>
              <a:rPr lang="en-US" sz="1200" b="1">
                <a:solidFill>
                  <a:schemeClr val="tx1"/>
                </a:solidFill>
              </a:rPr>
              <a:t> </a:t>
            </a:r>
          </a:p>
        </p:txBody>
      </p:sp>
      <p:pic>
        <p:nvPicPr>
          <p:cNvPr id="5143" name="Picture 23" descr="The California State University"/>
          <p:cNvPicPr>
            <a:picLocks noChangeAspect="1" noChangeArrowheads="1"/>
          </p:cNvPicPr>
          <p:nvPr/>
        </p:nvPicPr>
        <p:blipFill>
          <a:blip r:embed="rId5" cstate="print"/>
          <a:srcRect l="665" r="732"/>
          <a:stretch>
            <a:fillRect/>
          </a:stretch>
        </p:blipFill>
        <p:spPr bwMode="auto">
          <a:xfrm>
            <a:off x="0" y="2008188"/>
            <a:ext cx="9145588" cy="2792412"/>
          </a:xfrm>
          <a:prstGeom prst="rect">
            <a:avLst/>
          </a:prstGeom>
          <a:noFill/>
        </p:spPr>
      </p:pic>
      <p:sp>
        <p:nvSpPr>
          <p:cNvPr id="5144" name="Rectangle 24"/>
          <p:cNvSpPr>
            <a:spLocks noChangeArrowheads="1"/>
          </p:cNvSpPr>
          <p:nvPr/>
        </p:nvSpPr>
        <p:spPr bwMode="auto">
          <a:xfrm>
            <a:off x="0" y="1981200"/>
            <a:ext cx="9144000" cy="76200"/>
          </a:xfrm>
          <a:prstGeom prst="rect">
            <a:avLst/>
          </a:prstGeom>
          <a:solidFill>
            <a:schemeClr val="folHlink"/>
          </a:solidFill>
          <a:ln w="9525">
            <a:noFill/>
            <a:miter lim="800000"/>
            <a:headEnd/>
            <a:tailEnd/>
          </a:ln>
          <a:effectLst/>
        </p:spPr>
        <p:txBody>
          <a:bodyPr wrap="none" anchor="ctr"/>
          <a:lstStyle/>
          <a:p>
            <a:endParaRPr lang="en-US"/>
          </a:p>
        </p:txBody>
      </p:sp>
      <p:sp>
        <p:nvSpPr>
          <p:cNvPr id="5145" name="Rectangle 25"/>
          <p:cNvSpPr>
            <a:spLocks noChangeArrowheads="1"/>
          </p:cNvSpPr>
          <p:nvPr/>
        </p:nvSpPr>
        <p:spPr bwMode="auto">
          <a:xfrm>
            <a:off x="0" y="4724400"/>
            <a:ext cx="9144000" cy="76200"/>
          </a:xfrm>
          <a:prstGeom prst="rect">
            <a:avLst/>
          </a:prstGeom>
          <a:solidFill>
            <a:schemeClr val="folHlink"/>
          </a:solidFill>
          <a:ln w="9525">
            <a:noFill/>
            <a:miter lim="800000"/>
            <a:headEnd/>
            <a:tailEnd/>
          </a:ln>
          <a:effectLst/>
        </p:spPr>
        <p:txBody>
          <a:bodyPr wrap="none" anchor="ctr"/>
          <a:lstStyle/>
          <a:p>
            <a:endParaRPr lang="en-US"/>
          </a:p>
        </p:txBody>
      </p:sp>
      <p:sp>
        <p:nvSpPr>
          <p:cNvPr id="5146" name="Text Box 26"/>
          <p:cNvSpPr txBox="1">
            <a:spLocks noChangeArrowheads="1"/>
          </p:cNvSpPr>
          <p:nvPr/>
        </p:nvSpPr>
        <p:spPr bwMode="auto">
          <a:xfrm>
            <a:off x="3429000" y="5029200"/>
            <a:ext cx="2293938" cy="304800"/>
          </a:xfrm>
          <a:prstGeom prst="rect">
            <a:avLst/>
          </a:prstGeom>
          <a:noFill/>
          <a:ln w="9525" algn="ctr">
            <a:noFill/>
            <a:miter lim="800000"/>
            <a:headEnd/>
            <a:tailEnd/>
          </a:ln>
          <a:effectLst/>
        </p:spPr>
        <p:txBody>
          <a:bodyPr wrap="none">
            <a:spAutoFit/>
          </a:bodyPr>
          <a:lstStyle/>
          <a:p>
            <a:pPr marL="234950" indent="-234950">
              <a:buFont typeface="Times" pitchFamily="18" charset="0"/>
              <a:buNone/>
            </a:pPr>
            <a:r>
              <a:rPr lang="en-US" sz="1400" dirty="0"/>
              <a:t>Copyright </a:t>
            </a:r>
            <a:r>
              <a:rPr lang="en-US" sz="1400" dirty="0" smtClean="0"/>
              <a:t>2013 </a:t>
            </a:r>
            <a:r>
              <a:rPr lang="en-US" sz="1400" dirty="0"/>
              <a:t>/ Van Selst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noFill/>
        </p:spPr>
        <p:txBody>
          <a:bodyPr/>
          <a:lstStyle/>
          <a:p>
            <a:r>
              <a:rPr lang="en-US"/>
              <a:t>Cognition</a:t>
            </a:r>
          </a:p>
        </p:txBody>
      </p:sp>
      <p:sp>
        <p:nvSpPr>
          <p:cNvPr id="5123" name="Footer Placeholder 4"/>
          <p:cNvSpPr>
            <a:spLocks noGrp="1"/>
          </p:cNvSpPr>
          <p:nvPr>
            <p:ph type="ftr" sz="quarter" idx="11"/>
          </p:nvPr>
        </p:nvSpPr>
        <p:spPr>
          <a:noFill/>
        </p:spPr>
        <p:txBody>
          <a:bodyPr/>
          <a:lstStyle/>
          <a:p>
            <a:r>
              <a:rPr lang="en-US"/>
              <a:t>Van Selst (Kellogg Chapter 8)</a:t>
            </a:r>
          </a:p>
        </p:txBody>
      </p:sp>
      <p:sp>
        <p:nvSpPr>
          <p:cNvPr id="5124" name="Rectangle 2"/>
          <p:cNvSpPr>
            <a:spLocks noGrp="1" noChangeArrowheads="1"/>
          </p:cNvSpPr>
          <p:nvPr>
            <p:ph type="title"/>
          </p:nvPr>
        </p:nvSpPr>
        <p:spPr>
          <a:xfrm>
            <a:off x="4191000" y="152400"/>
            <a:ext cx="4572000" cy="762000"/>
          </a:xfrm>
        </p:spPr>
        <p:txBody>
          <a:bodyPr/>
          <a:lstStyle/>
          <a:p>
            <a:pPr algn="ctr" eaLnBrk="1" hangingPunct="1"/>
            <a:r>
              <a:rPr lang="en-US" dirty="0" smtClean="0">
                <a:solidFill>
                  <a:srgbClr val="FF0000"/>
                </a:solidFill>
              </a:rPr>
              <a:t>Value of </a:t>
            </a:r>
            <a:r>
              <a:rPr lang="en-US" dirty="0" smtClean="0">
                <a:solidFill>
                  <a:srgbClr val="FF0000"/>
                </a:solidFill>
              </a:rPr>
              <a:t>Language</a:t>
            </a:r>
            <a:br>
              <a:rPr lang="en-US" dirty="0" smtClean="0">
                <a:solidFill>
                  <a:srgbClr val="FF0000"/>
                </a:solidFill>
              </a:rPr>
            </a:br>
            <a:r>
              <a:rPr lang="en-US" sz="2000" dirty="0" smtClean="0">
                <a:solidFill>
                  <a:srgbClr val="FF0000"/>
                </a:solidFill>
              </a:rPr>
              <a:t>(your tongue is trying </a:t>
            </a:r>
            <a:r>
              <a:rPr lang="en-US" sz="2000" dirty="0" err="1" smtClean="0">
                <a:solidFill>
                  <a:srgbClr val="FF0000"/>
                </a:solidFill>
              </a:rPr>
              <a:t>ot</a:t>
            </a:r>
            <a:r>
              <a:rPr lang="en-US" sz="2000" dirty="0" smtClean="0">
                <a:solidFill>
                  <a:srgbClr val="FF0000"/>
                </a:solidFill>
              </a:rPr>
              <a:t> kill you)</a:t>
            </a:r>
            <a:endParaRPr lang="en-US" sz="2000" dirty="0" smtClean="0">
              <a:solidFill>
                <a:srgbClr val="FF0000"/>
              </a:solidFill>
            </a:endParaRPr>
          </a:p>
        </p:txBody>
      </p:sp>
      <p:sp>
        <p:nvSpPr>
          <p:cNvPr id="5125" name="Rectangle 4"/>
          <p:cNvSpPr>
            <a:spLocks noChangeArrowheads="1"/>
          </p:cNvSpPr>
          <p:nvPr/>
        </p:nvSpPr>
        <p:spPr bwMode="auto">
          <a:xfrm>
            <a:off x="381000" y="1698625"/>
            <a:ext cx="5867400" cy="4054475"/>
          </a:xfrm>
          <a:prstGeom prst="rect">
            <a:avLst/>
          </a:prstGeom>
          <a:noFill/>
          <a:ln w="9525">
            <a:noFill/>
            <a:miter lim="800000"/>
            <a:headEnd/>
            <a:tailEnd/>
          </a:ln>
        </p:spPr>
        <p:txBody>
          <a:bodyPr anchor="ctr">
            <a:spAutoFit/>
          </a:bodyPr>
          <a:lstStyle/>
          <a:p>
            <a:pPr marL="342900" indent="-342900"/>
            <a:r>
              <a:rPr lang="en-US" sz="2000" dirty="0"/>
              <a:t>As </a:t>
            </a:r>
            <a:r>
              <a:rPr lang="en-US" sz="2000" dirty="0" err="1"/>
              <a:t>protohumans</a:t>
            </a:r>
            <a:r>
              <a:rPr lang="en-US" sz="2000" dirty="0"/>
              <a:t> evolved into humans, their larynxes and skulls altered to allow them to increase the variety and intricacy of the sounds they could produce. (</a:t>
            </a:r>
            <a:r>
              <a:rPr lang="en-US" sz="2000" dirty="0" err="1"/>
              <a:t>Willumsen</a:t>
            </a:r>
            <a:r>
              <a:rPr lang="en-US" sz="2000" dirty="0"/>
              <a:t>, 1992)</a:t>
            </a:r>
          </a:p>
          <a:p>
            <a:pPr marL="342900" indent="-342900"/>
            <a:endParaRPr lang="en-US" sz="2000" dirty="0"/>
          </a:p>
          <a:p>
            <a:pPr marL="342900" indent="-342900"/>
            <a:r>
              <a:rPr lang="en-US" sz="2000" dirty="0"/>
              <a:t>The altered larynx meant the possessor could no longer swallow and breathe simultaneously. </a:t>
            </a:r>
          </a:p>
          <a:p>
            <a:pPr marL="342900" indent="-342900"/>
            <a:endParaRPr lang="en-US" sz="2000" dirty="0"/>
          </a:p>
          <a:p>
            <a:pPr marL="342900" indent="-342900"/>
            <a:r>
              <a:rPr lang="en-US" sz="2000" dirty="0"/>
              <a:t>The advantage had to outweigh the increased change chance for its possessor to die.</a:t>
            </a:r>
          </a:p>
          <a:p>
            <a:pPr marL="342900" indent="-342900"/>
            <a:endParaRPr lang="en-US" sz="2000" dirty="0"/>
          </a:p>
          <a:p>
            <a:pPr marL="342900" indent="-342900"/>
            <a:r>
              <a:rPr lang="en-US" sz="2000" dirty="0"/>
              <a:t>It is likely that the complexity of gestures, language, and a larger brain evolved together </a:t>
            </a:r>
          </a:p>
        </p:txBody>
      </p:sp>
      <p:pic>
        <p:nvPicPr>
          <p:cNvPr id="5126" name="Picture 5" descr="larynx"/>
          <p:cNvPicPr>
            <a:picLocks noChangeAspect="1" noChangeArrowheads="1"/>
          </p:cNvPicPr>
          <p:nvPr/>
        </p:nvPicPr>
        <p:blipFill>
          <a:blip r:embed="rId2" cstate="print"/>
          <a:srcRect/>
          <a:stretch>
            <a:fillRect/>
          </a:stretch>
        </p:blipFill>
        <p:spPr bwMode="auto">
          <a:xfrm>
            <a:off x="6416675" y="1244600"/>
            <a:ext cx="2727325" cy="56134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a:t>Cognition</a:t>
            </a:r>
          </a:p>
        </p:txBody>
      </p:sp>
      <p:sp>
        <p:nvSpPr>
          <p:cNvPr id="6147" name="Footer Placeholder 4"/>
          <p:cNvSpPr>
            <a:spLocks noGrp="1"/>
          </p:cNvSpPr>
          <p:nvPr>
            <p:ph type="ftr" sz="quarter" idx="11"/>
          </p:nvPr>
        </p:nvSpPr>
        <p:spPr>
          <a:noFill/>
        </p:spPr>
        <p:txBody>
          <a:bodyPr/>
          <a:lstStyle/>
          <a:p>
            <a:r>
              <a:rPr lang="en-US"/>
              <a:t>Van Selst (Kellogg Chapter 8)</a:t>
            </a:r>
          </a:p>
        </p:txBody>
      </p:sp>
      <p:sp>
        <p:nvSpPr>
          <p:cNvPr id="6148" name="Rectangle 2"/>
          <p:cNvSpPr>
            <a:spLocks noGrp="1" noChangeArrowheads="1"/>
          </p:cNvSpPr>
          <p:nvPr>
            <p:ph type="title"/>
          </p:nvPr>
        </p:nvSpPr>
        <p:spPr>
          <a:xfrm>
            <a:off x="4191000" y="304800"/>
            <a:ext cx="4724400" cy="609600"/>
          </a:xfrm>
        </p:spPr>
        <p:txBody>
          <a:bodyPr/>
          <a:lstStyle/>
          <a:p>
            <a:pPr algn="ctr" eaLnBrk="1" hangingPunct="1"/>
            <a:r>
              <a:rPr lang="en-US" dirty="0" smtClean="0">
                <a:solidFill>
                  <a:srgbClr val="FF0000"/>
                </a:solidFill>
              </a:rPr>
              <a:t>Properties of Language</a:t>
            </a:r>
          </a:p>
        </p:txBody>
      </p:sp>
      <p:sp>
        <p:nvSpPr>
          <p:cNvPr id="6149" name="Rectangle 3"/>
          <p:cNvSpPr>
            <a:spLocks noGrp="1" noChangeArrowheads="1"/>
          </p:cNvSpPr>
          <p:nvPr>
            <p:ph type="body" idx="1"/>
          </p:nvPr>
        </p:nvSpPr>
        <p:spPr>
          <a:xfrm>
            <a:off x="457200" y="1371600"/>
            <a:ext cx="8229600" cy="4800600"/>
          </a:xfrm>
        </p:spPr>
        <p:txBody>
          <a:bodyPr/>
          <a:lstStyle/>
          <a:p>
            <a:pPr eaLnBrk="1" hangingPunct="1">
              <a:lnSpc>
                <a:spcPct val="90000"/>
              </a:lnSpc>
              <a:buFontTx/>
              <a:buNone/>
            </a:pPr>
            <a:r>
              <a:rPr lang="en-US" sz="2800" u="sng" dirty="0" smtClean="0"/>
              <a:t>Receptive</a:t>
            </a:r>
            <a:r>
              <a:rPr lang="en-US" sz="2800" dirty="0" smtClean="0"/>
              <a:t>: comprehension and decoding of language input.</a:t>
            </a:r>
          </a:p>
          <a:p>
            <a:pPr eaLnBrk="1" hangingPunct="1">
              <a:lnSpc>
                <a:spcPct val="90000"/>
              </a:lnSpc>
              <a:buFontTx/>
              <a:buNone/>
            </a:pPr>
            <a:r>
              <a:rPr lang="en-US" sz="2800" u="sng" dirty="0" smtClean="0"/>
              <a:t>Expressive</a:t>
            </a:r>
            <a:r>
              <a:rPr lang="en-US" sz="2800" dirty="0" smtClean="0"/>
              <a:t>: encoding and production of language output. </a:t>
            </a:r>
          </a:p>
          <a:p>
            <a:pPr lvl="1" eaLnBrk="1" hangingPunct="1">
              <a:lnSpc>
                <a:spcPct val="90000"/>
              </a:lnSpc>
            </a:pPr>
            <a:r>
              <a:rPr lang="en-US" sz="2400" dirty="0" smtClean="0"/>
              <a:t>Encoding is transforming thoughts into a form that can be expressed through speech, writing, signs. </a:t>
            </a:r>
          </a:p>
          <a:p>
            <a:pPr lvl="1" eaLnBrk="1" hangingPunct="1">
              <a:lnSpc>
                <a:spcPct val="90000"/>
              </a:lnSpc>
            </a:pPr>
            <a:r>
              <a:rPr lang="en-US" sz="2400" dirty="0" smtClean="0"/>
              <a:t>Verbal comprehension and verbal fluency are the abilities needed to produce language output.</a:t>
            </a:r>
          </a:p>
          <a:p>
            <a:pPr lvl="1" eaLnBrk="1" hangingPunct="1">
              <a:lnSpc>
                <a:spcPct val="90000"/>
              </a:lnSpc>
              <a:buFontTx/>
              <a:buNone/>
            </a:pPr>
            <a:endParaRPr lang="en-US" sz="2400" dirty="0" smtClean="0"/>
          </a:p>
          <a:p>
            <a:pPr eaLnBrk="1" hangingPunct="1">
              <a:lnSpc>
                <a:spcPct val="90000"/>
              </a:lnSpc>
              <a:buFontTx/>
              <a:buNone/>
            </a:pPr>
            <a:r>
              <a:rPr lang="en-US" sz="2800" dirty="0" smtClean="0"/>
              <a:t>Your receptive vocabulary is larger than your expressive vocabulary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p:spPr>
        <p:txBody>
          <a:bodyPr/>
          <a:lstStyle/>
          <a:p>
            <a:r>
              <a:rPr lang="en-US"/>
              <a:t>Cognition</a:t>
            </a:r>
          </a:p>
        </p:txBody>
      </p:sp>
      <p:sp>
        <p:nvSpPr>
          <p:cNvPr id="7171" name="Footer Placeholder 4"/>
          <p:cNvSpPr>
            <a:spLocks noGrp="1"/>
          </p:cNvSpPr>
          <p:nvPr>
            <p:ph type="ftr" sz="quarter" idx="11"/>
          </p:nvPr>
        </p:nvSpPr>
        <p:spPr>
          <a:noFill/>
        </p:spPr>
        <p:txBody>
          <a:bodyPr/>
          <a:lstStyle/>
          <a:p>
            <a:r>
              <a:rPr lang="en-US"/>
              <a:t>Van Selst (Kellogg Chapter 8)</a:t>
            </a:r>
          </a:p>
        </p:txBody>
      </p:sp>
      <p:sp>
        <p:nvSpPr>
          <p:cNvPr id="7172" name="Rectangle 2"/>
          <p:cNvSpPr>
            <a:spLocks noGrp="1" noChangeArrowheads="1"/>
          </p:cNvSpPr>
          <p:nvPr>
            <p:ph type="title"/>
          </p:nvPr>
        </p:nvSpPr>
        <p:spPr/>
        <p:txBody>
          <a:bodyPr/>
          <a:lstStyle/>
          <a:p>
            <a:pPr algn="ctr" eaLnBrk="1" hangingPunct="1"/>
            <a:r>
              <a:rPr lang="en-US" sz="4000" dirty="0" smtClean="0">
                <a:solidFill>
                  <a:srgbClr val="FF0000"/>
                </a:solidFill>
              </a:rPr>
              <a:t>Properties of Language</a:t>
            </a:r>
            <a:br>
              <a:rPr lang="en-US" sz="4000" dirty="0" smtClean="0">
                <a:solidFill>
                  <a:srgbClr val="FF0000"/>
                </a:solidFill>
              </a:rPr>
            </a:br>
            <a:r>
              <a:rPr lang="en-US" sz="2800" dirty="0" smtClean="0">
                <a:solidFill>
                  <a:srgbClr val="FF0000"/>
                </a:solidFill>
              </a:rPr>
              <a:t>(Clark &amp; Clark, 1977)</a:t>
            </a:r>
          </a:p>
        </p:txBody>
      </p:sp>
      <p:sp>
        <p:nvSpPr>
          <p:cNvPr id="7173" name="Rectangle 3"/>
          <p:cNvSpPr>
            <a:spLocks noGrp="1" noChangeArrowheads="1"/>
          </p:cNvSpPr>
          <p:nvPr>
            <p:ph type="body" idx="1"/>
          </p:nvPr>
        </p:nvSpPr>
        <p:spPr/>
        <p:txBody>
          <a:bodyPr/>
          <a:lstStyle/>
          <a:p>
            <a:pPr marL="609600" indent="-609600" eaLnBrk="1" hangingPunct="1">
              <a:buFontTx/>
              <a:buNone/>
            </a:pPr>
            <a:r>
              <a:rPr lang="en-US" smtClean="0"/>
              <a:t>A Language must be learnable by children</a:t>
            </a:r>
          </a:p>
          <a:p>
            <a:pPr marL="609600" indent="-609600" eaLnBrk="1" hangingPunct="1">
              <a:buFontTx/>
              <a:buNone/>
            </a:pPr>
            <a:r>
              <a:rPr lang="en-US" smtClean="0"/>
              <a:t>A Language must be able to be spoken and understood readily by adults</a:t>
            </a:r>
          </a:p>
          <a:p>
            <a:pPr marL="609600" indent="-609600" eaLnBrk="1" hangingPunct="1">
              <a:buFontTx/>
              <a:buNone/>
            </a:pPr>
            <a:r>
              <a:rPr lang="en-US" smtClean="0"/>
              <a:t>A Language must capture ideas that people normally communicate</a:t>
            </a:r>
          </a:p>
          <a:p>
            <a:pPr marL="609600" indent="-609600" eaLnBrk="1" hangingPunct="1">
              <a:buFontTx/>
              <a:buNone/>
            </a:pPr>
            <a:r>
              <a:rPr lang="en-US" smtClean="0"/>
              <a:t>A Language must enable communication among groups of people in a social and cultural context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noFill/>
        </p:spPr>
        <p:txBody>
          <a:bodyPr/>
          <a:lstStyle/>
          <a:p>
            <a:r>
              <a:rPr lang="en-US"/>
              <a:t>Cognition</a:t>
            </a:r>
          </a:p>
        </p:txBody>
      </p:sp>
      <p:sp>
        <p:nvSpPr>
          <p:cNvPr id="8195" name="Footer Placeholder 4"/>
          <p:cNvSpPr>
            <a:spLocks noGrp="1"/>
          </p:cNvSpPr>
          <p:nvPr>
            <p:ph type="ftr" sz="quarter" idx="11"/>
          </p:nvPr>
        </p:nvSpPr>
        <p:spPr>
          <a:noFill/>
        </p:spPr>
        <p:txBody>
          <a:bodyPr/>
          <a:lstStyle/>
          <a:p>
            <a:r>
              <a:rPr lang="en-US"/>
              <a:t>Van Selst (Kellogg Chapter 8)</a:t>
            </a:r>
          </a:p>
        </p:txBody>
      </p:sp>
      <p:sp>
        <p:nvSpPr>
          <p:cNvPr id="8196" name="Rectangle 2"/>
          <p:cNvSpPr>
            <a:spLocks noGrp="1" noChangeArrowheads="1"/>
          </p:cNvSpPr>
          <p:nvPr>
            <p:ph type="title"/>
          </p:nvPr>
        </p:nvSpPr>
        <p:spPr>
          <a:xfrm>
            <a:off x="4038600" y="152400"/>
            <a:ext cx="4876800" cy="914400"/>
          </a:xfrm>
        </p:spPr>
        <p:txBody>
          <a:bodyPr/>
          <a:lstStyle/>
          <a:p>
            <a:pPr algn="ctr" eaLnBrk="1" hangingPunct="1"/>
            <a:r>
              <a:rPr lang="en-US" sz="2800" dirty="0" smtClean="0">
                <a:solidFill>
                  <a:srgbClr val="FF0000"/>
                </a:solidFill>
              </a:rPr>
              <a:t>Properties of Language</a:t>
            </a:r>
            <a:br>
              <a:rPr lang="en-US" sz="2800" dirty="0" smtClean="0">
                <a:solidFill>
                  <a:srgbClr val="FF0000"/>
                </a:solidFill>
              </a:rPr>
            </a:br>
            <a:r>
              <a:rPr lang="en-US" sz="2800" dirty="0" smtClean="0">
                <a:solidFill>
                  <a:srgbClr val="FF0000"/>
                </a:solidFill>
              </a:rPr>
              <a:t>(an earlier view)</a:t>
            </a:r>
          </a:p>
        </p:txBody>
      </p:sp>
      <p:sp>
        <p:nvSpPr>
          <p:cNvPr id="8197" name="Rectangle 3"/>
          <p:cNvSpPr>
            <a:spLocks noGrp="1" noChangeArrowheads="1"/>
          </p:cNvSpPr>
          <p:nvPr>
            <p:ph type="body" idx="1"/>
          </p:nvPr>
        </p:nvSpPr>
        <p:spPr>
          <a:xfrm>
            <a:off x="457200" y="1371600"/>
            <a:ext cx="8229600" cy="4648200"/>
          </a:xfrm>
        </p:spPr>
        <p:txBody>
          <a:bodyPr/>
          <a:lstStyle/>
          <a:p>
            <a:pPr eaLnBrk="1" hangingPunct="1">
              <a:lnSpc>
                <a:spcPct val="80000"/>
              </a:lnSpc>
              <a:buFontTx/>
              <a:buNone/>
            </a:pPr>
            <a:r>
              <a:rPr lang="en-US" sz="2200" dirty="0" err="1" smtClean="0">
                <a:solidFill>
                  <a:srgbClr val="FF0000"/>
                </a:solidFill>
              </a:rPr>
              <a:t>Hockett</a:t>
            </a:r>
            <a:r>
              <a:rPr lang="en-US" sz="2200" dirty="0" smtClean="0">
                <a:solidFill>
                  <a:srgbClr val="FF0000"/>
                </a:solidFill>
              </a:rPr>
              <a:t> (1960, 1961) </a:t>
            </a:r>
            <a:r>
              <a:rPr lang="en-US" sz="2200" dirty="0" smtClean="0"/>
              <a:t>was interested in what commonalties existed across all spoken human languages.</a:t>
            </a:r>
          </a:p>
          <a:p>
            <a:pPr eaLnBrk="1" hangingPunct="1">
              <a:lnSpc>
                <a:spcPct val="80000"/>
              </a:lnSpc>
              <a:buFontTx/>
              <a:buNone/>
            </a:pPr>
            <a:endParaRPr lang="en-US" sz="2200" b="1" dirty="0" smtClean="0">
              <a:solidFill>
                <a:srgbClr val="FFFF00"/>
              </a:solidFill>
            </a:endParaRPr>
          </a:p>
          <a:p>
            <a:pPr eaLnBrk="1" hangingPunct="1">
              <a:lnSpc>
                <a:spcPct val="80000"/>
              </a:lnSpc>
              <a:buFontTx/>
              <a:buNone/>
            </a:pPr>
            <a:r>
              <a:rPr lang="en-US" sz="2200" b="1" dirty="0" smtClean="0">
                <a:solidFill>
                  <a:srgbClr val="FF0000"/>
                </a:solidFill>
              </a:rPr>
              <a:t>Linguistic universals </a:t>
            </a:r>
            <a:r>
              <a:rPr lang="en-US" sz="2200" b="1" dirty="0" smtClean="0"/>
              <a:t>are those rules that appear to apply to every human language</a:t>
            </a:r>
            <a:endParaRPr lang="en-US" sz="2200" dirty="0" smtClean="0"/>
          </a:p>
          <a:p>
            <a:pPr eaLnBrk="1" hangingPunct="1">
              <a:lnSpc>
                <a:spcPct val="80000"/>
              </a:lnSpc>
              <a:buFontTx/>
              <a:buNone/>
            </a:pPr>
            <a:endParaRPr lang="en-US" sz="2200" dirty="0" smtClean="0"/>
          </a:p>
          <a:p>
            <a:pPr eaLnBrk="1" hangingPunct="1">
              <a:lnSpc>
                <a:spcPct val="80000"/>
              </a:lnSpc>
              <a:buFontTx/>
              <a:buNone/>
            </a:pPr>
            <a:r>
              <a:rPr lang="en-US" sz="2200" dirty="0" err="1" smtClean="0"/>
              <a:t>Hockett</a:t>
            </a:r>
            <a:r>
              <a:rPr lang="en-US" sz="2200" dirty="0" smtClean="0"/>
              <a:t> did not focus on written language (evolutionarily too recent).</a:t>
            </a:r>
          </a:p>
          <a:p>
            <a:pPr eaLnBrk="1" hangingPunct="1">
              <a:lnSpc>
                <a:spcPct val="80000"/>
              </a:lnSpc>
              <a:buFontTx/>
              <a:buNone/>
            </a:pPr>
            <a:endParaRPr lang="en-US" sz="2200" dirty="0" smtClean="0"/>
          </a:p>
          <a:p>
            <a:pPr eaLnBrk="1" hangingPunct="1">
              <a:lnSpc>
                <a:spcPct val="80000"/>
              </a:lnSpc>
              <a:buFontTx/>
              <a:buNone/>
            </a:pPr>
            <a:r>
              <a:rPr lang="en-US" sz="2200" dirty="0" err="1" smtClean="0"/>
              <a:t>Hockett</a:t>
            </a:r>
            <a:r>
              <a:rPr lang="en-US" sz="2200" dirty="0" smtClean="0"/>
              <a:t> listed universal features (linguistic universals) that he thought were present in all spoken language systems.</a:t>
            </a:r>
          </a:p>
          <a:p>
            <a:pPr eaLnBrk="1" hangingPunct="1">
              <a:lnSpc>
                <a:spcPct val="80000"/>
              </a:lnSpc>
              <a:buFontTx/>
              <a:buNone/>
            </a:pPr>
            <a:endParaRPr lang="en-US" sz="2200" dirty="0" smtClean="0"/>
          </a:p>
          <a:p>
            <a:pPr eaLnBrk="1" hangingPunct="1">
              <a:lnSpc>
                <a:spcPct val="80000"/>
              </a:lnSpc>
              <a:buFontTx/>
              <a:buNone/>
            </a:pPr>
            <a:r>
              <a:rPr lang="en-US" sz="2200" dirty="0" smtClean="0"/>
              <a:t>Four of his original set are still thought to be essential in defining language – many of the others are recognized as "design features" of language rather than basic essentials.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noFill/>
        </p:spPr>
        <p:txBody>
          <a:bodyPr/>
          <a:lstStyle/>
          <a:p>
            <a:r>
              <a:rPr lang="en-US"/>
              <a:t>Cognition</a:t>
            </a:r>
          </a:p>
        </p:txBody>
      </p:sp>
      <p:sp>
        <p:nvSpPr>
          <p:cNvPr id="9219" name="Footer Placeholder 4"/>
          <p:cNvSpPr>
            <a:spLocks noGrp="1"/>
          </p:cNvSpPr>
          <p:nvPr>
            <p:ph type="ftr" sz="quarter" idx="11"/>
          </p:nvPr>
        </p:nvSpPr>
        <p:spPr>
          <a:noFill/>
        </p:spPr>
        <p:txBody>
          <a:bodyPr/>
          <a:lstStyle/>
          <a:p>
            <a:r>
              <a:rPr lang="en-US"/>
              <a:t>Van Selst (Kellogg Chapter 8)</a:t>
            </a:r>
          </a:p>
        </p:txBody>
      </p:sp>
      <p:sp>
        <p:nvSpPr>
          <p:cNvPr id="9220" name="Rectangle 2"/>
          <p:cNvSpPr>
            <a:spLocks noGrp="1" noChangeArrowheads="1"/>
          </p:cNvSpPr>
          <p:nvPr>
            <p:ph type="title"/>
          </p:nvPr>
        </p:nvSpPr>
        <p:spPr>
          <a:xfrm>
            <a:off x="3733800" y="76200"/>
            <a:ext cx="5410200" cy="914400"/>
          </a:xfrm>
        </p:spPr>
        <p:txBody>
          <a:bodyPr/>
          <a:lstStyle/>
          <a:p>
            <a:pPr algn="ctr" eaLnBrk="1" hangingPunct="1"/>
            <a:r>
              <a:rPr lang="en-US" sz="2700" dirty="0" err="1" smtClean="0">
                <a:solidFill>
                  <a:srgbClr val="FF0000"/>
                </a:solidFill>
              </a:rPr>
              <a:t>Hockett’s</a:t>
            </a:r>
            <a:r>
              <a:rPr lang="en-US" sz="2700" dirty="0" smtClean="0">
                <a:solidFill>
                  <a:srgbClr val="FF0000"/>
                </a:solidFill>
              </a:rPr>
              <a:t> Linguistic Universals </a:t>
            </a:r>
            <a:br>
              <a:rPr lang="en-US" sz="2700" dirty="0" smtClean="0">
                <a:solidFill>
                  <a:srgbClr val="FF0000"/>
                </a:solidFill>
              </a:rPr>
            </a:br>
            <a:r>
              <a:rPr lang="en-US" sz="2700" dirty="0" smtClean="0">
                <a:solidFill>
                  <a:srgbClr val="FF0000"/>
                </a:solidFill>
              </a:rPr>
              <a:t>(The original 1960 set)</a:t>
            </a:r>
          </a:p>
        </p:txBody>
      </p:sp>
      <p:sp>
        <p:nvSpPr>
          <p:cNvPr id="9221" name="Rectangle 3"/>
          <p:cNvSpPr>
            <a:spLocks noGrp="1" noChangeArrowheads="1"/>
          </p:cNvSpPr>
          <p:nvPr>
            <p:ph type="body" idx="1"/>
          </p:nvPr>
        </p:nvSpPr>
        <p:spPr>
          <a:xfrm>
            <a:off x="457200" y="1295400"/>
            <a:ext cx="8229600" cy="4876800"/>
          </a:xfrm>
        </p:spPr>
        <p:txBody>
          <a:bodyPr/>
          <a:lstStyle/>
          <a:p>
            <a:pPr marL="609600" indent="-609600" eaLnBrk="1" hangingPunct="1">
              <a:lnSpc>
                <a:spcPct val="80000"/>
              </a:lnSpc>
              <a:buFontTx/>
              <a:buNone/>
            </a:pPr>
            <a:r>
              <a:rPr lang="en-US" sz="1600" b="1" dirty="0" smtClean="0"/>
              <a:t>Vocal-Auditory Channel: </a:t>
            </a:r>
            <a:r>
              <a:rPr lang="en-US" sz="1600" dirty="0" smtClean="0"/>
              <a:t>Language is transmitted vocally </a:t>
            </a:r>
          </a:p>
          <a:p>
            <a:pPr marL="609600" indent="-609600" eaLnBrk="1" hangingPunct="1">
              <a:lnSpc>
                <a:spcPct val="80000"/>
              </a:lnSpc>
              <a:buFontTx/>
              <a:buNone/>
            </a:pPr>
            <a:r>
              <a:rPr lang="en-US" sz="1600" b="1" dirty="0" smtClean="0"/>
              <a:t>Broadcast Transmission and Directional Reception:</a:t>
            </a:r>
            <a:r>
              <a:rPr lang="en-US" sz="1600" dirty="0" smtClean="0"/>
              <a:t> transmissions are public from a direction </a:t>
            </a:r>
          </a:p>
          <a:p>
            <a:pPr marL="609600" indent="-609600" eaLnBrk="1" hangingPunct="1">
              <a:lnSpc>
                <a:spcPct val="80000"/>
              </a:lnSpc>
              <a:buFontTx/>
              <a:buNone/>
            </a:pPr>
            <a:r>
              <a:rPr lang="en-US" sz="1600" b="1" dirty="0" err="1" smtClean="0"/>
              <a:t>Transitoriness</a:t>
            </a:r>
            <a:r>
              <a:rPr lang="en-US" sz="1600" b="1" dirty="0" smtClean="0"/>
              <a:t>: </a:t>
            </a:r>
            <a:r>
              <a:rPr lang="en-US" sz="1600" dirty="0" smtClean="0"/>
              <a:t>Linguistic transmission will fade after it is produced </a:t>
            </a:r>
          </a:p>
          <a:p>
            <a:pPr marL="609600" indent="-609600" eaLnBrk="1" hangingPunct="1">
              <a:lnSpc>
                <a:spcPct val="80000"/>
              </a:lnSpc>
              <a:buFontTx/>
              <a:buNone/>
            </a:pPr>
            <a:r>
              <a:rPr lang="en-US" sz="1600" b="1" dirty="0" smtClean="0"/>
              <a:t>Interchangeability: </a:t>
            </a:r>
            <a:r>
              <a:rPr lang="en-US" sz="1600" dirty="0" smtClean="0"/>
              <a:t>If you understand, you can reproducing it and send it back </a:t>
            </a:r>
          </a:p>
          <a:p>
            <a:pPr marL="609600" indent="-609600" eaLnBrk="1" hangingPunct="1">
              <a:lnSpc>
                <a:spcPct val="80000"/>
              </a:lnSpc>
              <a:buFontTx/>
              <a:buNone/>
            </a:pPr>
            <a:r>
              <a:rPr lang="en-US" sz="1600" b="1" dirty="0" smtClean="0"/>
              <a:t>Total Feedback: </a:t>
            </a:r>
            <a:r>
              <a:rPr lang="en-US" sz="1600" dirty="0" smtClean="0"/>
              <a:t>We have total auditory feedback, and comprehend as we speak </a:t>
            </a:r>
          </a:p>
          <a:p>
            <a:pPr marL="609600" indent="-609600" eaLnBrk="1" hangingPunct="1">
              <a:lnSpc>
                <a:spcPct val="80000"/>
              </a:lnSpc>
              <a:buFontTx/>
              <a:buNone/>
            </a:pPr>
            <a:r>
              <a:rPr lang="en-US" sz="1600" b="1" dirty="0" smtClean="0"/>
              <a:t>Specialization: </a:t>
            </a:r>
            <a:r>
              <a:rPr lang="en-US" sz="1600" dirty="0" smtClean="0"/>
              <a:t>Sounds in language express meaning </a:t>
            </a:r>
          </a:p>
          <a:p>
            <a:pPr marL="609600" indent="-609600" eaLnBrk="1" hangingPunct="1">
              <a:lnSpc>
                <a:spcPct val="80000"/>
              </a:lnSpc>
              <a:buFontTx/>
              <a:buNone/>
            </a:pPr>
            <a:r>
              <a:rPr lang="en-US" sz="1600" b="1" dirty="0" err="1" smtClean="0">
                <a:solidFill>
                  <a:srgbClr val="FF0000"/>
                </a:solidFill>
              </a:rPr>
              <a:t>Semanticity</a:t>
            </a:r>
            <a:r>
              <a:rPr lang="en-US" sz="1600" b="1" dirty="0" smtClean="0"/>
              <a:t>: </a:t>
            </a:r>
            <a:r>
              <a:rPr lang="en-US" sz="1600" dirty="0" smtClean="0"/>
              <a:t>Meaning is conveyed through symbols </a:t>
            </a:r>
          </a:p>
          <a:p>
            <a:pPr marL="609600" indent="-609600" eaLnBrk="1" hangingPunct="1">
              <a:lnSpc>
                <a:spcPct val="80000"/>
              </a:lnSpc>
              <a:buFontTx/>
              <a:buNone/>
            </a:pPr>
            <a:r>
              <a:rPr lang="en-US" sz="1600" b="1" dirty="0" smtClean="0">
                <a:solidFill>
                  <a:srgbClr val="FF0000"/>
                </a:solidFill>
              </a:rPr>
              <a:t>Arbitrariness</a:t>
            </a:r>
            <a:r>
              <a:rPr lang="en-US" sz="1600" b="1" dirty="0" smtClean="0"/>
              <a:t>: </a:t>
            </a:r>
            <a:r>
              <a:rPr lang="en-US" sz="1600" dirty="0" smtClean="0"/>
              <a:t>There is no inherent connection between a syllable and what it means </a:t>
            </a:r>
          </a:p>
          <a:p>
            <a:pPr marL="609600" indent="-609600" eaLnBrk="1" hangingPunct="1">
              <a:lnSpc>
                <a:spcPct val="80000"/>
              </a:lnSpc>
              <a:buFontTx/>
              <a:buNone/>
            </a:pPr>
            <a:r>
              <a:rPr lang="en-US" sz="1600" b="1" dirty="0" smtClean="0"/>
              <a:t>Discreteness: </a:t>
            </a:r>
            <a:r>
              <a:rPr lang="en-US" sz="1600" dirty="0" smtClean="0"/>
              <a:t>Language uses only a small number of discrete ranges to communicate </a:t>
            </a:r>
          </a:p>
          <a:p>
            <a:pPr marL="609600" indent="-609600" eaLnBrk="1" hangingPunct="1">
              <a:lnSpc>
                <a:spcPct val="80000"/>
              </a:lnSpc>
              <a:buFontTx/>
              <a:buNone/>
            </a:pPr>
            <a:r>
              <a:rPr lang="en-US" sz="1600" b="1" dirty="0" smtClean="0">
                <a:solidFill>
                  <a:srgbClr val="FF0000"/>
                </a:solidFill>
              </a:rPr>
              <a:t>Displacement</a:t>
            </a:r>
            <a:r>
              <a:rPr lang="en-US" sz="1600" b="1" dirty="0" smtClean="0"/>
              <a:t>: </a:t>
            </a:r>
            <a:r>
              <a:rPr lang="en-US" sz="1600" dirty="0" smtClean="0"/>
              <a:t>Conversations are not tied directly to the current time and place and can be about other times, other places </a:t>
            </a:r>
          </a:p>
          <a:p>
            <a:pPr marL="609600" indent="-609600" eaLnBrk="1" hangingPunct="1">
              <a:lnSpc>
                <a:spcPct val="80000"/>
              </a:lnSpc>
              <a:buFontTx/>
              <a:buNone/>
            </a:pPr>
            <a:r>
              <a:rPr lang="en-US" sz="1600" b="1" dirty="0" smtClean="0">
                <a:solidFill>
                  <a:srgbClr val="FF0000"/>
                </a:solidFill>
              </a:rPr>
              <a:t>Productivity (</a:t>
            </a:r>
            <a:r>
              <a:rPr lang="en-US" sz="1600" b="1" dirty="0" err="1" smtClean="0">
                <a:solidFill>
                  <a:srgbClr val="FF0000"/>
                </a:solidFill>
              </a:rPr>
              <a:t>Generativity</a:t>
            </a:r>
            <a:r>
              <a:rPr lang="en-US" sz="1600" b="1" dirty="0" smtClean="0">
                <a:solidFill>
                  <a:srgbClr val="FF0000"/>
                </a:solidFill>
              </a:rPr>
              <a:t>)</a:t>
            </a:r>
            <a:r>
              <a:rPr lang="en-US" sz="1600" b="1" dirty="0" smtClean="0"/>
              <a:t>: </a:t>
            </a:r>
            <a:r>
              <a:rPr lang="en-US" sz="1600" dirty="0" smtClean="0"/>
              <a:t>New language content can be generated</a:t>
            </a:r>
          </a:p>
          <a:p>
            <a:pPr marL="609600" indent="-609600" eaLnBrk="1" hangingPunct="1">
              <a:lnSpc>
                <a:spcPct val="80000"/>
              </a:lnSpc>
              <a:buFontTx/>
              <a:buNone/>
            </a:pPr>
            <a:r>
              <a:rPr lang="en-US" sz="1600" b="1" dirty="0" smtClean="0"/>
              <a:t>Duality of Patterning (Duality of Structure): </a:t>
            </a:r>
            <a:r>
              <a:rPr lang="en-US" sz="1600" dirty="0" smtClean="0"/>
              <a:t>small set of sounds can build infinite words </a:t>
            </a:r>
          </a:p>
          <a:p>
            <a:pPr marL="609600" indent="-609600" eaLnBrk="1" hangingPunct="1">
              <a:lnSpc>
                <a:spcPct val="80000"/>
              </a:lnSpc>
              <a:buFontTx/>
              <a:buNone/>
            </a:pPr>
            <a:r>
              <a:rPr lang="en-US" sz="1600" b="1" dirty="0" smtClean="0"/>
              <a:t>Cultural or Traditional Transmission: </a:t>
            </a:r>
            <a:r>
              <a:rPr lang="en-US" sz="1600" dirty="0" smtClean="0"/>
              <a:t>Language is obtained by exposure to culture </a:t>
            </a:r>
          </a:p>
          <a:p>
            <a:pPr marL="609600" indent="-609600" eaLnBrk="1" hangingPunct="1">
              <a:lnSpc>
                <a:spcPct val="80000"/>
              </a:lnSpc>
              <a:buFontTx/>
              <a:buNone/>
            </a:pPr>
            <a:r>
              <a:rPr lang="en-US" sz="1600" b="1" dirty="0" smtClean="0"/>
              <a:t>Prevarication</a:t>
            </a:r>
            <a:r>
              <a:rPr lang="en-US" sz="1600" dirty="0" smtClean="0"/>
              <a:t> (added 1966): can be deceitful</a:t>
            </a:r>
          </a:p>
          <a:p>
            <a:pPr marL="609600" indent="-609600" eaLnBrk="1" hangingPunct="1">
              <a:lnSpc>
                <a:spcPct val="80000"/>
              </a:lnSpc>
              <a:buFontTx/>
              <a:buNone/>
            </a:pPr>
            <a:r>
              <a:rPr lang="en-US" sz="1600" b="1" dirty="0" err="1" smtClean="0"/>
              <a:t>Learnability</a:t>
            </a:r>
            <a:r>
              <a:rPr lang="en-US" sz="1600" dirty="0" smtClean="0"/>
              <a:t> (added 1966): can be learned</a:t>
            </a:r>
          </a:p>
          <a:p>
            <a:pPr marL="609600" indent="-609600" eaLnBrk="1" hangingPunct="1">
              <a:lnSpc>
                <a:spcPct val="80000"/>
              </a:lnSpc>
              <a:buFontTx/>
              <a:buNone/>
            </a:pPr>
            <a:r>
              <a:rPr lang="en-US" sz="1600" b="1" dirty="0" err="1" smtClean="0"/>
              <a:t>Reflexiveness</a:t>
            </a:r>
            <a:r>
              <a:rPr lang="en-US" sz="1600" dirty="0" smtClean="0"/>
              <a:t> (added 1966): can be used to refer to itself</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3"/>
          <p:cNvSpPr>
            <a:spLocks noGrp="1"/>
          </p:cNvSpPr>
          <p:nvPr>
            <p:ph type="dt" sz="quarter" idx="10"/>
          </p:nvPr>
        </p:nvSpPr>
        <p:spPr>
          <a:noFill/>
        </p:spPr>
        <p:txBody>
          <a:bodyPr/>
          <a:lstStyle/>
          <a:p>
            <a:r>
              <a:rPr lang="en-US"/>
              <a:t>Cognition</a:t>
            </a:r>
          </a:p>
        </p:txBody>
      </p:sp>
      <p:sp>
        <p:nvSpPr>
          <p:cNvPr id="10243" name="Footer Placeholder 4"/>
          <p:cNvSpPr>
            <a:spLocks noGrp="1"/>
          </p:cNvSpPr>
          <p:nvPr>
            <p:ph type="ftr" sz="quarter" idx="11"/>
          </p:nvPr>
        </p:nvSpPr>
        <p:spPr>
          <a:noFill/>
        </p:spPr>
        <p:txBody>
          <a:bodyPr/>
          <a:lstStyle/>
          <a:p>
            <a:r>
              <a:rPr lang="en-US"/>
              <a:t>Van Selst (Kellogg Chapter 8)</a:t>
            </a:r>
          </a:p>
        </p:txBody>
      </p:sp>
      <p:sp>
        <p:nvSpPr>
          <p:cNvPr id="10244" name="Rectangle 2"/>
          <p:cNvSpPr>
            <a:spLocks noGrp="1" noChangeArrowheads="1"/>
          </p:cNvSpPr>
          <p:nvPr>
            <p:ph type="title"/>
          </p:nvPr>
        </p:nvSpPr>
        <p:spPr>
          <a:xfrm>
            <a:off x="3962400" y="228600"/>
            <a:ext cx="5029200" cy="762000"/>
          </a:xfrm>
        </p:spPr>
        <p:txBody>
          <a:bodyPr/>
          <a:lstStyle/>
          <a:p>
            <a:pPr algn="ctr" eaLnBrk="1" hangingPunct="1"/>
            <a:r>
              <a:rPr lang="en-US" sz="2800" b="1" dirty="0" smtClean="0">
                <a:solidFill>
                  <a:srgbClr val="FF0000"/>
                </a:solidFill>
              </a:rPr>
              <a:t>Properties of Language</a:t>
            </a:r>
            <a:br>
              <a:rPr lang="en-US" sz="2800" b="1" dirty="0" smtClean="0">
                <a:solidFill>
                  <a:srgbClr val="FF0000"/>
                </a:solidFill>
              </a:rPr>
            </a:br>
            <a:r>
              <a:rPr lang="en-US" sz="2800" b="1" dirty="0" smtClean="0">
                <a:solidFill>
                  <a:srgbClr val="FF0000"/>
                </a:solidFill>
              </a:rPr>
              <a:t>(subset from </a:t>
            </a:r>
            <a:r>
              <a:rPr lang="en-US" sz="2800" b="1" dirty="0" err="1" smtClean="0">
                <a:solidFill>
                  <a:srgbClr val="FF0000"/>
                </a:solidFill>
              </a:rPr>
              <a:t>Hockett</a:t>
            </a:r>
            <a:r>
              <a:rPr lang="en-US" sz="2800" b="1" dirty="0" smtClean="0">
                <a:solidFill>
                  <a:srgbClr val="FF0000"/>
                </a:solidFill>
              </a:rPr>
              <a:t>)</a:t>
            </a:r>
            <a:endParaRPr lang="en-US" sz="2800" dirty="0" smtClean="0">
              <a:solidFill>
                <a:srgbClr val="FF0000"/>
              </a:solidFill>
            </a:endParaRPr>
          </a:p>
        </p:txBody>
      </p:sp>
      <p:sp>
        <p:nvSpPr>
          <p:cNvPr id="10245" name="Rectangle 3"/>
          <p:cNvSpPr>
            <a:spLocks noGrp="1" noChangeArrowheads="1"/>
          </p:cNvSpPr>
          <p:nvPr>
            <p:ph type="body" idx="1"/>
          </p:nvPr>
        </p:nvSpPr>
        <p:spPr>
          <a:xfrm>
            <a:off x="533400" y="1295400"/>
            <a:ext cx="8229600" cy="4648200"/>
          </a:xfrm>
        </p:spPr>
        <p:txBody>
          <a:bodyPr/>
          <a:lstStyle/>
          <a:p>
            <a:pPr eaLnBrk="1" hangingPunct="1">
              <a:lnSpc>
                <a:spcPct val="80000"/>
              </a:lnSpc>
              <a:buFontTx/>
              <a:buNone/>
            </a:pPr>
            <a:r>
              <a:rPr lang="en-US" sz="1800" b="1" u="sng" dirty="0" err="1" smtClean="0"/>
              <a:t>Semanticity</a:t>
            </a:r>
            <a:r>
              <a:rPr lang="en-US" sz="1800" dirty="0" smtClean="0"/>
              <a:t> </a:t>
            </a:r>
          </a:p>
          <a:p>
            <a:pPr lvl="1" eaLnBrk="1" hangingPunct="1">
              <a:lnSpc>
                <a:spcPct val="80000"/>
              </a:lnSpc>
            </a:pPr>
            <a:r>
              <a:rPr lang="en-US" sz="1600" dirty="0" smtClean="0"/>
              <a:t>Linguistic utterances, whether simple phrases or complete sentences, convey meaning (there is also paralinguistic communication – cough </a:t>
            </a:r>
            <a:r>
              <a:rPr lang="en-US" sz="1600" dirty="0" err="1" smtClean="0"/>
              <a:t>cough</a:t>
            </a:r>
            <a:r>
              <a:rPr lang="en-US" sz="1600" dirty="0" smtClean="0"/>
              <a:t>).</a:t>
            </a:r>
          </a:p>
          <a:p>
            <a:pPr eaLnBrk="1" hangingPunct="1">
              <a:lnSpc>
                <a:spcPct val="80000"/>
              </a:lnSpc>
              <a:buFontTx/>
              <a:buNone/>
            </a:pPr>
            <a:r>
              <a:rPr lang="en-US" sz="1800" b="1" u="sng" dirty="0" smtClean="0"/>
              <a:t>Arbitrariness</a:t>
            </a:r>
            <a:r>
              <a:rPr lang="en-US" sz="1800" dirty="0" smtClean="0"/>
              <a:t> </a:t>
            </a:r>
          </a:p>
          <a:p>
            <a:pPr lvl="1" eaLnBrk="1" hangingPunct="1">
              <a:lnSpc>
                <a:spcPct val="80000"/>
              </a:lnSpc>
            </a:pPr>
            <a:r>
              <a:rPr lang="en-US" sz="1600" dirty="0" smtClean="0"/>
              <a:t>Because language is arbitrary, learning the connections between the symbols we use to convey meaning is essential for language comprehension and production.</a:t>
            </a:r>
          </a:p>
          <a:p>
            <a:pPr lvl="1" eaLnBrk="1" hangingPunct="1">
              <a:lnSpc>
                <a:spcPct val="80000"/>
              </a:lnSpc>
            </a:pPr>
            <a:r>
              <a:rPr lang="en-US" sz="1600" dirty="0" smtClean="0"/>
              <a:t>there is no inherent connection between units of sound employed in a language and meaning referred to by those e.g. whale is a small symbol for a big thing, microorganism is a big symbol for a small thing. </a:t>
            </a:r>
          </a:p>
          <a:p>
            <a:pPr lvl="1" eaLnBrk="1" hangingPunct="1">
              <a:lnSpc>
                <a:spcPct val="80000"/>
              </a:lnSpc>
            </a:pPr>
            <a:r>
              <a:rPr lang="en-US" sz="1600" dirty="0" smtClean="0"/>
              <a:t>Connections have to be stored for rapid retrieval .There is flexibility, and also naming allowed through arbitrariness- as in using newer terms when older terms become outmoded.</a:t>
            </a:r>
          </a:p>
          <a:p>
            <a:pPr eaLnBrk="1" hangingPunct="1">
              <a:lnSpc>
                <a:spcPct val="80000"/>
              </a:lnSpc>
              <a:buFontTx/>
              <a:buNone/>
            </a:pPr>
            <a:r>
              <a:rPr lang="en-US" sz="1800" b="1" u="sng" dirty="0" smtClean="0"/>
              <a:t>Displacement</a:t>
            </a:r>
            <a:r>
              <a:rPr lang="en-US" sz="1800" dirty="0" smtClean="0"/>
              <a:t> </a:t>
            </a:r>
          </a:p>
          <a:p>
            <a:pPr lvl="1" eaLnBrk="1" hangingPunct="1">
              <a:lnSpc>
                <a:spcPct val="80000"/>
              </a:lnSpc>
            </a:pPr>
            <a:r>
              <a:rPr lang="en-US" sz="1600" dirty="0" smtClean="0"/>
              <a:t>language gives us the ability to talk about something other than the present moment, as in referring to the past or referring to something as having a futuristic orientation.</a:t>
            </a:r>
          </a:p>
          <a:p>
            <a:pPr eaLnBrk="1" hangingPunct="1">
              <a:lnSpc>
                <a:spcPct val="80000"/>
              </a:lnSpc>
              <a:buFontTx/>
              <a:buNone/>
            </a:pPr>
            <a:r>
              <a:rPr lang="en-US" sz="1800" b="1" u="sng" dirty="0" err="1" smtClean="0"/>
              <a:t>Generativity</a:t>
            </a:r>
            <a:r>
              <a:rPr lang="en-US" sz="1800" b="1" u="sng" dirty="0" smtClean="0"/>
              <a:t> (Productivity) </a:t>
            </a:r>
          </a:p>
          <a:p>
            <a:pPr lvl="1" eaLnBrk="1" hangingPunct="1">
              <a:lnSpc>
                <a:spcPct val="80000"/>
              </a:lnSpc>
            </a:pPr>
            <a:r>
              <a:rPr lang="en-US" sz="1600" dirty="0" smtClean="0"/>
              <a:t>language is novel, speakers literally invent sentences, create.</a:t>
            </a:r>
          </a:p>
        </p:txBody>
      </p:sp>
    </p:spTree>
  </p:cSld>
  <p:clrMapOvr>
    <a:masterClrMapping/>
  </p:clrMapOvr>
</p:sld>
</file>

<file path=ppt/theme/theme1.xml><?xml version="1.0" encoding="utf-8"?>
<a:theme xmlns:a="http://schemas.openxmlformats.org/drawingml/2006/main" name="Default Design">
  <a:themeElements>
    <a:clrScheme name="Default Design 8">
      <a:dk1>
        <a:srgbClr val="000000"/>
      </a:dk1>
      <a:lt1>
        <a:srgbClr val="FFFFFF"/>
      </a:lt1>
      <a:dk2>
        <a:srgbClr val="75695E"/>
      </a:dk2>
      <a:lt2>
        <a:srgbClr val="000000"/>
      </a:lt2>
      <a:accent1>
        <a:srgbClr val="CF142B"/>
      </a:accent1>
      <a:accent2>
        <a:srgbClr val="0A4567"/>
      </a:accent2>
      <a:accent3>
        <a:srgbClr val="FFFFFF"/>
      </a:accent3>
      <a:accent4>
        <a:srgbClr val="000000"/>
      </a:accent4>
      <a:accent5>
        <a:srgbClr val="E4AAAC"/>
      </a:accent5>
      <a:accent6>
        <a:srgbClr val="083E5D"/>
      </a:accent6>
      <a:hlink>
        <a:srgbClr val="C5AC81"/>
      </a:hlink>
      <a:folHlink>
        <a:srgbClr val="8B7F74"/>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234950" marR="0" indent="-234950" algn="l" defTabSz="914400" rtl="0" eaLnBrk="1" fontAlgn="base" latinLnBrk="0" hangingPunct="1">
          <a:lnSpc>
            <a:spcPct val="100000"/>
          </a:lnSpc>
          <a:spcBef>
            <a:spcPct val="20000"/>
          </a:spcBef>
          <a:spcAft>
            <a:spcPct val="0"/>
          </a:spcAft>
          <a:buClrTx/>
          <a:buSzTx/>
          <a:buFont typeface="Times" pitchFamily="18" charset="0"/>
          <a:buChar char="•"/>
          <a:tabLst/>
          <a:defRPr kumimoji="0" lang="en-US" sz="2400" b="0" i="0" u="none" strike="noStrike" cap="none" normalizeH="0" baseline="0" smtClean="0">
            <a:ln>
              <a:noFill/>
            </a:ln>
            <a:solidFill>
              <a:schemeClr val="bg2"/>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234950" marR="0" indent="-234950" algn="l" defTabSz="914400" rtl="0" eaLnBrk="1" fontAlgn="base" latinLnBrk="0" hangingPunct="1">
          <a:lnSpc>
            <a:spcPct val="100000"/>
          </a:lnSpc>
          <a:spcBef>
            <a:spcPct val="20000"/>
          </a:spcBef>
          <a:spcAft>
            <a:spcPct val="0"/>
          </a:spcAft>
          <a:buClrTx/>
          <a:buSzTx/>
          <a:buFont typeface="Times" pitchFamily="18" charset="0"/>
          <a:buChar char="•"/>
          <a:tabLst/>
          <a:defRPr kumimoji="0" lang="en-US" sz="2400" b="0" i="0" u="none" strike="noStrike" cap="none" normalizeH="0" baseline="0" smtClean="0">
            <a:ln>
              <a:noFill/>
            </a:ln>
            <a:solidFill>
              <a:schemeClr val="bg2"/>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75695E"/>
        </a:dk2>
        <a:lt2>
          <a:srgbClr val="000000"/>
        </a:lt2>
        <a:accent1>
          <a:srgbClr val="CF142B"/>
        </a:accent1>
        <a:accent2>
          <a:srgbClr val="0A4567"/>
        </a:accent2>
        <a:accent3>
          <a:srgbClr val="FFFFFF"/>
        </a:accent3>
        <a:accent4>
          <a:srgbClr val="000000"/>
        </a:accent4>
        <a:accent5>
          <a:srgbClr val="E4AAAC"/>
        </a:accent5>
        <a:accent6>
          <a:srgbClr val="083E5D"/>
        </a:accent6>
        <a:hlink>
          <a:srgbClr val="C5AC81"/>
        </a:hlink>
        <a:folHlink>
          <a:srgbClr val="8B7F7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7383</TotalTime>
  <Words>3705</Words>
  <Application>Microsoft Office PowerPoint</Application>
  <PresentationFormat>Letter Paper (8.5x11 in)</PresentationFormat>
  <Paragraphs>378</Paragraphs>
  <Slides>38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Arial</vt:lpstr>
      <vt:lpstr>Times</vt:lpstr>
      <vt:lpstr>Verdana</vt:lpstr>
      <vt:lpstr>Wingdings</vt:lpstr>
      <vt:lpstr>Default Design</vt:lpstr>
      <vt:lpstr>COGNITION  Chapter 8: Language  Fundamentals of Cognitive Psychology (Kellogg)</vt:lpstr>
      <vt:lpstr>Conceptual-Propositional Hypothesis (language-based evidence for propositions)</vt:lpstr>
      <vt:lpstr>Language </vt:lpstr>
      <vt:lpstr>Value of Language (your tongue is trying ot kill you)</vt:lpstr>
      <vt:lpstr>Properties of Language</vt:lpstr>
      <vt:lpstr>Properties of Language (Clark &amp; Clark, 1977)</vt:lpstr>
      <vt:lpstr>Properties of Language (an earlier view)</vt:lpstr>
      <vt:lpstr>Hockett’s Linguistic Universals  (The original 1960 set)</vt:lpstr>
      <vt:lpstr>Properties of Language (subset from Hockett)</vt:lpstr>
      <vt:lpstr>Properties of Language (another view)</vt:lpstr>
      <vt:lpstr>Properties of Language</vt:lpstr>
      <vt:lpstr>Language</vt:lpstr>
      <vt:lpstr>Semantics</vt:lpstr>
      <vt:lpstr>ICONICITY (is not required)</vt:lpstr>
      <vt:lpstr>Language</vt:lpstr>
      <vt:lpstr>Levels of Analysis of Language</vt:lpstr>
      <vt:lpstr>Miller’s Five Levels of Language Analysis:</vt:lpstr>
      <vt:lpstr>Phonemes</vt:lpstr>
      <vt:lpstr>Syntax</vt:lpstr>
      <vt:lpstr>Lexical/Semantic Level</vt:lpstr>
      <vt:lpstr>Lexical/Semantic (Morphemes)</vt:lpstr>
      <vt:lpstr>PowerPoint Presentation</vt:lpstr>
      <vt:lpstr>Lexical/Semantic</vt:lpstr>
      <vt:lpstr>Conceptual Level</vt:lpstr>
      <vt:lpstr>Belief Level</vt:lpstr>
      <vt:lpstr>Grice’s (1975) conversational maxims:</vt:lpstr>
      <vt:lpstr>Universal Grammar (and the LAD)</vt:lpstr>
      <vt:lpstr>PowerPoint Presentation</vt:lpstr>
      <vt:lpstr>Language (Neurology)</vt:lpstr>
      <vt:lpstr>Neurology (Broca’s Aphasia)</vt:lpstr>
      <vt:lpstr>Neurology (Wernicke’s Aphasia)</vt:lpstr>
      <vt:lpstr>Broca’s aphasia:</vt:lpstr>
      <vt:lpstr>Lateralization of Language</vt:lpstr>
      <vt:lpstr>Eye-Movement Research</vt:lpstr>
      <vt:lpstr>Sapir-Whorf Hypothesis</vt:lpstr>
      <vt:lpstr>Assignment #9  (LANGUAGE)</vt:lpstr>
      <vt:lpstr>Key Terms (partial list)</vt:lpstr>
      <vt:lpstr>PowerPoint Presentation</vt:lpstr>
    </vt:vector>
  </TitlesOfParts>
  <Company>San Jose State University</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Van Selst</dc:creator>
  <cp:lastModifiedBy>Mark Van Selst</cp:lastModifiedBy>
  <cp:revision>208</cp:revision>
  <cp:lastPrinted>2005-12-21T18:20:40Z</cp:lastPrinted>
  <dcterms:created xsi:type="dcterms:W3CDTF">2000-10-09T15:40:46Z</dcterms:created>
  <dcterms:modified xsi:type="dcterms:W3CDTF">2013-11-27T03:46:43Z</dcterms:modified>
</cp:coreProperties>
</file>