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0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9/27/12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Chapter 6</a:t>
            </a:r>
            <a:br>
              <a:rPr lang="en-US" sz="3600" dirty="0" smtClean="0"/>
            </a:br>
            <a:r>
              <a:rPr lang="en-US" sz="3600" dirty="0" smtClean="0"/>
              <a:t>The Forms of Capital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16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Institutionalized State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Academic qualifications </a:t>
            </a:r>
            <a:r>
              <a:rPr lang="en-US" dirty="0" smtClean="0">
                <a:sym typeface="Wingdings"/>
              </a:rPr>
              <a:t> certificate of competence</a:t>
            </a: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** </a:t>
            </a:r>
            <a:r>
              <a:rPr lang="en-US" dirty="0" err="1" smtClean="0">
                <a:sym typeface="Wingdings"/>
              </a:rPr>
              <a:t>Performative</a:t>
            </a:r>
            <a:r>
              <a:rPr lang="en-US" dirty="0" smtClean="0">
                <a:sym typeface="Wingdings"/>
              </a:rPr>
              <a:t> magic of the power of instituting  impose recognition</a:t>
            </a: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Chance of profit offered specific to types  depend on scarcity and investment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177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Social Capital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Network of institutionalized relationships of mutual acquaintance and recognition:</a:t>
            </a:r>
          </a:p>
          <a:p>
            <a:r>
              <a:rPr lang="en-US" dirty="0" smtClean="0">
                <a:sym typeface="Wingdings"/>
              </a:rPr>
              <a:t>membership in a group </a:t>
            </a:r>
          </a:p>
          <a:p>
            <a:r>
              <a:rPr lang="en-US" dirty="0" smtClean="0">
                <a:sym typeface="Wingdings"/>
              </a:rPr>
              <a:t>provides members with collectively owned capital</a:t>
            </a:r>
          </a:p>
          <a:p>
            <a:r>
              <a:rPr lang="en-US" dirty="0" smtClean="0">
                <a:sym typeface="Wingdings"/>
              </a:rPr>
              <a:t>credentials that entitles them to credit i.e. family name</a:t>
            </a:r>
          </a:p>
          <a:p>
            <a:r>
              <a:rPr lang="en-US" dirty="0" smtClean="0">
                <a:sym typeface="Wingdings"/>
              </a:rPr>
              <a:t>size of the network s/he can mobilize and the volume of capital possessed by each</a:t>
            </a:r>
          </a:p>
          <a:p>
            <a:r>
              <a:rPr lang="en-US" dirty="0" smtClean="0">
                <a:sym typeface="Wingdings"/>
              </a:rPr>
              <a:t>group as homogenous as possible</a:t>
            </a: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Reproduction  continuous series of exchanges in which recognition is offered and reoffered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931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Conversions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Economic capital is at the root</a:t>
            </a:r>
          </a:p>
          <a:p>
            <a:r>
              <a:rPr lang="en-US" dirty="0" smtClean="0"/>
              <a:t>Transmitted by family</a:t>
            </a:r>
          </a:p>
          <a:p>
            <a:r>
              <a:rPr lang="en-US" dirty="0" smtClean="0"/>
              <a:t>Ability to purchase time</a:t>
            </a:r>
          </a:p>
          <a:p>
            <a:r>
              <a:rPr lang="en-US" dirty="0" smtClean="0"/>
              <a:t>Transmission of Cultural Capital</a:t>
            </a:r>
          </a:p>
          <a:p>
            <a:r>
              <a:rPr lang="en-US" dirty="0" smtClean="0"/>
              <a:t>Delay entry into the work force</a:t>
            </a:r>
          </a:p>
          <a:p>
            <a:r>
              <a:rPr lang="en-US" dirty="0" smtClean="0"/>
              <a:t>Prolonged </a:t>
            </a:r>
            <a:r>
              <a:rPr lang="en-US" dirty="0" smtClean="0"/>
              <a:t>schooling</a:t>
            </a:r>
          </a:p>
          <a:p>
            <a:r>
              <a:rPr lang="en-US" dirty="0" smtClean="0"/>
              <a:t>Invisible in the process of status attainment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60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Entitlements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Birth determines transmission of entitlements </a:t>
            </a:r>
            <a:r>
              <a:rPr lang="en-US" dirty="0" smtClean="0">
                <a:sym typeface="Wingdings"/>
              </a:rPr>
              <a:t></a:t>
            </a: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Institutional mechanisms control the official direct transmission of power and privilege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34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“The social world is accumulated history.”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12317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Normative Belief in Life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Roulette </a:t>
            </a:r>
            <a:r>
              <a:rPr lang="en-US" sz="3200" dirty="0" smtClean="0">
                <a:sym typeface="Wingdings"/>
              </a:rPr>
              <a:t> imaginary universe of perfect competition or perfect equality of opportunity</a:t>
            </a:r>
          </a:p>
          <a:p>
            <a:pPr marL="0" indent="0">
              <a:buNone/>
            </a:pPr>
            <a:r>
              <a:rPr lang="en-US" sz="3200" dirty="0" smtClean="0">
                <a:sym typeface="Wingdings"/>
              </a:rPr>
              <a:t>Reality: heredity and acquired properties  accumulation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18790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Reality of the World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Structure of the distribution of different types of capital represents the immanent structure of the social world </a:t>
            </a:r>
            <a:r>
              <a:rPr lang="en-US" sz="3200" dirty="0" smtClean="0">
                <a:sym typeface="Wingdings"/>
              </a:rPr>
              <a:t> </a:t>
            </a:r>
          </a:p>
          <a:p>
            <a:pPr marL="0" indent="0">
              <a:buNone/>
            </a:pPr>
            <a:r>
              <a:rPr lang="en-US" sz="3200" dirty="0" smtClean="0">
                <a:sym typeface="Wingdings"/>
              </a:rPr>
              <a:t>Set of constraints inscribed in the reality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17567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Capital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Three types:</a:t>
            </a:r>
          </a:p>
          <a:p>
            <a:r>
              <a:rPr lang="en-US" dirty="0" smtClean="0"/>
              <a:t>Economic </a:t>
            </a:r>
            <a:r>
              <a:rPr lang="en-US" dirty="0" smtClean="0">
                <a:sym typeface="Wingdings"/>
              </a:rPr>
              <a:t> money/property</a:t>
            </a:r>
          </a:p>
          <a:p>
            <a:r>
              <a:rPr lang="en-US" dirty="0" smtClean="0">
                <a:sym typeface="Wingdings"/>
              </a:rPr>
              <a:t>Cultural capital  knowledge/educational credentials</a:t>
            </a:r>
          </a:p>
          <a:p>
            <a:r>
              <a:rPr lang="en-US" dirty="0" smtClean="0">
                <a:sym typeface="Wingdings"/>
              </a:rPr>
              <a:t>Social capital  networks/connections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145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Cultural Capital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** notion of cultural capital made it possible to explain the unequal academic achievement of children from different social classes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Norm </a:t>
            </a:r>
            <a:r>
              <a:rPr lang="en-US" dirty="0" smtClean="0">
                <a:sym typeface="Wingdings"/>
              </a:rPr>
              <a:t> academic success/failure </a:t>
            </a:r>
            <a:r>
              <a:rPr lang="en-US" dirty="0" smtClean="0">
                <a:sym typeface="Wingdings"/>
              </a:rPr>
              <a:t>is </a:t>
            </a:r>
            <a:r>
              <a:rPr lang="en-US" dirty="0" smtClean="0">
                <a:sym typeface="Wingdings"/>
              </a:rPr>
              <a:t>an effect of natural aptitudes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57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Cultural Capital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** Academic ability/talent is itself the product of an investment of time and cultural capital</a:t>
            </a:r>
          </a:p>
          <a:p>
            <a:pPr marL="0" indent="0">
              <a:buNone/>
            </a:pPr>
            <a:r>
              <a:rPr lang="en-US" dirty="0" smtClean="0"/>
              <a:t>** Scholastic yield from education </a:t>
            </a:r>
            <a:r>
              <a:rPr lang="en-US" dirty="0" smtClean="0">
                <a:sym typeface="Wingdings"/>
              </a:rPr>
              <a:t> cultural capital invested by family mobilized by Social Capital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979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Embodied State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External wealth converted into an integral part of the person </a:t>
            </a:r>
            <a:r>
              <a:rPr lang="en-US" dirty="0" smtClean="0">
                <a:sym typeface="Wingdings"/>
              </a:rPr>
              <a:t> recognized as legitimate competence; as inherent in the person</a:t>
            </a: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** Accumulation of Cultural Capital starts at the outset only for families endowed with Cultural Capital</a:t>
            </a: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Covers the entire period of socialization; specifically free from time from economic necessity; ** precondition for initial accumulation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47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Objectified State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Material objects:</a:t>
            </a:r>
          </a:p>
          <a:p>
            <a:r>
              <a:rPr lang="en-US" dirty="0" smtClean="0"/>
              <a:t>Books</a:t>
            </a:r>
          </a:p>
          <a:p>
            <a:r>
              <a:rPr lang="en-US" dirty="0" smtClean="0"/>
              <a:t>Writings</a:t>
            </a:r>
          </a:p>
          <a:p>
            <a:r>
              <a:rPr lang="en-US" dirty="0" smtClean="0"/>
              <a:t>Paintings</a:t>
            </a:r>
          </a:p>
          <a:p>
            <a:r>
              <a:rPr lang="en-US" dirty="0" smtClean="0"/>
              <a:t>Art</a:t>
            </a:r>
          </a:p>
          <a:p>
            <a:pPr marL="0" indent="0">
              <a:buNone/>
            </a:pPr>
            <a:r>
              <a:rPr lang="en-US" dirty="0" smtClean="0"/>
              <a:t>** can be appropriated both symbolically or materially </a:t>
            </a:r>
            <a:r>
              <a:rPr lang="en-US" dirty="0" smtClean="0">
                <a:sym typeface="Wingdings"/>
              </a:rPr>
              <a:t> obtain profits based on mastery of the object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4052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36</TotalTime>
  <Words>396</Words>
  <Application>Microsoft Macintosh PowerPoint</Application>
  <PresentationFormat>On-screen Show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Capital</vt:lpstr>
      <vt:lpstr>Chapter 6 The Forms of Capital</vt:lpstr>
      <vt:lpstr>PowerPoint Presentation</vt:lpstr>
      <vt:lpstr>Normative Belief in Life</vt:lpstr>
      <vt:lpstr>Reality of the World</vt:lpstr>
      <vt:lpstr>Capital</vt:lpstr>
      <vt:lpstr>Cultural Capital</vt:lpstr>
      <vt:lpstr>Cultural Capital</vt:lpstr>
      <vt:lpstr>Embodied State</vt:lpstr>
      <vt:lpstr>Objectified State</vt:lpstr>
      <vt:lpstr>Institutionalized State</vt:lpstr>
      <vt:lpstr>Social Capital</vt:lpstr>
      <vt:lpstr>Conversions</vt:lpstr>
      <vt:lpstr>Entitlements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 The Forms of Capital</dc:title>
  <dc:creator>maria luisa alaniz</dc:creator>
  <cp:lastModifiedBy>Maria Alaniz</cp:lastModifiedBy>
  <cp:revision>5</cp:revision>
  <dcterms:created xsi:type="dcterms:W3CDTF">2012-09-26T22:16:01Z</dcterms:created>
  <dcterms:modified xsi:type="dcterms:W3CDTF">2012-09-27T18:36:31Z</dcterms:modified>
</cp:coreProperties>
</file>