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-73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8" name="Rectangle 7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62843" y="457200"/>
              <a:ext cx="7982712" cy="25786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3741" y="6122894"/>
            <a:ext cx="2133600" cy="259317"/>
          </a:xfrm>
        </p:spPr>
        <p:txBody>
          <a:bodyPr/>
          <a:lstStyle/>
          <a:p>
            <a:fld id="{7D290233-0DD1-4A80-BB1E-9ADC3556DBB6}" type="datetimeFigureOut">
              <a:rPr lang="en-US" smtClean="0"/>
              <a:t>9/4/12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2894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91000" y="6122894"/>
            <a:ext cx="762000" cy="271463"/>
          </a:xfrm>
        </p:spPr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182880" y="173699"/>
                <a:ext cx="8778240" cy="6510602"/>
                <a:chOff x="182880" y="173699"/>
                <a:chExt cx="8778240" cy="6510602"/>
              </a:xfrm>
            </p:grpSpPr>
            <p:sp>
              <p:nvSpPr>
                <p:cNvPr id="29" name="Rectangle 28"/>
                <p:cNvSpPr/>
                <p:nvPr/>
              </p:nvSpPr>
              <p:spPr>
                <a:xfrm>
                  <a:off x="182880" y="173699"/>
                  <a:ext cx="8778240" cy="6510602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noFill/>
                </a:ln>
                <a:effectLst>
                  <a:outerShdw blurRad="63500" sx="101000" sy="101000" algn="ctr" rotWithShape="0">
                    <a:prstClr val="black">
                      <a:alpha val="40000"/>
                    </a:prstClr>
                  </a:outerShdw>
                </a:effectLst>
                <a:scene3d>
                  <a:camera prst="perspectiveFront" fov="4800000"/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0" name="Group 10"/>
                <p:cNvGrpSpPr/>
                <p:nvPr/>
              </p:nvGrpSpPr>
              <p:grpSpPr>
                <a:xfrm>
                  <a:off x="256032" y="237744"/>
                  <a:ext cx="8622792" cy="6364224"/>
                  <a:chOff x="247157" y="247430"/>
                  <a:chExt cx="8622792" cy="6364224"/>
                </a:xfrm>
              </p:grpSpPr>
              <p:sp>
                <p:nvSpPr>
                  <p:cNvPr id="31" name="Rectangle 30"/>
                  <p:cNvSpPr>
                    <a:spLocks/>
                  </p:cNvSpPr>
                  <p:nvPr/>
                </p:nvSpPr>
                <p:spPr>
                  <a:xfrm>
                    <a:off x="247157" y="247430"/>
                    <a:ext cx="8622792" cy="6364224"/>
                  </a:xfrm>
                  <a:prstGeom prst="rect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/>
                  </a:p>
                </p:txBody>
              </p:sp>
              <p:cxnSp>
                <p:nvCxnSpPr>
                  <p:cNvPr id="32" name="Straight Connector 31"/>
                  <p:cNvCxnSpPr/>
                  <p:nvPr/>
                </p:nvCxnSpPr>
                <p:spPr>
                  <a:xfrm>
                    <a:off x="247157" y="6389024"/>
                    <a:ext cx="8622792" cy="158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cxnSp>
            </p:grpSp>
          </p:grpSp>
          <p:sp>
            <p:nvSpPr>
              <p:cNvPr id="28" name="Rectangle 27"/>
              <p:cNvSpPr/>
              <p:nvPr/>
            </p:nvSpPr>
            <p:spPr>
              <a:xfrm rot="5400000">
                <a:off x="801086" y="3274090"/>
                <a:ext cx="6135624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25" name="Rectangle 24"/>
            <p:cNvSpPr/>
            <p:nvPr/>
          </p:nvSpPr>
          <p:spPr>
            <a:xfrm rot="10800000">
              <a:off x="258763" y="1594462"/>
              <a:ext cx="357530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694329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672323"/>
            <a:ext cx="3008313" cy="340304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9/4/12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352892" y="310123"/>
            <a:ext cx="3398837" cy="1204912"/>
          </a:xfrm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9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0" name="Rectangle 19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7" name="Rectangle 16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691640"/>
            <a:ext cx="3008376" cy="914400"/>
          </a:xfrm>
        </p:spPr>
        <p:txBody>
          <a:bodyPr anchor="b">
            <a:no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38559" y="612775"/>
            <a:ext cx="4114800" cy="546811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2670048"/>
            <a:ext cx="3008376" cy="34015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9/4/12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7" name="Group 1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1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2" name="Rectangle 21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3" name="Straight Connector 22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20" name="Rectangle 19"/>
            <p:cNvSpPr/>
            <p:nvPr/>
          </p:nvSpPr>
          <p:spPr>
            <a:xfrm>
              <a:off x="256032" y="4203192"/>
              <a:ext cx="8622792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1" y="4287819"/>
            <a:ext cx="8021977" cy="916193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6347" y="331694"/>
            <a:ext cx="8421624" cy="378310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1" y="5271247"/>
            <a:ext cx="8021977" cy="1013011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9/4/12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4" name="Rectangle 13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6" name="Rectangle 15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8" name="Rectangle 17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9/4/12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4" name="Group 13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7" name="Rectangle 16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19" name="Straight Connector 18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8" name="Rectangle 17"/>
            <p:cNvSpPr/>
            <p:nvPr/>
          </p:nvSpPr>
          <p:spPr>
            <a:xfrm rot="5400000">
              <a:off x="4242277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399" y="609600"/>
            <a:ext cx="1416423" cy="5516563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2" y="609600"/>
            <a:ext cx="6279777" cy="55165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9/4/12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9" name="Rectangle 18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1" name="Rectangle 20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9/4/12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12" name="Rectangle 11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11"/>
            <p:cNvGrpSpPr/>
            <p:nvPr/>
          </p:nvGrpSpPr>
          <p:grpSpPr>
            <a:xfrm>
              <a:off x="562842" y="475488"/>
              <a:ext cx="7982713" cy="5888736"/>
              <a:chOff x="562842" y="475488"/>
              <a:chExt cx="7982713" cy="5888736"/>
            </a:xfrm>
          </p:grpSpPr>
          <p:sp>
            <p:nvSpPr>
              <p:cNvPr id="8" name="Rectangle 7"/>
              <p:cNvSpPr>
                <a:spLocks/>
              </p:cNvSpPr>
              <p:nvPr/>
            </p:nvSpPr>
            <p:spPr>
              <a:xfrm>
                <a:off x="562843" y="475488"/>
                <a:ext cx="7982712" cy="5888736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9" name="Straight Connector 8"/>
              <p:cNvCxnSpPr/>
              <p:nvPr/>
            </p:nvCxnSpPr>
            <p:spPr>
              <a:xfrm>
                <a:off x="562842" y="6133646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562842" y="3427528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113" y="3442447"/>
            <a:ext cx="7345362" cy="1532965"/>
          </a:xfrm>
        </p:spPr>
        <p:txBody>
          <a:bodyPr anchor="b" anchorCtr="0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0113" y="5029200"/>
            <a:ext cx="7345362" cy="990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9259" y="6122894"/>
            <a:ext cx="2133600" cy="259317"/>
          </a:xfrm>
        </p:spPr>
        <p:txBody>
          <a:bodyPr/>
          <a:lstStyle/>
          <a:p>
            <a:fld id="{7D290233-0DD1-4A80-BB1E-9ADC3556DBB6}" type="datetimeFigureOut">
              <a:rPr lang="en-US" smtClean="0"/>
              <a:t>9/4/12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4401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36493" y="533400"/>
            <a:ext cx="7836408" cy="2828925"/>
          </a:xfrm>
        </p:spPr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2" name="Rectangle 11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7" name="Rectangle 2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371600"/>
            <a:ext cx="7345362" cy="1676400"/>
          </a:xfrm>
        </p:spPr>
        <p:txBody>
          <a:bodyPr anchor="b" anchorCtr="0">
            <a:noAutofit/>
          </a:bodyPr>
          <a:lstStyle>
            <a:lvl1pPr algn="ctr">
              <a:defRPr sz="5400" b="0" i="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4566"/>
            <a:ext cx="7345362" cy="1500187"/>
          </a:xfrm>
        </p:spPr>
        <p:txBody>
          <a:bodyPr anchor="t" anchorCtr="0"/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9/4/12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21" name="Rectangle 2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5" name="Rectangle 24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9/4/12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9" name="Rectangle 2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32" name="Rectangle 31"/>
                <p:cNvSpPr/>
                <p:nvPr/>
              </p:nvSpPr>
              <p:spPr>
                <a:xfrm>
                  <a:off x="247157" y="1612392"/>
                  <a:ext cx="8622792" cy="64008"/>
                </a:xfrm>
                <a:prstGeom prst="rect">
                  <a:avLst/>
                </a:prstGeom>
                <a:solidFill>
                  <a:schemeClr val="bg2">
                    <a:lumMod val="40000"/>
                    <a:lumOff val="60000"/>
                  </a:schemeClr>
                </a:solidFill>
                <a:ln w="3175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</p:grpSp>
        </p:grpSp>
        <p:cxnSp>
          <p:nvCxnSpPr>
            <p:cNvPr id="23" name="Straight Connector 22"/>
            <p:cNvCxnSpPr/>
            <p:nvPr/>
          </p:nvCxnSpPr>
          <p:spPr>
            <a:xfrm rot="16200000" flipH="1">
              <a:off x="2217480" y="4026438"/>
              <a:ext cx="4711326" cy="2286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01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301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5539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5539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9/4/12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5" name="Rectangle 14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7" name="Rectangle 16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9/4/12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1" name="Rectangle 1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3" name="Rectangle 1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4" name="Straight Connector 1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9/4/12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9" name="Rectangle 1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0" name="Straight Connector 19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3" name="Rectangle 32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169892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147888"/>
            <a:ext cx="3008313" cy="326231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9/4/12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3840" y="6371591"/>
            <a:ext cx="2133600" cy="2593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</a:defRPr>
            </a:lvl1pPr>
          </a:lstStyle>
          <a:p>
            <a:fld id="{7D290233-0DD1-4A80-BB1E-9ADC3556DBB6}" type="datetimeFigureOut">
              <a:rPr lang="en-US" smtClean="0"/>
              <a:t>9/4/12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8840" y="6371591"/>
            <a:ext cx="2895600" cy="2578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271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794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80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366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652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85900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712913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947863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174875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 smtClean="0"/>
              <a:t>Chapter 3</a:t>
            </a:r>
            <a:br>
              <a:rPr lang="en-US" sz="3600" dirty="0" smtClean="0"/>
            </a:br>
            <a:r>
              <a:rPr lang="en-US" sz="3600" dirty="0" smtClean="0"/>
              <a:t>Functional and Conflict Theories </a:t>
            </a:r>
            <a:br>
              <a:rPr lang="en-US" sz="3600" dirty="0" smtClean="0"/>
            </a:br>
            <a:r>
              <a:rPr lang="en-US" sz="3600" dirty="0" smtClean="0"/>
              <a:t>of</a:t>
            </a:r>
            <a:r>
              <a:rPr lang="en-US" sz="3600" dirty="0"/>
              <a:t> </a:t>
            </a:r>
            <a:r>
              <a:rPr lang="en-US" sz="3600" dirty="0" smtClean="0"/>
              <a:t>Education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9132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Status </a:t>
            </a:r>
            <a:r>
              <a:rPr lang="en-US" sz="3600" dirty="0"/>
              <a:t>G</a:t>
            </a:r>
            <a:r>
              <a:rPr lang="en-US" sz="3600" dirty="0" smtClean="0"/>
              <a:t>roup </a:t>
            </a:r>
            <a:r>
              <a:rPr lang="en-US" sz="3600" dirty="0"/>
              <a:t>C</a:t>
            </a:r>
            <a:r>
              <a:rPr lang="en-US" sz="3600" dirty="0" smtClean="0"/>
              <a:t>haracteristics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Style of language</a:t>
            </a:r>
          </a:p>
          <a:p>
            <a:r>
              <a:rPr lang="en-US" sz="2800" dirty="0" smtClean="0"/>
              <a:t>Taste of clothing/</a:t>
            </a:r>
            <a:r>
              <a:rPr lang="en-US" sz="2800" dirty="0" smtClean="0"/>
              <a:t>decor</a:t>
            </a:r>
            <a:endParaRPr lang="en-US" sz="2800" dirty="0" smtClean="0"/>
          </a:p>
          <a:p>
            <a:r>
              <a:rPr lang="en-US" sz="2800" dirty="0" smtClean="0"/>
              <a:t>Manners</a:t>
            </a:r>
          </a:p>
          <a:p>
            <a:r>
              <a:rPr lang="en-US" sz="2800" dirty="0" smtClean="0"/>
              <a:t>Conversational topics</a:t>
            </a:r>
          </a:p>
          <a:p>
            <a:r>
              <a:rPr lang="en-US" sz="2800" dirty="0" smtClean="0"/>
              <a:t>Opinions</a:t>
            </a:r>
          </a:p>
          <a:p>
            <a:r>
              <a:rPr lang="en-US" sz="2800" dirty="0" smtClean="0"/>
              <a:t>Values</a:t>
            </a:r>
          </a:p>
          <a:p>
            <a:r>
              <a:rPr lang="en-US" sz="2800" dirty="0" smtClean="0"/>
              <a:t>Preferences in sports, media, arts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936609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**</a:t>
            </a:r>
            <a:r>
              <a:rPr lang="en-US" sz="3600" dirty="0" smtClean="0"/>
              <a:t>Exclusion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Normatively </a:t>
            </a:r>
            <a:r>
              <a:rPr lang="en-US" dirty="0" smtClean="0"/>
              <a:t>legitimated exclusion </a:t>
            </a:r>
            <a:r>
              <a:rPr lang="en-US" dirty="0" smtClean="0"/>
              <a:t>based on:</a:t>
            </a:r>
          </a:p>
          <a:p>
            <a:r>
              <a:rPr lang="en-US" dirty="0" smtClean="0"/>
              <a:t>Class </a:t>
            </a:r>
            <a:r>
              <a:rPr lang="en-US" dirty="0" smtClean="0">
                <a:sym typeface="Wingdings"/>
              </a:rPr>
              <a:t> lifestyle</a:t>
            </a:r>
          </a:p>
          <a:p>
            <a:r>
              <a:rPr lang="en-US" dirty="0" smtClean="0">
                <a:sym typeface="Wingdings"/>
              </a:rPr>
              <a:t>Power position</a:t>
            </a:r>
          </a:p>
          <a:p>
            <a:r>
              <a:rPr lang="en-US" dirty="0" smtClean="0">
                <a:sym typeface="Wingdings"/>
              </a:rPr>
              <a:t>Cultural conditions; geography, ethnicity, religion, education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24717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Struggle for Advantage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Elite select new members from their status group i.e. “fits in”</a:t>
            </a:r>
          </a:p>
          <a:p>
            <a:r>
              <a:rPr lang="en-US" sz="2800" dirty="0" smtClean="0"/>
              <a:t>Lower level employees who are indoctrinated to respect superiority</a:t>
            </a:r>
          </a:p>
          <a:p>
            <a:r>
              <a:rPr lang="en-US" sz="2800" dirty="0" smtClean="0"/>
              <a:t>Struggle; wealth, power, prestige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408630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1901" y="244158"/>
            <a:ext cx="7345362" cy="13398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4000" dirty="0" smtClean="0"/>
              <a:t>**Education as a Status Culture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Main </a:t>
            </a:r>
            <a:r>
              <a:rPr lang="en-US" sz="3200" dirty="0" smtClean="0"/>
              <a:t>activity is to teach status culture: vocabulary, inflection, dress, aesthetic tastes, values and manners</a:t>
            </a:r>
          </a:p>
          <a:p>
            <a:pPr marL="0" indent="0">
              <a:buNone/>
            </a:pPr>
            <a:r>
              <a:rPr lang="en-US" sz="3200" dirty="0" smtClean="0"/>
              <a:t>(i.e. create and process </a:t>
            </a:r>
            <a:r>
              <a:rPr lang="en-US" sz="3200" dirty="0" smtClean="0"/>
              <a:t>“</a:t>
            </a:r>
            <a:r>
              <a:rPr lang="en-US" sz="3200" dirty="0" smtClean="0"/>
              <a:t>products” </a:t>
            </a:r>
            <a:r>
              <a:rPr lang="en-US" sz="3200" dirty="0" smtClean="0"/>
              <a:t>that </a:t>
            </a:r>
            <a:r>
              <a:rPr lang="en-US" sz="3200" dirty="0" smtClean="0"/>
              <a:t>reflect </a:t>
            </a:r>
            <a:r>
              <a:rPr lang="en-US" sz="3200" dirty="0" smtClean="0"/>
              <a:t>the culture of the institution)</a:t>
            </a:r>
          </a:p>
        </p:txBody>
      </p:sp>
    </p:spTree>
    <p:extLst>
      <p:ext uri="{BB962C8B-B14F-4D97-AF65-F5344CB8AC3E}">
        <p14:creationId xmlns:p14="http://schemas.microsoft.com/office/powerpoint/2010/main" val="4675228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Education:** </a:t>
            </a:r>
            <a:br>
              <a:rPr lang="en-US" sz="3200" dirty="0" smtClean="0"/>
            </a:br>
            <a:r>
              <a:rPr lang="en-US" sz="3200" dirty="0" smtClean="0"/>
              <a:t>Mechanism of Occupational Placement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dirty="0" smtClean="0"/>
              <a:t>Screening device: </a:t>
            </a:r>
          </a:p>
          <a:p>
            <a:pPr marL="0" indent="0">
              <a:buNone/>
            </a:pPr>
            <a:r>
              <a:rPr lang="en-US" sz="3200" dirty="0" smtClean="0"/>
              <a:t>Elite </a:t>
            </a:r>
            <a:r>
              <a:rPr lang="en-US" sz="3200" dirty="0" smtClean="0">
                <a:sym typeface="Wingdings"/>
              </a:rPr>
              <a:t> socialized to the dominant culture</a:t>
            </a:r>
          </a:p>
          <a:p>
            <a:pPr marL="0" indent="0">
              <a:buNone/>
            </a:pPr>
            <a:r>
              <a:rPr lang="en-US" sz="3200" dirty="0" smtClean="0">
                <a:sym typeface="Wingdings"/>
              </a:rPr>
              <a:t>Employees  attitude of respect</a:t>
            </a:r>
          </a:p>
          <a:p>
            <a:pPr marL="0" indent="0">
              <a:buNone/>
            </a:pPr>
            <a:r>
              <a:rPr lang="en-US" sz="3200" dirty="0" smtClean="0">
                <a:sym typeface="Wingdings"/>
              </a:rPr>
              <a:t>**Schools produce distinctive personality types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025935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Empirical Support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 smtClean="0"/>
              <a:t>Distinctions among status groups; class and ethnicity</a:t>
            </a:r>
          </a:p>
          <a:p>
            <a:r>
              <a:rPr lang="en-US" sz="3200" dirty="0" smtClean="0"/>
              <a:t>Status groups occupy different occupational </a:t>
            </a:r>
            <a:r>
              <a:rPr lang="en-US" sz="3200" dirty="0" smtClean="0"/>
              <a:t>positions</a:t>
            </a:r>
          </a:p>
          <a:p>
            <a:pPr marL="0" indent="0">
              <a:buNone/>
            </a:pPr>
            <a:r>
              <a:rPr lang="en-US" sz="3200" dirty="0" smtClean="0"/>
              <a:t> </a:t>
            </a:r>
            <a:r>
              <a:rPr lang="en-US" sz="3200" dirty="0" smtClean="0"/>
              <a:t>i.e. Wall Street </a:t>
            </a:r>
            <a:r>
              <a:rPr lang="en-US" sz="3200" dirty="0" smtClean="0">
                <a:sym typeface="Wingdings"/>
              </a:rPr>
              <a:t> Ivy League w/distinctive personality type  upper class values/manners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1601767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Functionalist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Process of </a:t>
            </a:r>
            <a:r>
              <a:rPr lang="en-US" dirty="0" smtClean="0"/>
              <a:t>stratification: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Occupational structure </a:t>
            </a:r>
            <a:r>
              <a:rPr lang="en-US" dirty="0" smtClean="0">
                <a:sym typeface="Wingdings"/>
              </a:rPr>
              <a:t> demands for specific performance  training/education fills demands</a:t>
            </a:r>
          </a:p>
          <a:p>
            <a:pPr marL="0" indent="0">
              <a:buNone/>
            </a:pPr>
            <a:endParaRPr lang="en-US" dirty="0">
              <a:sym typeface="Wingdings"/>
            </a:endParaRPr>
          </a:p>
          <a:p>
            <a:pPr marL="0" indent="0">
              <a:buNone/>
            </a:pPr>
            <a:r>
              <a:rPr lang="en-US" dirty="0" smtClean="0">
                <a:sym typeface="Wingdings"/>
              </a:rPr>
              <a:t>Needs of society  determine behavior  rewards individuals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29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Critique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Acquisition of new skills occur w/in job categories</a:t>
            </a:r>
          </a:p>
          <a:p>
            <a:r>
              <a:rPr lang="en-US" sz="3200" dirty="0" smtClean="0"/>
              <a:t>Ed level changed in excess</a:t>
            </a:r>
          </a:p>
          <a:p>
            <a:r>
              <a:rPr lang="en-US" sz="3200" dirty="0" smtClean="0"/>
              <a:t>More/better education not necessarily more productive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28525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Critique:</a:t>
            </a:r>
            <a:br>
              <a:rPr lang="en-US" sz="3600" dirty="0" smtClean="0"/>
            </a:br>
            <a:r>
              <a:rPr lang="en-US" sz="3600" dirty="0" smtClean="0"/>
              <a:t>Professionalization of Occupations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 smtClean="0"/>
              <a:t>Ed quality little effect on productivity</a:t>
            </a:r>
          </a:p>
          <a:p>
            <a:r>
              <a:rPr lang="en-US" sz="3200" dirty="0" smtClean="0"/>
              <a:t>Set </a:t>
            </a:r>
            <a:r>
              <a:rPr lang="en-US" sz="3200" dirty="0" err="1" smtClean="0"/>
              <a:t>ed</a:t>
            </a:r>
            <a:r>
              <a:rPr lang="en-US" sz="3200" dirty="0" smtClean="0"/>
              <a:t> requirement (licensing laws) </a:t>
            </a:r>
            <a:r>
              <a:rPr lang="en-US" sz="3200" dirty="0" smtClean="0">
                <a:sym typeface="Wingdings"/>
              </a:rPr>
              <a:t> tactic to raise prestige/autonomy</a:t>
            </a:r>
          </a:p>
          <a:p>
            <a:r>
              <a:rPr lang="en-US" sz="3200" dirty="0" smtClean="0">
                <a:sym typeface="Wingdings"/>
              </a:rPr>
              <a:t>Reality  learning retained only in small part</a:t>
            </a:r>
          </a:p>
          <a:p>
            <a:r>
              <a:rPr lang="en-US" sz="3200" dirty="0" smtClean="0">
                <a:sym typeface="Wingdings"/>
              </a:rPr>
              <a:t>Ed goals achieved with a minimum of learning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6770972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Social Mobility**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3200" dirty="0" smtClean="0"/>
              <a:t>Education </a:t>
            </a:r>
            <a:r>
              <a:rPr lang="en-US" sz="3200" dirty="0" smtClean="0">
                <a:sym typeface="Wingdings"/>
              </a:rPr>
              <a:t> Occupational Success</a:t>
            </a:r>
          </a:p>
          <a:p>
            <a:pPr marL="0" indent="0">
              <a:buNone/>
            </a:pPr>
            <a:r>
              <a:rPr lang="en-US" sz="3200" dirty="0" smtClean="0">
                <a:sym typeface="Wingdings"/>
              </a:rPr>
              <a:t>Social Origins  major intervening variable</a:t>
            </a:r>
          </a:p>
          <a:p>
            <a:pPr marL="0" indent="0">
              <a:buNone/>
            </a:pPr>
            <a:r>
              <a:rPr lang="en-US" sz="3200" dirty="0" smtClean="0">
                <a:sym typeface="Wingdings"/>
              </a:rPr>
              <a:t>Independent of educational credentials</a:t>
            </a:r>
            <a:r>
              <a:rPr lang="en-US" sz="3200" dirty="0" smtClean="0"/>
              <a:t>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354345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Social Mobility</a:t>
            </a:r>
            <a:br>
              <a:rPr lang="en-US" sz="3200" dirty="0" smtClean="0"/>
            </a:br>
            <a:r>
              <a:rPr lang="en-US" sz="3200" dirty="0" smtClean="0"/>
              <a:t>Variables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Race/ethnicity</a:t>
            </a:r>
          </a:p>
          <a:p>
            <a:r>
              <a:rPr lang="en-US" dirty="0" smtClean="0"/>
              <a:t>Class</a:t>
            </a:r>
          </a:p>
          <a:p>
            <a:r>
              <a:rPr lang="en-US" dirty="0" smtClean="0"/>
              <a:t>Skin color </a:t>
            </a:r>
          </a:p>
          <a:p>
            <a:r>
              <a:rPr lang="en-US" dirty="0" smtClean="0"/>
              <a:t>Name</a:t>
            </a:r>
          </a:p>
          <a:p>
            <a:r>
              <a:rPr lang="en-US" dirty="0" smtClean="0"/>
              <a:t>Accent</a:t>
            </a:r>
          </a:p>
          <a:p>
            <a:r>
              <a:rPr lang="en-US" dirty="0" smtClean="0"/>
              <a:t>Style of dress</a:t>
            </a:r>
          </a:p>
          <a:p>
            <a:r>
              <a:rPr lang="en-US" dirty="0" smtClean="0"/>
              <a:t>Manners</a:t>
            </a:r>
          </a:p>
          <a:p>
            <a:r>
              <a:rPr lang="en-US" dirty="0" smtClean="0"/>
              <a:t>Conversational ability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4260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Business (tech industry)</a:t>
            </a:r>
            <a:br>
              <a:rPr lang="en-US" sz="3600" dirty="0" smtClean="0"/>
            </a:br>
            <a:r>
              <a:rPr lang="en-US" sz="3600" dirty="0" smtClean="0"/>
              <a:t>Elite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Upper and middle class</a:t>
            </a:r>
          </a:p>
          <a:p>
            <a:r>
              <a:rPr lang="en-US" dirty="0" smtClean="0"/>
              <a:t>White </a:t>
            </a:r>
          </a:p>
          <a:p>
            <a:r>
              <a:rPr lang="en-US" dirty="0" smtClean="0"/>
              <a:t>Male</a:t>
            </a:r>
          </a:p>
          <a:p>
            <a:r>
              <a:rPr lang="en-US" dirty="0" smtClean="0"/>
              <a:t>Straight</a:t>
            </a:r>
          </a:p>
          <a:p>
            <a:r>
              <a:rPr lang="en-US" dirty="0" smtClean="0"/>
              <a:t>Prestigious universities</a:t>
            </a:r>
          </a:p>
          <a:p>
            <a:pPr marL="0" indent="0">
              <a:buNone/>
            </a:pPr>
            <a:r>
              <a:rPr lang="en-US" dirty="0" smtClean="0"/>
              <a:t>**Ascribed group </a:t>
            </a:r>
            <a:r>
              <a:rPr lang="en-US" dirty="0" smtClean="0">
                <a:sym typeface="Wingdings"/>
              </a:rPr>
              <a:t> prime basis for selection</a:t>
            </a:r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9912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Education**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Mark of membership in a particular group </a:t>
            </a:r>
            <a:r>
              <a:rPr lang="en-US" dirty="0" smtClean="0">
                <a:sym typeface="Wingdings"/>
              </a:rPr>
              <a:t></a:t>
            </a:r>
          </a:p>
          <a:p>
            <a:pPr marL="0" indent="0">
              <a:buNone/>
            </a:pPr>
            <a:r>
              <a:rPr lang="en-US" dirty="0">
                <a:sym typeface="Wingdings"/>
              </a:rPr>
              <a:t>	</a:t>
            </a:r>
            <a:r>
              <a:rPr lang="en-US" dirty="0" smtClean="0">
                <a:sym typeface="Wingdings"/>
              </a:rPr>
              <a:t>	not skills or achievement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74934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Conflict Theory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Status groups** </a:t>
            </a:r>
            <a:r>
              <a:rPr lang="en-US" sz="3200" dirty="0" smtClean="0">
                <a:sym typeface="Wingdings"/>
              </a:rPr>
              <a:t> associated groups sharing common cultures/sub-cultures: share a sense of status equality based on participation in common culture    ** a fundamental senses of identity: others can not participate comfortably</a:t>
            </a:r>
            <a:endParaRPr lang="en-US" sz="3200" dirty="0"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10912277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Capital">
  <a:themeElements>
    <a:clrScheme name="Capital">
      <a:dk1>
        <a:srgbClr val="000000"/>
      </a:dk1>
      <a:lt1>
        <a:srgbClr val="FFFFFF"/>
      </a:lt1>
      <a:dk2>
        <a:srgbClr val="6F6D5D"/>
      </a:dk2>
      <a:lt2>
        <a:srgbClr val="7C8F97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Capital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Capital.thmx</Template>
  <TotalTime>59</TotalTime>
  <Words>372</Words>
  <Application>Microsoft Macintosh PowerPoint</Application>
  <PresentationFormat>On-screen Show (4:3)</PresentationFormat>
  <Paragraphs>71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Capital</vt:lpstr>
      <vt:lpstr>Chapter 3 Functional and Conflict Theories  of Education</vt:lpstr>
      <vt:lpstr>Functionalist Theory</vt:lpstr>
      <vt:lpstr>Critique</vt:lpstr>
      <vt:lpstr>Critique: Professionalization of Occupations</vt:lpstr>
      <vt:lpstr>Social Mobility**</vt:lpstr>
      <vt:lpstr>Social Mobility Variables</vt:lpstr>
      <vt:lpstr>Business (tech industry) Elite</vt:lpstr>
      <vt:lpstr>Education**</vt:lpstr>
      <vt:lpstr>Conflict Theory</vt:lpstr>
      <vt:lpstr>Status Group Characteristics</vt:lpstr>
      <vt:lpstr>**Exclusion</vt:lpstr>
      <vt:lpstr>Struggle for Advantage</vt:lpstr>
      <vt:lpstr> **Education as a Status Culture</vt:lpstr>
      <vt:lpstr>Education:**  Mechanism of Occupational Placement</vt:lpstr>
      <vt:lpstr>Empirical Support</vt:lpstr>
    </vt:vector>
  </TitlesOfParts>
  <Company>san jose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3 Functional and Conflict Theories  of Education</dc:title>
  <dc:creator>maria luisa alaniz</dc:creator>
  <cp:lastModifiedBy>Maria Alaniz</cp:lastModifiedBy>
  <cp:revision>8</cp:revision>
  <dcterms:created xsi:type="dcterms:W3CDTF">2012-09-02T14:18:44Z</dcterms:created>
  <dcterms:modified xsi:type="dcterms:W3CDTF">2012-09-04T21:16:03Z</dcterms:modified>
</cp:coreProperties>
</file>