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7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DB8F2-5BF2-A840-B366-85949E539163}" type="datetimeFigureOut">
              <a:rPr lang="en-US" smtClean="0"/>
              <a:t>8/27/12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A74998-D125-294A-8A23-6F301B122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65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74998-D125-294A-8A23-6F301B1227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78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Chapter 1</a:t>
            </a:r>
            <a:br>
              <a:rPr lang="en-US" sz="3600" dirty="0" smtClean="0"/>
            </a:br>
            <a:r>
              <a:rPr lang="en-US" sz="3600" dirty="0" smtClean="0"/>
              <a:t>Theory and Research</a:t>
            </a:r>
            <a:br>
              <a:rPr lang="en-US" sz="3600" dirty="0" smtClean="0"/>
            </a:br>
            <a:r>
              <a:rPr lang="en-US" sz="3600" dirty="0" smtClean="0"/>
              <a:t>in </a:t>
            </a:r>
            <a:br>
              <a:rPr lang="en-US" sz="3600" dirty="0" smtClean="0"/>
            </a:br>
            <a:r>
              <a:rPr lang="en-US" sz="3600" dirty="0" smtClean="0"/>
              <a:t>Sociology of Education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Major theoretical perspectives:</a:t>
            </a:r>
          </a:p>
          <a:p>
            <a:r>
              <a:rPr lang="en-US" sz="2400" dirty="0"/>
              <a:t>f</a:t>
            </a:r>
            <a:r>
              <a:rPr lang="en-US" sz="2400" dirty="0" smtClean="0"/>
              <a:t>unctionalism, conflict theory, symbolic interactionism</a:t>
            </a:r>
          </a:p>
          <a:p>
            <a:endParaRPr lang="en-US" sz="2400" dirty="0" smtClean="0"/>
          </a:p>
          <a:p>
            <a:r>
              <a:rPr lang="en-US" sz="2400" dirty="0" smtClean="0"/>
              <a:t>Contemporary approaches:</a:t>
            </a:r>
          </a:p>
          <a:p>
            <a:r>
              <a:rPr lang="en-US" sz="2400" dirty="0"/>
              <a:t>c</a:t>
            </a:r>
            <a:r>
              <a:rPr lang="en-US" sz="2400" dirty="0" smtClean="0"/>
              <a:t>ode theory, cultural capital, status competition, institutional theory, post-modern critique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43492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Underlying Assumption **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Class domination is codified in the school structure, processes and curriculum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45845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Interactionist</a:t>
            </a:r>
            <a:r>
              <a:rPr lang="en-US" sz="3600" dirty="0" smtClean="0"/>
              <a:t> Theory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Mead, </a:t>
            </a:r>
            <a:r>
              <a:rPr lang="en-US" sz="3200" dirty="0" err="1" smtClean="0"/>
              <a:t>Goffman</a:t>
            </a:r>
            <a:r>
              <a:rPr lang="en-US" sz="3200" dirty="0" smtClean="0"/>
              <a:t>, </a:t>
            </a:r>
            <a:r>
              <a:rPr lang="en-US" sz="3200" dirty="0" err="1" smtClean="0"/>
              <a:t>Rist</a:t>
            </a:r>
            <a:r>
              <a:rPr lang="en-US" sz="3200" dirty="0" smtClean="0"/>
              <a:t> </a:t>
            </a:r>
            <a:r>
              <a:rPr lang="en-US" sz="3200" dirty="0" smtClean="0">
                <a:sym typeface="Wingdings"/>
              </a:rPr>
              <a:t> critique of functionalist and conflict theory</a:t>
            </a:r>
          </a:p>
          <a:p>
            <a:r>
              <a:rPr lang="en-US" sz="3200" dirty="0" smtClean="0">
                <a:sym typeface="Wingdings"/>
              </a:rPr>
              <a:t>Focus on micro-level  everyday interactions, nuance</a:t>
            </a:r>
          </a:p>
          <a:p>
            <a:r>
              <a:rPr lang="en-US" sz="3200" dirty="0" smtClean="0">
                <a:sym typeface="Wingdings"/>
              </a:rPr>
              <a:t>Human agency vs. deterministic social structure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388212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Interactionist</a:t>
            </a:r>
            <a:r>
              <a:rPr lang="en-US" sz="3600" dirty="0" smtClean="0"/>
              <a:t> Theory:</a:t>
            </a:r>
            <a:br>
              <a:rPr lang="en-US" sz="3600" dirty="0" smtClean="0"/>
            </a:br>
            <a:r>
              <a:rPr lang="en-US" sz="3600" dirty="0" smtClean="0"/>
              <a:t>Examples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Goffman</a:t>
            </a:r>
            <a:r>
              <a:rPr lang="en-US" sz="3200" dirty="0" smtClean="0"/>
              <a:t>; patterns of everyday life hold society together</a:t>
            </a:r>
          </a:p>
          <a:p>
            <a:r>
              <a:rPr lang="en-US" sz="3200" dirty="0" err="1" smtClean="0"/>
              <a:t>Rist</a:t>
            </a:r>
            <a:r>
              <a:rPr lang="en-US" sz="3200" dirty="0" smtClean="0"/>
              <a:t>: classroom processes </a:t>
            </a:r>
            <a:r>
              <a:rPr lang="en-US" sz="3200" dirty="0" smtClean="0">
                <a:sym typeface="Wingdings"/>
              </a:rPr>
              <a:t> academic achievement i.e. labeling and ability grouping</a:t>
            </a:r>
          </a:p>
        </p:txBody>
      </p:sp>
    </p:spTree>
    <p:extLst>
      <p:ext uri="{BB962C8B-B14F-4D97-AF65-F5344CB8AC3E}">
        <p14:creationId xmlns:p14="http://schemas.microsoft.com/office/powerpoint/2010/main" val="1015334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Post – modern</a:t>
            </a:r>
            <a:br>
              <a:rPr lang="en-US" sz="3600" dirty="0" smtClean="0"/>
            </a:br>
            <a:r>
              <a:rPr lang="en-US" sz="3600" dirty="0" smtClean="0"/>
              <a:t>Critical Theory: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err="1" smtClean="0"/>
              <a:t>Friere</a:t>
            </a:r>
            <a:r>
              <a:rPr lang="en-US" sz="2800" dirty="0" smtClean="0"/>
              <a:t>: </a:t>
            </a:r>
          </a:p>
          <a:p>
            <a:r>
              <a:rPr lang="en-US" sz="2800" dirty="0" smtClean="0"/>
              <a:t>Connection of theory and practice</a:t>
            </a:r>
          </a:p>
          <a:p>
            <a:r>
              <a:rPr lang="en-US" sz="2800" dirty="0" smtClean="0"/>
              <a:t>Teachers as agents of social change</a:t>
            </a:r>
          </a:p>
          <a:p>
            <a:r>
              <a:rPr lang="en-US" sz="2800" dirty="0" smtClean="0"/>
              <a:t>Schools as sites for democratic transformation </a:t>
            </a:r>
            <a:r>
              <a:rPr lang="en-US" sz="2800" dirty="0" smtClean="0">
                <a:sym typeface="Wingdings"/>
              </a:rPr>
              <a:t> political action</a:t>
            </a:r>
            <a:endParaRPr lang="en-US" sz="2800" dirty="0" smtClean="0"/>
          </a:p>
          <a:p>
            <a:r>
              <a:rPr lang="en-US" sz="2800" dirty="0" smtClean="0"/>
              <a:t>Inclusion of women/people of color narratives</a:t>
            </a:r>
          </a:p>
          <a:p>
            <a:endParaRPr lang="en-US" sz="2800" dirty="0" smtClean="0"/>
          </a:p>
          <a:p>
            <a:pPr marL="0" indent="0">
              <a:buNone/>
            </a:pPr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40143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Conclusion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Most important question: why do low SES students do less well </a:t>
            </a:r>
            <a:r>
              <a:rPr lang="en-US" sz="3200" dirty="0" smtClean="0">
                <a:sym typeface="Wingdings"/>
              </a:rPr>
              <a:t> reduce achievement gap</a:t>
            </a:r>
          </a:p>
          <a:p>
            <a:r>
              <a:rPr lang="en-US" sz="3200" dirty="0" smtClean="0">
                <a:sym typeface="Wingdings"/>
              </a:rPr>
              <a:t>Diminish the separation of theory, research and practice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96123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Functionalist Theory:</a:t>
            </a:r>
            <a:br>
              <a:rPr lang="en-US" sz="3600" dirty="0" smtClean="0"/>
            </a:br>
            <a:r>
              <a:rPr lang="en-US" sz="3600" dirty="0" smtClean="0"/>
              <a:t>Durkheim </a:t>
            </a:r>
            <a:r>
              <a:rPr lang="en-US" sz="3600" dirty="0" smtClean="0">
                <a:sym typeface="Wingdings"/>
              </a:rPr>
              <a:t>1960’s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Durkheim first to apply sociological theory to education</a:t>
            </a:r>
          </a:p>
          <a:p>
            <a:r>
              <a:rPr lang="en-US" dirty="0" smtClean="0"/>
              <a:t>Moral values </a:t>
            </a:r>
            <a:r>
              <a:rPr lang="en-US" dirty="0" smtClean="0">
                <a:sym typeface="Wingdings"/>
              </a:rPr>
              <a:t> foundation of society</a:t>
            </a:r>
          </a:p>
          <a:p>
            <a:r>
              <a:rPr lang="en-US" dirty="0" smtClean="0">
                <a:sym typeface="Wingdings"/>
              </a:rPr>
              <a:t>Society  machine</a:t>
            </a:r>
          </a:p>
          <a:p>
            <a:r>
              <a:rPr lang="en-US" dirty="0" smtClean="0">
                <a:sym typeface="Wingdings"/>
              </a:rPr>
              <a:t>Assume consensus is the normal state in society; Stresses consensus and agreement</a:t>
            </a:r>
          </a:p>
          <a:p>
            <a:r>
              <a:rPr lang="en-US" dirty="0" smtClean="0">
                <a:sym typeface="Wingdings"/>
              </a:rPr>
              <a:t>Well functioning society  Role of schools:    schools socialize students into appropriate values and sort/select students according to 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811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Basic Tenets **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 is critical in creating moral unity necessary to social cohesion</a:t>
            </a:r>
          </a:p>
          <a:p>
            <a:r>
              <a:rPr lang="en-US" dirty="0" smtClean="0">
                <a:sym typeface="Wingdings"/>
              </a:rPr>
              <a:t>function of the school is the maintain social order; </a:t>
            </a:r>
          </a:p>
          <a:p>
            <a:pPr lvl="1"/>
            <a:r>
              <a:rPr lang="en-US" dirty="0" smtClean="0">
                <a:sym typeface="Wingdings"/>
              </a:rPr>
              <a:t> intellectual (cognitive)</a:t>
            </a:r>
          </a:p>
          <a:p>
            <a:pPr lvl="1"/>
            <a:r>
              <a:rPr lang="en-US" dirty="0" smtClean="0">
                <a:sym typeface="Wingdings"/>
              </a:rPr>
              <a:t>political (allegiance)</a:t>
            </a:r>
          </a:p>
          <a:p>
            <a:pPr lvl="1"/>
            <a:r>
              <a:rPr lang="en-US" dirty="0" smtClean="0">
                <a:sym typeface="Wingdings"/>
              </a:rPr>
              <a:t>economic (occupational roles)</a:t>
            </a:r>
          </a:p>
          <a:p>
            <a:pPr marL="350838" lvl="1" indent="0">
              <a:buNone/>
            </a:pPr>
            <a:r>
              <a:rPr lang="en-US" dirty="0" smtClean="0">
                <a:sym typeface="Wingdings"/>
              </a:rPr>
              <a:t>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828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Basic Tenets **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Schools develop and maintain a modern and democratic society providing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	EQUAL OPPORTUNITY FOR 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9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Underlying Assumption **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Meritocracy </a:t>
            </a:r>
            <a:r>
              <a:rPr lang="en-US" sz="3200" dirty="0" smtClean="0">
                <a:sym typeface="Wingdings"/>
              </a:rPr>
              <a:t> </a:t>
            </a:r>
            <a:r>
              <a:rPr lang="en-US" sz="3200" dirty="0" smtClean="0"/>
              <a:t>hard work/talent determines allocation rather than birth</a:t>
            </a:r>
          </a:p>
          <a:p>
            <a:endParaRPr lang="en-US" sz="3200" dirty="0"/>
          </a:p>
          <a:p>
            <a:r>
              <a:rPr lang="en-US" sz="3200" dirty="0" smtClean="0"/>
              <a:t>Education is the key institution in a meritocratic selection process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77669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Conflict Theory: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1960’s </a:t>
            </a:r>
            <a:r>
              <a:rPr lang="en-US" sz="2800" dirty="0" smtClean="0">
                <a:sym typeface="Wingdings"/>
              </a:rPr>
              <a:t> alternative critique to Functionalist 	Theory</a:t>
            </a:r>
          </a:p>
          <a:p>
            <a:endParaRPr lang="en-US" sz="2800" dirty="0">
              <a:sym typeface="Wingdings"/>
            </a:endParaRPr>
          </a:p>
          <a:p>
            <a:r>
              <a:rPr lang="en-US" sz="2800" dirty="0" smtClean="0"/>
              <a:t>Social Scientists: Marx</a:t>
            </a:r>
            <a:r>
              <a:rPr lang="en-US" sz="2800" dirty="0"/>
              <a:t>, Weber, Bowles and </a:t>
            </a:r>
            <a:r>
              <a:rPr lang="en-US" sz="2800" dirty="0" err="1"/>
              <a:t>Gintis</a:t>
            </a:r>
            <a:r>
              <a:rPr lang="en-US" sz="2800" dirty="0" smtClean="0"/>
              <a:t>, Collins</a:t>
            </a:r>
            <a:endParaRPr lang="en-US" sz="2800" dirty="0" smtClean="0">
              <a:sym typeface="Wingdings"/>
            </a:endParaRPr>
          </a:p>
          <a:p>
            <a:pPr marL="0" indent="0">
              <a:buNone/>
            </a:pPr>
            <a:endParaRPr lang="en-US" sz="2800" dirty="0" smtClean="0">
              <a:sym typeface="Wingdings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99264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Basic Tenets **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Schools function in the interest of dominant groups </a:t>
            </a:r>
            <a:r>
              <a:rPr lang="en-US" sz="3200" dirty="0" smtClean="0">
                <a:sym typeface="Wingdings"/>
              </a:rPr>
              <a:t> empirical evidence does not support notions of meritocracy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03309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Basic Tenets **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Meritocracy is an ideology created by the powerful designed to enhance their position by legitimizing inequality and the unequal distribution of resources</a:t>
            </a:r>
          </a:p>
          <a:p>
            <a:r>
              <a:rPr lang="en-US" sz="3200" dirty="0" smtClean="0"/>
              <a:t>Relationship between schools and society is problematic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20956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Conflict Theory:</a:t>
            </a:r>
            <a:br>
              <a:rPr lang="en-US" sz="3600" dirty="0" smtClean="0"/>
            </a:br>
            <a:r>
              <a:rPr lang="en-US" sz="3600" dirty="0" smtClean="0"/>
              <a:t>Examples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Collins: status groups/symbols</a:t>
            </a:r>
          </a:p>
          <a:p>
            <a:r>
              <a:rPr lang="en-US" sz="3600" dirty="0" smtClean="0"/>
              <a:t>Bourdieu: cultural capital passed on by families </a:t>
            </a:r>
            <a:r>
              <a:rPr lang="en-US" sz="3600" dirty="0" smtClean="0">
                <a:sym typeface="Wingdings"/>
              </a:rPr>
              <a:t> “exchange value”</a:t>
            </a:r>
          </a:p>
          <a:p>
            <a:r>
              <a:rPr lang="en-US" sz="3600" dirty="0" smtClean="0">
                <a:sym typeface="Wingdings"/>
              </a:rPr>
              <a:t>Bernstein: speech patterns  social class; schools are middle-class institutions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341539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58</TotalTime>
  <Words>399</Words>
  <Application>Microsoft Macintosh PowerPoint</Application>
  <PresentationFormat>On-screen Show (4:3)</PresentationFormat>
  <Paragraphs>61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Capital</vt:lpstr>
      <vt:lpstr>Chapter 1 Theory and Research in  Sociology of Education</vt:lpstr>
      <vt:lpstr>Functionalist Theory: Durkheim 1960’s</vt:lpstr>
      <vt:lpstr>Basic Tenets **</vt:lpstr>
      <vt:lpstr>Basic Tenets **</vt:lpstr>
      <vt:lpstr>Underlying Assumption **</vt:lpstr>
      <vt:lpstr>Conflict Theory: </vt:lpstr>
      <vt:lpstr>Basic Tenets **</vt:lpstr>
      <vt:lpstr>Basic Tenets **</vt:lpstr>
      <vt:lpstr>Conflict Theory: Examples</vt:lpstr>
      <vt:lpstr>Underlying Assumption **</vt:lpstr>
      <vt:lpstr>Interactionist Theory</vt:lpstr>
      <vt:lpstr>Interactionist Theory: Examples</vt:lpstr>
      <vt:lpstr>Post – modern Critical Theory:</vt:lpstr>
      <vt:lpstr>Conclusion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Theory and Research in  Sociology of Education</dc:title>
  <dc:creator>Maria Alaniz</dc:creator>
  <cp:lastModifiedBy>Maria Alaniz</cp:lastModifiedBy>
  <cp:revision>6</cp:revision>
  <dcterms:created xsi:type="dcterms:W3CDTF">2012-08-27T22:03:54Z</dcterms:created>
  <dcterms:modified xsi:type="dcterms:W3CDTF">2012-08-27T23:02:10Z</dcterms:modified>
</cp:coreProperties>
</file>