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0" r:id="rId2"/>
    <p:sldId id="279" r:id="rId3"/>
    <p:sldId id="28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57" r:id="rId22"/>
    <p:sldId id="256" r:id="rId23"/>
    <p:sldId id="258" r:id="rId24"/>
    <p:sldId id="259" r:id="rId25"/>
    <p:sldId id="281" r:id="rId26"/>
    <p:sldId id="282" r:id="rId27"/>
    <p:sldId id="283" r:id="rId28"/>
    <p:sldId id="284" r:id="rId29"/>
    <p:sldId id="285" r:id="rId30"/>
    <p:sldId id="292" r:id="rId31"/>
    <p:sldId id="293" r:id="rId32"/>
    <p:sldId id="294" r:id="rId33"/>
    <p:sldId id="295" r:id="rId34"/>
    <p:sldId id="286" r:id="rId35"/>
    <p:sldId id="287" r:id="rId36"/>
    <p:sldId id="290" r:id="rId37"/>
    <p:sldId id="288" r:id="rId38"/>
    <p:sldId id="289" r:id="rId39"/>
    <p:sldId id="29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6FA14-193D-4950-9EE9-0A6A3A572B0E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855A9-DE47-4D5F-A415-0A2839B82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38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40BB9-C063-4FFE-80BF-6CBE48006727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86F3C-8421-40F1-81FC-81220D521C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52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686F3C-8421-40F1-81FC-81220D521C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06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291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3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46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79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7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6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6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B63DB-FB61-4B76-BD81-7ACF7F372996}" type="datetimeFigureOut">
              <a:rPr lang="en-US" smtClean="0"/>
              <a:t>10/31/2014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18A65-A902-46F5-B56C-58C9FD043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376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b/Toronto_Row_Houses.jpg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8.jpeg"/><Relationship Id="rId7" Type="http://schemas.openxmlformats.org/officeDocument/2006/relationships/hyperlink" Target="http://upload.wikimedia.org/wikipedia/commons/9/9b/Toronto_Row_Houses.jp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hyperlink" Target="http://en.wikipedia.org/wiki/File:Toronto_-_ON_-_Toronto_Skyline2.jpg" TargetMode="Externa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Industrial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7256392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81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3528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3846513" cy="2567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419600"/>
            <a:ext cx="286110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5334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Yorkville  Shopping District in Downtown Toronto, CANADA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034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85800"/>
            <a:ext cx="36576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/>
              <a:t>DT Office District – Also dependent on mass transit (workers &amp; business visitors); usually houses insurance firms and publishing houses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600" dirty="0"/>
              <a:t>Warehouse Zones – Increase in scale of city, plus access needs to smaller towns and shipping facilities.  Located on the edge of a CBD next to freight yards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935365"/>
            <a:ext cx="2921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4487534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304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Central Business District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9906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24000"/>
            <a:ext cx="3352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dirty="0"/>
              <a:t>City Hall – Be in the hub of activity, but also for civic symbolism – created another distinct walking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0800" y="381000"/>
            <a:ext cx="4194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dirty="0"/>
              <a:t>Central Business District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19200"/>
            <a:ext cx="5322887" cy="39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226793" cy="39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4102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Occupy Oakland, (City Hall in background)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16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Organization of CBDs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310404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8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 Frame Concept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CBDs – Have a high density Core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Of retail, offices &amp; entertainment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“Framed” by lower density warehouses, hotels, medical facilities and so on.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Characterized by constant change.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-Zones of Assimilation – Core moves towards higher status newer elements in frame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3400" dirty="0"/>
              <a:t>Zones of Discard – Core moves away from older lower status elements</a:t>
            </a:r>
          </a:p>
          <a:p>
            <a:pPr>
              <a:spcBef>
                <a:spcPct val="0"/>
              </a:spcBef>
              <a:buNone/>
            </a:pPr>
            <a:endParaRPr lang="en-US" altLang="en-US" dirty="0"/>
          </a:p>
          <a:p>
            <a:endParaRPr lang="en-US" dirty="0"/>
          </a:p>
        </p:txBody>
      </p:sp>
      <p:pic>
        <p:nvPicPr>
          <p:cNvPr id="5" name="Picture 3" descr="Chapter 5 Core Frame concep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" y="1604613"/>
            <a:ext cx="3328416" cy="45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19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Land Value and Urban Land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The CBD points to the importance of accessibility and relative location in in land value and use.</a:t>
            </a:r>
          </a:p>
          <a:p>
            <a:r>
              <a:rPr lang="en-US" dirty="0"/>
              <a:t>Basically value depends on “nearness”</a:t>
            </a:r>
          </a:p>
          <a:p>
            <a:r>
              <a:rPr lang="en-US" dirty="0"/>
              <a:t>Notion of “Ground Rent” or location rent.  Defined as the surplus rent paid to a land owner above the minimum amount that is needed to use the land at all.  It reflects the overall utility of a particular site for a particular activity.  Activities that can derive the greatest utility from a given site should outbid all other activities (Bid-Rent Theory of Urban Land Use) 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39" y="1828800"/>
            <a:ext cx="4638999" cy="373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21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Sectors and Zones (Residential Segregation)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066800"/>
            <a:ext cx="5029200" cy="50593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Land use in industrial cities did conform to some land use patterns.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Homer Hoyt looked @ rental values of 142 US cities from 1878 – 1928.  Developed a Sector Model based on the following: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Rent (socio economic status) varied within cities by radial sectors (wedges)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Highest rents were found in a single sector that extended out from CBD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Middle income neighborhoods were commonly found on either side of high rent, high status sector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31" y="1600200"/>
            <a:ext cx="323153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07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Sectors and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altLang="en-US" dirty="0"/>
              <a:t>Low rents, associated with working class and low-income housing were found the side of the city opposite the high-rent sector</a:t>
            </a:r>
          </a:p>
          <a:p>
            <a:r>
              <a:rPr lang="en-US" altLang="en-US" dirty="0"/>
              <a:t>High rent sector tended to:</a:t>
            </a:r>
          </a:p>
          <a:p>
            <a:r>
              <a:rPr lang="en-US" altLang="en-US" dirty="0"/>
              <a:t>Grow outward along major transportation routes</a:t>
            </a:r>
          </a:p>
          <a:p>
            <a:r>
              <a:rPr lang="en-US" altLang="en-US" dirty="0"/>
              <a:t>Extend along ridges of high ground (house on the hill)</a:t>
            </a:r>
          </a:p>
          <a:p>
            <a:r>
              <a:rPr lang="en-US" altLang="en-US" dirty="0"/>
              <a:t>Drawn towards house of community leaders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0"/>
            <a:ext cx="4038600" cy="218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File:Toronto Row Houses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Sectors and Zones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05" y="1295400"/>
            <a:ext cx="4038600" cy="277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65727"/>
            <a:ext cx="205422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" y="1447800"/>
            <a:ext cx="4953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500" dirty="0"/>
              <a:t>Overall, the sector model places an importance on Relative Location of the different sectors:</a:t>
            </a:r>
          </a:p>
          <a:p>
            <a:pPr>
              <a:lnSpc>
                <a:spcPct val="90000"/>
              </a:lnSpc>
            </a:pPr>
            <a:r>
              <a:rPr lang="en-US" altLang="en-US" sz="2500" dirty="0"/>
              <a:t>Industry &amp; warehouses will always be surrounded by the working class</a:t>
            </a:r>
          </a:p>
          <a:p>
            <a:pPr>
              <a:lnSpc>
                <a:spcPct val="90000"/>
              </a:lnSpc>
            </a:pPr>
            <a:r>
              <a:rPr lang="en-US" altLang="en-US" sz="2500" dirty="0"/>
              <a:t>Middle class will always be in between working  class &amp; elite</a:t>
            </a:r>
          </a:p>
          <a:p>
            <a:pPr>
              <a:lnSpc>
                <a:spcPct val="90000"/>
              </a:lnSpc>
            </a:pPr>
            <a:r>
              <a:rPr lang="en-US" altLang="en-US" sz="2500" dirty="0"/>
              <a:t>Elites will always have first pick of most desirable sites:  Away from industry &amp; masses, but close access to city and near country (“House in the Hamptons”)</a:t>
            </a:r>
          </a:p>
        </p:txBody>
      </p:sp>
    </p:spTree>
    <p:extLst>
      <p:ext uri="{BB962C8B-B14F-4D97-AF65-F5344CB8AC3E}">
        <p14:creationId xmlns:p14="http://schemas.microsoft.com/office/powerpoint/2010/main" val="2964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Slums of New York, late 1800s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705600" cy="48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529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Images of Homer Hoyt’s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0" descr="houses next to warehou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148857"/>
            <a:ext cx="3429000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ome-foresthill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73" y="2670969"/>
            <a:ext cx="3600822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 descr="RosedaleResidences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646488"/>
            <a:ext cx="2057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250px-Toronto_-_ON_-_Toronto_Skyline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95400"/>
            <a:ext cx="285750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le:Toronto Row Houses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75138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48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en-US" sz="2800" dirty="0" smtClean="0"/>
              <a:t>Early Fordism, the Auto, the Suburbs and the Great Depression (1920-1945)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5800" y="1143000"/>
            <a:ext cx="3810000" cy="49530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Rise of the internal combustion engine &amp; Fordism post WW I – Great Change</a:t>
            </a:r>
          </a:p>
          <a:p>
            <a:pPr eaLnBrk="1" hangingPunct="1"/>
            <a:r>
              <a:rPr lang="en-US" altLang="en-US" sz="2400" dirty="0" smtClean="0"/>
              <a:t>Auto competes w/ transit</a:t>
            </a:r>
          </a:p>
          <a:p>
            <a:pPr eaLnBrk="1" hangingPunct="1"/>
            <a:r>
              <a:rPr lang="en-US" altLang="en-US" sz="2400" dirty="0" smtClean="0"/>
              <a:t>Continued mechanization of farm equipment</a:t>
            </a:r>
          </a:p>
          <a:p>
            <a:pPr eaLnBrk="1" hangingPunct="1"/>
            <a:r>
              <a:rPr lang="en-US" altLang="en-US" sz="2400" dirty="0" smtClean="0"/>
              <a:t>“Great Migration” of Americans of African heritage to northern cities 1916-1918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267200" y="990600"/>
            <a:ext cx="4876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Decline of small towns and communities dependent on coal and RR centers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Development of satellite cities and “bedroom communities” led to </a:t>
            </a:r>
            <a:r>
              <a:rPr lang="en-US" altLang="en-US" sz="2000" b="1" dirty="0" smtClean="0"/>
              <a:t>Regional Decentralization</a:t>
            </a:r>
            <a:r>
              <a:rPr lang="en-US" altLang="en-US" sz="2000" dirty="0" smtClean="0"/>
              <a:t> (signature process of US cities)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Rise of large companies through </a:t>
            </a:r>
            <a:r>
              <a:rPr lang="en-US" altLang="en-US" sz="2000" b="1" dirty="0" smtClean="0"/>
              <a:t>Horizon Economic Integration</a:t>
            </a:r>
            <a:r>
              <a:rPr lang="en-US" altLang="en-US" sz="2000" dirty="0" smtClean="0"/>
              <a:t> – cutting out similar smaller firms via price reduction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/>
              <a:t>Vertical Economic Integration</a:t>
            </a:r>
            <a:r>
              <a:rPr lang="en-US" altLang="en-US" sz="2000" dirty="0" smtClean="0"/>
              <a:t>-Taking over companies that provide inputs/purchase outputs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 smtClean="0"/>
              <a:t>Diagonal Economic Integration</a:t>
            </a:r>
            <a:r>
              <a:rPr lang="en-US" altLang="en-US" sz="2000" dirty="0" smtClean="0"/>
              <a:t> – Purchasing profitable companies that have activities unrelated to original firm.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 Resulted in loss of local ties to companies situated in many cities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2588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304799"/>
            <a:ext cx="7772400" cy="1676399"/>
          </a:xfrm>
        </p:spPr>
        <p:txBody>
          <a:bodyPr/>
          <a:lstStyle/>
          <a:p>
            <a:r>
              <a:rPr lang="en-US" dirty="0" smtClean="0"/>
              <a:t>The Depression and Macroeconomic Management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57377"/>
            <a:ext cx="4419600" cy="34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676400"/>
            <a:ext cx="419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Late 1920s, economy took a downward slide of the third </a:t>
            </a:r>
            <a:r>
              <a:rPr lang="en-US" sz="2000" dirty="0" err="1" smtClean="0"/>
              <a:t>Kondratiev</a:t>
            </a:r>
            <a:r>
              <a:rPr lang="en-US" sz="2000" dirty="0" smtClean="0"/>
              <a:t> cycle – October 1929 Stock Market Crash!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Followed Price Deflation (type B economic growth) “Roaring Twenties”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Resulted in Ag. Being a victim of its own success (Bushel of Wheat fell from $1.80 in 1920 to $.50 in 1930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Smoot-Hawley Tariff Act-led to recession of world wide trade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Industrial and financial markets were over-speculated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Led to unemployment rates rising from 3% in ’29 to 25% by 1933!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411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57200"/>
            <a:ext cx="7315200" cy="590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0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1651590"/>
            <a:ext cx="6858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Heavily industrial cities like Pittsburgh &amp; Detroit were around 50%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Seattle and Philadelphia were more diversified-Unemployment between 20%-30%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 err="1"/>
              <a:t>Overaccumulation</a:t>
            </a:r>
            <a:r>
              <a:rPr lang="en-US" altLang="en-US" sz="2400" dirty="0"/>
              <a:t> Crisis – Surplus </a:t>
            </a:r>
            <a:r>
              <a:rPr lang="en-US" altLang="en-US" sz="2400" dirty="0" err="1"/>
              <a:t>labour</a:t>
            </a:r>
            <a:r>
              <a:rPr lang="en-US" altLang="en-US" sz="2400" dirty="0"/>
              <a:t>, surplus production capacity, surplus capital or “</a:t>
            </a:r>
            <a:r>
              <a:rPr lang="en-US" altLang="en-US" sz="2400" dirty="0" err="1"/>
              <a:t>underconsumption</a:t>
            </a:r>
            <a:r>
              <a:rPr lang="en-US" altLang="en-US" sz="2400" dirty="0"/>
              <a:t>” insufficient demand in relation to capabilities of economic system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2400" dirty="0"/>
              <a:t>Circuits of Capital Investment  into Secondary Circuits (machinery equipment &amp; buildings) could not absorb surplus capital.</a:t>
            </a:r>
          </a:p>
        </p:txBody>
      </p:sp>
    </p:spTree>
    <p:extLst>
      <p:ext uri="{BB962C8B-B14F-4D97-AF65-F5344CB8AC3E}">
        <p14:creationId xmlns:p14="http://schemas.microsoft.com/office/powerpoint/2010/main" val="428494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Slum on the edge of Pittsburg during the Great Depression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6100549" cy="421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5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Depression and Macroeconomic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51054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The calamities of the Great Depression led to increased government intervention in the economy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Taxes were used to channel capital into Tertiary circuit (R&amp;D, education, health, and welfare)-Maintain economies productivity and healthy workforce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Know as Keynesianism-Increased public expenditures used to stimulate demand, provide public employment – absorb surplus </a:t>
            </a:r>
            <a:r>
              <a:rPr lang="en-US" altLang="en-US" dirty="0" smtClean="0"/>
              <a:t>labor (Keynesian Suburbs)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601"/>
            <a:ext cx="4078287" cy="304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1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Depression and Macroeconomic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334000" cy="4525963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sz="4400" dirty="0"/>
              <a:t>Ideology of “Free Enterprise” or </a:t>
            </a:r>
            <a:r>
              <a:rPr lang="en-US" altLang="en-US" sz="4400" b="1" dirty="0"/>
              <a:t>Competitive Capital</a:t>
            </a:r>
            <a:r>
              <a:rPr lang="en-US" altLang="en-US" sz="4400" dirty="0"/>
              <a:t> was severely shaken</a:t>
            </a:r>
          </a:p>
          <a:p>
            <a:r>
              <a:rPr lang="en-US" altLang="en-US" sz="4400" dirty="0"/>
              <a:t>FDR was elected in 1932 on a platform of government intervention that provided relief, reform, and recovery. </a:t>
            </a:r>
          </a:p>
          <a:p>
            <a:r>
              <a:rPr lang="en-US" altLang="en-US" sz="4400" dirty="0"/>
              <a:t>Increased role of government h</a:t>
            </a:r>
            <a:r>
              <a:rPr lang="en-US" altLang="en-US" sz="4400" dirty="0" smtClean="0"/>
              <a:t>ad </a:t>
            </a:r>
            <a:r>
              <a:rPr lang="en-US" altLang="en-US" sz="4400" dirty="0"/>
              <a:t>great effects on notions of </a:t>
            </a:r>
            <a:r>
              <a:rPr lang="en-US" altLang="en-US" sz="4400" dirty="0" smtClean="0"/>
              <a:t>urbanization and urban planning</a:t>
            </a:r>
            <a:endParaRPr lang="en-US" altLang="en-US" sz="4400" dirty="0"/>
          </a:p>
          <a:p>
            <a:r>
              <a:rPr lang="en-US" altLang="en-US" sz="4400" dirty="0"/>
              <a:t>Also gave rise to a pact between government, big business, and organized labor – Established the foundation of the era of </a:t>
            </a:r>
            <a:r>
              <a:rPr lang="en-US" altLang="en-US" sz="4400" b="1" dirty="0"/>
              <a:t>Organized Capital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456750"/>
            <a:ext cx="3411704" cy="20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54" y="3129455"/>
            <a:ext cx="280035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925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Rise of Suburbia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71600"/>
            <a:ext cx="5862637" cy="464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566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Fordism and the Auto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91050" cy="429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52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Three Orphaned Children, New York, late 1800s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6934200" cy="506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370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Paving the Way for Suburbanization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58007"/>
            <a:ext cx="6714031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943600"/>
            <a:ext cx="10366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Federal Aid Roads Act of 1916 and rise of State </a:t>
            </a:r>
            <a:r>
              <a:rPr lang="en-US" sz="2400" smtClean="0"/>
              <a:t>Highway Departments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1930s Federal Fund were dedicated to road improvements within Cities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0458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Decline of Mass Transit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20416" y="4855779"/>
            <a:ext cx="6504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“Taken for a Ride”  - The great American Streetcar Scandal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416" y="1219200"/>
            <a:ext cx="6226968" cy="38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71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Suburbia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6084759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6096000"/>
            <a:ext cx="768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Village of Euclid, Ohio v. Ambler Realty Co. 1926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0589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Activities prohibited under Euclidean Zoning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431482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62300"/>
            <a:ext cx="43053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0401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Planned Suburbs – Coral Gables, Florida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456997"/>
            <a:ext cx="6400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53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1015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Radburn</a:t>
            </a:r>
            <a:r>
              <a:rPr lang="en-US" dirty="0" smtClean="0"/>
              <a:t>, New Jersey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09009"/>
            <a:ext cx="4267200" cy="5693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819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Radburn</a:t>
            </a:r>
            <a:r>
              <a:rPr lang="en-US" dirty="0" smtClean="0"/>
              <a:t>, New Jersey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57619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Radburn</a:t>
            </a:r>
            <a:r>
              <a:rPr lang="en-US" dirty="0" smtClean="0"/>
              <a:t>, New Jersey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6029108" cy="4530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676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Radburn</a:t>
            </a:r>
            <a:r>
              <a:rPr lang="en-US" dirty="0" smtClean="0"/>
              <a:t>, New Jersey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7502769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558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Suburbanization and Federal Policy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06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288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Framing the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7239000" cy="461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43000" y="6324600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Haussman’s</a:t>
            </a:r>
            <a:r>
              <a:rPr lang="en-US" dirty="0" smtClean="0"/>
              <a:t> Paris, Arc de </a:t>
            </a:r>
            <a:r>
              <a:rPr lang="en-US" dirty="0" err="1" smtClean="0"/>
              <a:t>Triomphe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8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Streetcar Suburbs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07" y="3465786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95307"/>
            <a:ext cx="3906471" cy="298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Business Districts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7519"/>
            <a:ext cx="4038600" cy="3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1219200"/>
            <a:ext cx="4419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Urban structure in the industrial era established a physical template for the modern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800" dirty="0" smtClean="0"/>
              <a:t>Three aspects of the character of urbanization emerged:  the growth of Central Business Districts, location choice according to the principals of rent; and the emergence of patterns of residential segregation</a:t>
            </a:r>
          </a:p>
        </p:txBody>
      </p:sp>
    </p:spTree>
    <p:extLst>
      <p:ext uri="{BB962C8B-B14F-4D97-AF65-F5344CB8AC3E}">
        <p14:creationId xmlns:p14="http://schemas.microsoft.com/office/powerpoint/2010/main" val="42511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CBD and Shopping Districts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906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Central Business Districts – Sign of status based on size &amp; degree of differentiation of CBD; its function set the framework of downtown development for next 75 years</a:t>
            </a:r>
          </a:p>
          <a:p>
            <a:r>
              <a:rPr lang="en-US" sz="2400" dirty="0" smtClean="0"/>
              <a:t>Department Stores &amp; Shopping Districts – Affordable streetcars and now rapid transit encouraged suburban housewives to come to central city.  Had to be compact for easy walking (300 yards in radius)</a:t>
            </a:r>
          </a:p>
        </p:txBody>
      </p:sp>
      <p:pic>
        <p:nvPicPr>
          <p:cNvPr id="5" name="Picture 6" descr="harrods-lond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038600" cy="24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026" descr="harrod's food h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69342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234" y="6044183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Food Court, Harrods, London, England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49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58433"/>
            <a:ext cx="5175250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558433"/>
            <a:ext cx="320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Elite shopping is moved slightly </a:t>
            </a:r>
            <a:r>
              <a:rPr lang="en-US" altLang="en-US" sz="2400" dirty="0" smtClean="0"/>
              <a:t>away </a:t>
            </a:r>
            <a:r>
              <a:rPr lang="en-US" altLang="en-US" sz="2400" dirty="0"/>
              <a:t>from major department stores (and the middle class</a:t>
            </a:r>
            <a:r>
              <a:rPr lang="en-US" altLang="en-US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667000" y="533400"/>
            <a:ext cx="50625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Elite Shopping Districts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8" y="3866757"/>
            <a:ext cx="2090737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925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1339</TotalTime>
  <Words>1211</Words>
  <Application>Microsoft Office PowerPoint</Application>
  <PresentationFormat>On-screen Show (4:3)</PresentationFormat>
  <Paragraphs>103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The Industrial City</vt:lpstr>
      <vt:lpstr>The Slums of New York, late 1800s</vt:lpstr>
      <vt:lpstr>Three Orphaned Children, New York, late 1800s</vt:lpstr>
      <vt:lpstr>Framing the City</vt:lpstr>
      <vt:lpstr>Streetcar Suburbs</vt:lpstr>
      <vt:lpstr>Central Business Districts</vt:lpstr>
      <vt:lpstr>CBD and Shopping Districts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Organization of CBDs</vt:lpstr>
      <vt:lpstr>Core Frame Concept</vt:lpstr>
      <vt:lpstr>Land Value and Urban Land Use</vt:lpstr>
      <vt:lpstr>Sectors and Zones (Residential Segregation)</vt:lpstr>
      <vt:lpstr>Sectors and Zones</vt:lpstr>
      <vt:lpstr>Sectors and Zones</vt:lpstr>
      <vt:lpstr>Images of Homer Hoyt’s Model</vt:lpstr>
      <vt:lpstr>Early Fordism, the Auto, the Suburbs and the Great Depression (1920-1945)</vt:lpstr>
      <vt:lpstr>The Depression and Macroeconomic Management</vt:lpstr>
      <vt:lpstr>PowerPoint Presentation</vt:lpstr>
      <vt:lpstr>The Depression</vt:lpstr>
      <vt:lpstr>Slum on the edge of Pittsburg during the Great Depression</vt:lpstr>
      <vt:lpstr>The Depression and Macroeconomic Management</vt:lpstr>
      <vt:lpstr>The Depression and Macroeconomic Management</vt:lpstr>
      <vt:lpstr>The Rise of Suburbia</vt:lpstr>
      <vt:lpstr>Fordism and the Auto</vt:lpstr>
      <vt:lpstr>Paving the Way for Suburbanization</vt:lpstr>
      <vt:lpstr>The Decline of Mass Transit</vt:lpstr>
      <vt:lpstr>Auto Suburbia</vt:lpstr>
      <vt:lpstr>Activities prohibited under Euclidean Zoning</vt:lpstr>
      <vt:lpstr>Planned Suburbs – Coral Gables, Florida</vt:lpstr>
      <vt:lpstr>Radburn, New Jersey</vt:lpstr>
      <vt:lpstr>Radburn, New Jersey</vt:lpstr>
      <vt:lpstr>Radburn, New Jersey</vt:lpstr>
      <vt:lpstr>Radburn, New Jersey</vt:lpstr>
      <vt:lpstr>Suburbanization and Federal Policy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Fordism, the Auto, the Suburbs and the Great Depression (1920-1945)</dc:title>
  <dc:creator>Owner</dc:creator>
  <cp:lastModifiedBy>Owner</cp:lastModifiedBy>
  <cp:revision>111</cp:revision>
  <cp:lastPrinted>2013-10-22T21:21:11Z</cp:lastPrinted>
  <dcterms:created xsi:type="dcterms:W3CDTF">2013-10-14T21:38:46Z</dcterms:created>
  <dcterms:modified xsi:type="dcterms:W3CDTF">2014-11-01T02:40:05Z</dcterms:modified>
</cp:coreProperties>
</file>