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5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A88C69-5636-4F9A-A94B-063C6F45EC90}"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1915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A88C69-5636-4F9A-A94B-063C6F45EC90}"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395347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A88C69-5636-4F9A-A94B-063C6F45EC90}"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26473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A88C69-5636-4F9A-A94B-063C6F45EC90}"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333430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88C69-5636-4F9A-A94B-063C6F45EC90}"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65712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A88C69-5636-4F9A-A94B-063C6F45EC90}" type="datetimeFigureOut">
              <a:rPr lang="en-US" smtClean="0"/>
              <a:t>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212282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A88C69-5636-4F9A-A94B-063C6F45EC90}" type="datetimeFigureOut">
              <a:rPr lang="en-US" smtClean="0"/>
              <a:t>11/9/2014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3752302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A88C69-5636-4F9A-A94B-063C6F45EC90}" type="datetimeFigureOut">
              <a:rPr lang="en-US" smtClean="0"/>
              <a:t>11/9/2014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294643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88C69-5636-4F9A-A94B-063C6F45EC90}" type="datetimeFigureOut">
              <a:rPr lang="en-US" smtClean="0"/>
              <a:t>11/9/2014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163327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A88C69-5636-4F9A-A94B-063C6F45EC90}" type="datetimeFigureOut">
              <a:rPr lang="en-US" smtClean="0"/>
              <a:t>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230114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A88C69-5636-4F9A-A94B-063C6F45EC90}" type="datetimeFigureOut">
              <a:rPr lang="en-US" smtClean="0"/>
              <a:t>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4488C-40BB-43E2-82F6-23BCCF82D021}" type="slidenum">
              <a:rPr lang="en-US" smtClean="0"/>
              <a:t>‹#›</a:t>
            </a:fld>
            <a:endParaRPr lang="en-US"/>
          </a:p>
        </p:txBody>
      </p:sp>
    </p:spTree>
    <p:extLst>
      <p:ext uri="{BB962C8B-B14F-4D97-AF65-F5344CB8AC3E}">
        <p14:creationId xmlns:p14="http://schemas.microsoft.com/office/powerpoint/2010/main" val="98615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88C69-5636-4F9A-A94B-063C6F45EC90}" type="datetimeFigureOut">
              <a:rPr lang="en-US" smtClean="0"/>
              <a:t>11/9/2014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4488C-40BB-43E2-82F6-23BCCF82D021}" type="slidenum">
              <a:rPr lang="en-US" smtClean="0"/>
              <a:t>‹#›</a:t>
            </a:fld>
            <a:endParaRPr lang="en-US"/>
          </a:p>
        </p:txBody>
      </p:sp>
    </p:spTree>
    <p:extLst>
      <p:ext uri="{BB962C8B-B14F-4D97-AF65-F5344CB8AC3E}">
        <p14:creationId xmlns:p14="http://schemas.microsoft.com/office/powerpoint/2010/main" val="6775964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from last Edition of Text</a:t>
            </a:r>
            <a:endParaRPr lang="en-US" dirty="0"/>
          </a:p>
        </p:txBody>
      </p:sp>
      <p:sp>
        <p:nvSpPr>
          <p:cNvPr id="3" name="Content Placeholder 2"/>
          <p:cNvSpPr>
            <a:spLocks noGrp="1"/>
          </p:cNvSpPr>
          <p:nvPr>
            <p:ph idx="1"/>
          </p:nvPr>
        </p:nvSpPr>
        <p:spPr>
          <a:xfrm>
            <a:off x="0" y="1600200"/>
            <a:ext cx="9144000" cy="5029200"/>
          </a:xfrm>
        </p:spPr>
        <p:txBody>
          <a:bodyPr>
            <a:normAutofit fontScale="77500" lnSpcReduction="20000"/>
          </a:bodyPr>
          <a:lstStyle/>
          <a:p>
            <a:pPr>
              <a:lnSpc>
                <a:spcPct val="90000"/>
              </a:lnSpc>
            </a:pPr>
            <a:r>
              <a:rPr lang="en-US" altLang="en-US" dirty="0"/>
              <a:t>Baby Boomers – Born between 1946-1965 (80 million of them).  Grew up in ’50 &amp; ’60s with great societal changes and “counter culture”.  Moved to Sunbelt cities and beyond. (Moved to SF, Seattle, Washington DC, &amp; Atlanta) Sheer numbers pushed housing price increases plus conservatism in ’80s. </a:t>
            </a:r>
          </a:p>
          <a:p>
            <a:pPr>
              <a:lnSpc>
                <a:spcPct val="90000"/>
              </a:lnSpc>
            </a:pPr>
            <a:r>
              <a:rPr lang="en-US" altLang="en-US" dirty="0"/>
              <a:t>Post-Boomer (Generation X) – Born between 1966-1980 (59 million of us).  Grew up in ’70s/early ’80s. Independent, entrepreneurial, and multicultural.  (Moved to Austin, Raleigh-Durham, Salt Lake City, San Diego, Madison, Columbus) ~Anywhere Baby Boomers had not overwhelmed the market</a:t>
            </a:r>
          </a:p>
          <a:p>
            <a:pPr>
              <a:lnSpc>
                <a:spcPct val="90000"/>
              </a:lnSpc>
            </a:pPr>
            <a:r>
              <a:rPr lang="en-US" altLang="en-US" dirty="0"/>
              <a:t>The Elderly –Born between 1915-1945 (35 million of them)  Unprecedented amount of wealth.  Moved to South and West (Sunbelt) to places like Las Vegas, Phoenix, Myrtle Beach – good weather, health care (retirement vibe), but not boring.  Thus, cultural and intellectual amenities were important as well.</a:t>
            </a:r>
          </a:p>
          <a:p>
            <a:endParaRPr lang="en-US" dirty="0"/>
          </a:p>
        </p:txBody>
      </p:sp>
    </p:spTree>
    <p:extLst>
      <p:ext uri="{BB962C8B-B14F-4D97-AF65-F5344CB8AC3E}">
        <p14:creationId xmlns:p14="http://schemas.microsoft.com/office/powerpoint/2010/main" val="2419680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Cities</a:t>
            </a:r>
            <a:endParaRPr lang="en-US" dirty="0"/>
          </a:p>
        </p:txBody>
      </p:sp>
      <p:sp>
        <p:nvSpPr>
          <p:cNvPr id="3" name="Content Placeholder 2"/>
          <p:cNvSpPr>
            <a:spLocks noGrp="1"/>
          </p:cNvSpPr>
          <p:nvPr>
            <p:ph idx="1"/>
          </p:nvPr>
        </p:nvSpPr>
        <p:spPr>
          <a:xfrm>
            <a:off x="457200" y="1600201"/>
            <a:ext cx="8229600" cy="2209800"/>
          </a:xfrm>
        </p:spPr>
        <p:txBody>
          <a:bodyPr>
            <a:normAutofit fontScale="77500" lnSpcReduction="20000"/>
          </a:bodyPr>
          <a:lstStyle/>
          <a:p>
            <a:r>
              <a:rPr lang="en-US" sz="3100" dirty="0"/>
              <a:t>Term developed by Patrick Geddes – Emphasizes that a few cities control a disproportionate amount of  $ &amp; business</a:t>
            </a:r>
          </a:p>
          <a:p>
            <a:r>
              <a:rPr lang="en-US" sz="3100" dirty="0"/>
              <a:t>Now expanded to express that these cities are in the center of “spaces of flows” or control points for transnational production, marketing, </a:t>
            </a:r>
            <a:r>
              <a:rPr lang="en-US" sz="3100" dirty="0" smtClean="0"/>
              <a:t>culture, and </a:t>
            </a:r>
            <a:r>
              <a:rPr lang="en-US" sz="3100" dirty="0"/>
              <a:t>international finance</a:t>
            </a:r>
          </a:p>
          <a:p>
            <a:endParaRPr lang="en-US"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542" y="3276600"/>
            <a:ext cx="4956175"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81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Alpha-level World Cities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Alpha ++ London and New York</a:t>
            </a:r>
          </a:p>
          <a:p>
            <a:r>
              <a:rPr lang="en-US" dirty="0" smtClean="0"/>
              <a:t>Alpha + Hong Kong, Paris, Singapore, Tokyo, Sydney, Milan, Shanghai, and Beijing</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19400"/>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672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London and its Global Reach</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45581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656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Key Distinctive Features of World Cities</a:t>
            </a:r>
            <a:endParaRPr lang="en-US" dirty="0"/>
          </a:p>
        </p:txBody>
      </p:sp>
      <p:sp>
        <p:nvSpPr>
          <p:cNvPr id="3" name="Content Placeholder 2"/>
          <p:cNvSpPr>
            <a:spLocks noGrp="1"/>
          </p:cNvSpPr>
          <p:nvPr>
            <p:ph idx="1"/>
          </p:nvPr>
        </p:nvSpPr>
        <p:spPr>
          <a:xfrm>
            <a:off x="-152400" y="1219200"/>
            <a:ext cx="4876800" cy="5334000"/>
          </a:xfrm>
        </p:spPr>
        <p:txBody>
          <a:bodyPr>
            <a:normAutofit fontScale="92500" lnSpcReduction="20000"/>
          </a:bodyPr>
          <a:lstStyle/>
          <a:p>
            <a:pPr>
              <a:lnSpc>
                <a:spcPct val="80000"/>
              </a:lnSpc>
            </a:pPr>
            <a:r>
              <a:rPr lang="en-US" altLang="en-US" dirty="0"/>
              <a:t>Growing control over production &amp; transmission of news, information, &amp; </a:t>
            </a:r>
            <a:r>
              <a:rPr lang="en-US" altLang="en-US" dirty="0" smtClean="0"/>
              <a:t>culture</a:t>
            </a:r>
          </a:p>
          <a:p>
            <a:pPr>
              <a:lnSpc>
                <a:spcPct val="80000"/>
              </a:lnSpc>
            </a:pPr>
            <a:r>
              <a:rPr lang="en-US" altLang="en-US" dirty="0" smtClean="0"/>
              <a:t>Comparative advantage in “Branding” of services</a:t>
            </a:r>
            <a:endParaRPr lang="en-US" altLang="en-US" dirty="0"/>
          </a:p>
          <a:p>
            <a:pPr>
              <a:lnSpc>
                <a:spcPct val="80000"/>
              </a:lnSpc>
            </a:pPr>
            <a:r>
              <a:rPr lang="en-US" altLang="en-US" dirty="0"/>
              <a:t>Economic/Social polarization-Growing international elites; inner city gentrification (upper East Side of Manhattan); large informal economy; Large and growing group of disadvantaged people (Battery </a:t>
            </a:r>
            <a:r>
              <a:rPr lang="en-US" altLang="en-US" dirty="0" smtClean="0"/>
              <a:t>Park)</a:t>
            </a:r>
          </a:p>
          <a:p>
            <a:pPr>
              <a:lnSpc>
                <a:spcPct val="80000"/>
              </a:lnSpc>
            </a:pPr>
            <a:r>
              <a:rPr lang="en-US" altLang="en-US" dirty="0" smtClean="0"/>
              <a:t>Middle </a:t>
            </a:r>
            <a:r>
              <a:rPr lang="en-US" altLang="en-US" dirty="0"/>
              <a:t>class is increasingly absent</a:t>
            </a:r>
          </a:p>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191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892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Extremely Wealthy Returning to Inner City</a:t>
            </a:r>
            <a:endParaRPr lang="en-US" dirty="0"/>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799"/>
            <a:ext cx="6410868"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924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Battery Park, Manhattan</a:t>
            </a:r>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123685" cy="459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166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will these Young Working Women Now Live?</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221" y="1828800"/>
            <a:ext cx="28575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506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Atlantic Yards Project, Brooklyn, NY</a:t>
            </a:r>
            <a:endParaRPr lang="en-US" dirty="0"/>
          </a:p>
        </p:txBody>
      </p:sp>
      <p:pic>
        <p:nvPicPr>
          <p:cNvPr id="1741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6339417"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585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029" y="609600"/>
            <a:ext cx="4724400" cy="602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194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a:bodyPr>
          <a:lstStyle/>
          <a:p>
            <a:r>
              <a:rPr lang="en-US" altLang="en-US" sz="3600" dirty="0"/>
              <a:t>Chapter 12 – The Residential Kaleidoscope</a:t>
            </a:r>
            <a:endParaRPr lang="en-US" sz="3600" dirty="0"/>
          </a:p>
        </p:txBody>
      </p:sp>
      <p:sp>
        <p:nvSpPr>
          <p:cNvPr id="3" name="Content Placeholder 2"/>
          <p:cNvSpPr>
            <a:spLocks noGrp="1"/>
          </p:cNvSpPr>
          <p:nvPr>
            <p:ph idx="1"/>
          </p:nvPr>
        </p:nvSpPr>
        <p:spPr>
          <a:xfrm>
            <a:off x="0" y="838200"/>
            <a:ext cx="4648200" cy="6019800"/>
          </a:xfrm>
        </p:spPr>
        <p:txBody>
          <a:bodyPr>
            <a:normAutofit fontScale="92500" lnSpcReduction="10000"/>
          </a:bodyPr>
          <a:lstStyle/>
          <a:p>
            <a:pPr>
              <a:lnSpc>
                <a:spcPct val="90000"/>
              </a:lnSpc>
            </a:pPr>
            <a:r>
              <a:rPr lang="en-US" altLang="en-US" sz="2800" dirty="0"/>
              <a:t>Examines the “classic” arrangement of residential subareas in US and European cities prior to 1970s.</a:t>
            </a:r>
          </a:p>
          <a:p>
            <a:pPr>
              <a:lnSpc>
                <a:spcPct val="90000"/>
              </a:lnSpc>
            </a:pPr>
            <a:r>
              <a:rPr lang="en-US" altLang="en-US" sz="2800" dirty="0"/>
              <a:t>Examines social interaction and residential segregation – focusing on physical distance, social distance, and patterns of social interaction.  Both of these attributes contribute to social interaction and residential segregation (We will examine the Chicago School’s notion of “Human Ecology”, which became the benchmark of urban theory until the mid 20</a:t>
            </a:r>
            <a:r>
              <a:rPr lang="en-US" altLang="en-US" sz="2800" baseline="30000" dirty="0"/>
              <a:t>th</a:t>
            </a:r>
            <a:r>
              <a:rPr lang="en-US" altLang="en-US" sz="2800" dirty="0"/>
              <a:t> century.) </a:t>
            </a:r>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423572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65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dirty="0" smtClean="0"/>
              <a:t>Economic </a:t>
            </a:r>
            <a:r>
              <a:rPr lang="en-US" altLang="en-US" sz="3600" dirty="0"/>
              <a:t>Restructuring &amp; </a:t>
            </a:r>
            <a:r>
              <a:rPr lang="en-US" altLang="en-US" sz="3600" dirty="0" smtClean="0"/>
              <a:t>New Metropolitan Form (1983-Present</a:t>
            </a:r>
            <a:r>
              <a:rPr lang="en-US" altLang="en-US" sz="3600" dirty="0"/>
              <a:t>)</a:t>
            </a:r>
            <a:endParaRPr lang="en-US" sz="3600" dirty="0"/>
          </a:p>
        </p:txBody>
      </p:sp>
      <p:sp>
        <p:nvSpPr>
          <p:cNvPr id="3" name="Content Placeholder 2"/>
          <p:cNvSpPr>
            <a:spLocks noGrp="1"/>
          </p:cNvSpPr>
          <p:nvPr>
            <p:ph idx="1"/>
          </p:nvPr>
        </p:nvSpPr>
        <p:spPr>
          <a:xfrm>
            <a:off x="0" y="1600200"/>
            <a:ext cx="4953000" cy="5105400"/>
          </a:xfrm>
        </p:spPr>
        <p:txBody>
          <a:bodyPr>
            <a:normAutofit fontScale="77500" lnSpcReduction="20000"/>
          </a:bodyPr>
          <a:lstStyle/>
          <a:p>
            <a:pPr marL="533400" indent="-533400">
              <a:lnSpc>
                <a:spcPct val="90000"/>
              </a:lnSpc>
              <a:buNone/>
            </a:pPr>
            <a:r>
              <a:rPr lang="en-US" altLang="en-US" dirty="0"/>
              <a:t>Since 1970s three kinds technologies were crucial to rise of Informational Economy</a:t>
            </a:r>
          </a:p>
          <a:p>
            <a:pPr marL="533400" indent="-533400">
              <a:lnSpc>
                <a:spcPct val="90000"/>
              </a:lnSpc>
              <a:buFontTx/>
              <a:buAutoNum type="arabicPeriod"/>
            </a:pPr>
            <a:r>
              <a:rPr lang="en-US" altLang="en-US" b="1" dirty="0"/>
              <a:t>Production Process Technologies</a:t>
            </a:r>
            <a:r>
              <a:rPr lang="en-US" altLang="en-US" dirty="0"/>
              <a:t> -Have increased the </a:t>
            </a:r>
            <a:r>
              <a:rPr lang="en-US" altLang="en-US" dirty="0" err="1"/>
              <a:t>separability</a:t>
            </a:r>
            <a:r>
              <a:rPr lang="en-US" altLang="en-US" dirty="0"/>
              <a:t> &amp; Flexibility of production processes (offshoring)</a:t>
            </a:r>
          </a:p>
          <a:p>
            <a:pPr marL="533400" indent="-533400">
              <a:lnSpc>
                <a:spcPct val="90000"/>
              </a:lnSpc>
              <a:buFontTx/>
              <a:buAutoNum type="arabicPeriod"/>
            </a:pPr>
            <a:r>
              <a:rPr lang="en-US" altLang="en-US" b="1" dirty="0"/>
              <a:t>Transactions Technologies</a:t>
            </a:r>
            <a:r>
              <a:rPr lang="en-US" altLang="en-US" dirty="0"/>
              <a:t> –Firms can be </a:t>
            </a:r>
            <a:r>
              <a:rPr lang="en-US" altLang="en-US" dirty="0" err="1"/>
              <a:t>locationally</a:t>
            </a:r>
            <a:r>
              <a:rPr lang="en-US" altLang="en-US" dirty="0"/>
              <a:t> and organizationally flexible (Just-in-manufacturing)</a:t>
            </a:r>
          </a:p>
          <a:p>
            <a:pPr marL="533400" indent="-533400">
              <a:lnSpc>
                <a:spcPct val="90000"/>
              </a:lnSpc>
              <a:buFontTx/>
              <a:buAutoNum type="arabicPeriod"/>
            </a:pPr>
            <a:r>
              <a:rPr lang="en-US" altLang="en-US" b="1" dirty="0"/>
              <a:t>Circulation Technologies</a:t>
            </a:r>
            <a:r>
              <a:rPr lang="en-US" altLang="en-US" dirty="0"/>
              <a:t>- Reduced the time &amp; cost of communications &amp; distribution.  Led to a wider geographic market</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47800"/>
            <a:ext cx="3886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191000"/>
            <a:ext cx="1614865" cy="241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860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12 - Introduction</a:t>
            </a:r>
            <a:endParaRPr lang="en-US" dirty="0"/>
          </a:p>
        </p:txBody>
      </p:sp>
      <p:sp>
        <p:nvSpPr>
          <p:cNvPr id="3" name="Content Placeholder 2"/>
          <p:cNvSpPr>
            <a:spLocks noGrp="1"/>
          </p:cNvSpPr>
          <p:nvPr>
            <p:ph idx="1"/>
          </p:nvPr>
        </p:nvSpPr>
        <p:spPr>
          <a:xfrm>
            <a:off x="0" y="1600200"/>
            <a:ext cx="4419600" cy="4525963"/>
          </a:xfrm>
        </p:spPr>
        <p:txBody>
          <a:bodyPr>
            <a:normAutofit fontScale="85000" lnSpcReduction="20000"/>
          </a:bodyPr>
          <a:lstStyle/>
          <a:p>
            <a:r>
              <a:rPr lang="en-US" altLang="en-US" dirty="0"/>
              <a:t>Examine neighborhood differentiation in terms of residential segregation (based on social status, household type, ethnicity, and lifestyles.)</a:t>
            </a:r>
          </a:p>
          <a:p>
            <a:r>
              <a:rPr lang="en-US" altLang="en-US" dirty="0"/>
              <a:t>Look at new forms of social groups, household organization and new lifestyle orientations have been imprinted on the social map</a:t>
            </a:r>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771" y="2057400"/>
            <a:ext cx="4800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094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76400"/>
          </a:xfrm>
        </p:spPr>
        <p:txBody>
          <a:bodyPr/>
          <a:lstStyle/>
          <a:p>
            <a:r>
              <a:rPr lang="en-US" dirty="0" smtClean="0"/>
              <a:t>New Metropolitan Forms</a:t>
            </a:r>
            <a:endParaRPr lang="en-US" dirty="0"/>
          </a:p>
        </p:txBody>
      </p:sp>
      <p:sp>
        <p:nvSpPr>
          <p:cNvPr id="3" name="Content Placeholder 2"/>
          <p:cNvSpPr>
            <a:spLocks noGrp="1"/>
          </p:cNvSpPr>
          <p:nvPr>
            <p:ph idx="1"/>
          </p:nvPr>
        </p:nvSpPr>
        <p:spPr>
          <a:xfrm>
            <a:off x="0" y="990600"/>
            <a:ext cx="9372600" cy="5562600"/>
          </a:xfrm>
        </p:spPr>
        <p:txBody>
          <a:bodyPr>
            <a:normAutofit fontScale="92500" lnSpcReduction="10000"/>
          </a:bodyPr>
          <a:lstStyle/>
          <a:p>
            <a:pPr marL="533400" indent="-533400">
              <a:lnSpc>
                <a:spcPct val="90000"/>
              </a:lnSpc>
              <a:buNone/>
            </a:pPr>
            <a:r>
              <a:rPr lang="en-US" altLang="en-US" dirty="0"/>
              <a:t>Led to reorganization of US </a:t>
            </a:r>
            <a:r>
              <a:rPr lang="en-US" altLang="en-US" dirty="0" smtClean="0"/>
              <a:t>economy and the Urban</a:t>
            </a:r>
            <a:endParaRPr lang="en-US" altLang="en-US" dirty="0"/>
          </a:p>
          <a:p>
            <a:pPr marL="0" indent="0">
              <a:lnSpc>
                <a:spcPct val="90000"/>
              </a:lnSpc>
              <a:buNone/>
            </a:pPr>
            <a:r>
              <a:rPr lang="en-US" altLang="en-US" b="1" dirty="0" smtClean="0"/>
              <a:t>1. Transformation </a:t>
            </a:r>
            <a:r>
              <a:rPr lang="en-US" altLang="en-US" b="1" dirty="0"/>
              <a:t>of relationship between corporate capital &amp; labor</a:t>
            </a:r>
            <a:r>
              <a:rPr lang="en-US" altLang="en-US" dirty="0"/>
              <a:t>.  Mechanization, Offshoring, women &amp; immigrants, decline of strength of traditional unions (End of Organized </a:t>
            </a:r>
            <a:r>
              <a:rPr lang="en-US" altLang="en-US" dirty="0" smtClean="0"/>
              <a:t>Capital)</a:t>
            </a:r>
          </a:p>
          <a:p>
            <a:pPr marL="0" indent="0">
              <a:lnSpc>
                <a:spcPct val="90000"/>
              </a:lnSpc>
              <a:buNone/>
            </a:pPr>
            <a:r>
              <a:rPr lang="en-US" altLang="en-US" b="1" dirty="0" smtClean="0"/>
              <a:t>2. New role for State &amp; Public sector</a:t>
            </a:r>
            <a:r>
              <a:rPr lang="en-US" altLang="en-US" dirty="0" smtClean="0"/>
              <a:t> – shifted away from collective consumption (tax &amp; spend on schools, hospitals, and community services) to public/private partnerships, deregulation, $ into high technology &amp; DEFENSE</a:t>
            </a:r>
          </a:p>
          <a:p>
            <a:pPr marL="0" indent="0">
              <a:lnSpc>
                <a:spcPct val="90000"/>
              </a:lnSpc>
              <a:buNone/>
            </a:pPr>
            <a:r>
              <a:rPr lang="en-US" altLang="en-US" b="1" dirty="0" smtClean="0"/>
              <a:t>3. New </a:t>
            </a:r>
            <a:r>
              <a:rPr lang="en-US" altLang="en-US" b="1" dirty="0"/>
              <a:t>International &amp; </a:t>
            </a:r>
            <a:r>
              <a:rPr lang="en-US" altLang="en-US" b="1" dirty="0" err="1"/>
              <a:t>Intermetropolitan</a:t>
            </a:r>
            <a:r>
              <a:rPr lang="en-US" altLang="en-US" b="1" dirty="0"/>
              <a:t> Divisions of Labor</a:t>
            </a:r>
            <a:r>
              <a:rPr lang="en-US" altLang="en-US" dirty="0"/>
              <a:t>   Greatest proportional growth of professional &amp; business services has occurred in midsized metro areas Boston, Washington DC, San Jose, Austin, Raleigh-Durham, Colorado Springs</a:t>
            </a:r>
          </a:p>
          <a:p>
            <a:endParaRPr lang="en-US" dirty="0"/>
          </a:p>
        </p:txBody>
      </p:sp>
    </p:spTree>
    <p:extLst>
      <p:ext uri="{BB962C8B-B14F-4D97-AF65-F5344CB8AC3E}">
        <p14:creationId xmlns:p14="http://schemas.microsoft.com/office/powerpoint/2010/main" val="2607740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Granville Island, Vancouver, B.C.</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6830"/>
            <a:ext cx="5943600" cy="475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606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View of Granville Island</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4698574"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073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7239000" cy="616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454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Atlantic Yards Project, Brooklyn, New York</a:t>
            </a:r>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743" y="16002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041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676400"/>
            <a:ext cx="666750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53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3988" y="304800"/>
            <a:ext cx="4283440" cy="601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706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693</Words>
  <Application>Microsoft Office PowerPoint</Application>
  <PresentationFormat>On-screen Show (4:3)</PresentationFormat>
  <Paragraphs>40</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Summary from last Edition of Text</vt:lpstr>
      <vt:lpstr>Economic Restructuring &amp; New Metropolitan Form (1983-Present)</vt:lpstr>
      <vt:lpstr>New Metropolitan Forms</vt:lpstr>
      <vt:lpstr>Granville Island, Vancouver, B.C.</vt:lpstr>
      <vt:lpstr>Aerial View of Granville Island</vt:lpstr>
      <vt:lpstr>PowerPoint Presentation</vt:lpstr>
      <vt:lpstr>Atlantic Yards Project, Brooklyn, New York</vt:lpstr>
      <vt:lpstr>Where is this?</vt:lpstr>
      <vt:lpstr>PowerPoint Presentation</vt:lpstr>
      <vt:lpstr>World Cities</vt:lpstr>
      <vt:lpstr>Alpha-level World Cities</vt:lpstr>
      <vt:lpstr>London and its Global Reach</vt:lpstr>
      <vt:lpstr>Key Distinctive Features of World Cities</vt:lpstr>
      <vt:lpstr>Extremely Wealthy Returning to Inner City</vt:lpstr>
      <vt:lpstr>Battery Park, Manhattan</vt:lpstr>
      <vt:lpstr>Where will these Young Working Women Now Live?</vt:lpstr>
      <vt:lpstr>Atlantic Yards Project, Brooklyn, NY</vt:lpstr>
      <vt:lpstr>PowerPoint Presentation</vt:lpstr>
      <vt:lpstr>Chapter 12 – The Residential Kaleidoscope</vt:lpstr>
      <vt:lpstr>Chapter 12 - Introduction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2</cp:revision>
  <dcterms:created xsi:type="dcterms:W3CDTF">2014-11-10T04:16:16Z</dcterms:created>
  <dcterms:modified xsi:type="dcterms:W3CDTF">2014-11-10T04:17:31Z</dcterms:modified>
</cp:coreProperties>
</file>