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70" r:id="rId3"/>
    <p:sldId id="272" r:id="rId4"/>
    <p:sldId id="275" r:id="rId5"/>
    <p:sldId id="291" r:id="rId6"/>
    <p:sldId id="277" r:id="rId7"/>
    <p:sldId id="278" r:id="rId8"/>
    <p:sldId id="267" r:id="rId9"/>
    <p:sldId id="290" r:id="rId10"/>
    <p:sldId id="283" r:id="rId11"/>
    <p:sldId id="284" r:id="rId12"/>
    <p:sldId id="285" r:id="rId13"/>
    <p:sldId id="286" r:id="rId14"/>
    <p:sldId id="288" r:id="rId15"/>
    <p:sldId id="292" r:id="rId16"/>
    <p:sldId id="293" r:id="rId17"/>
    <p:sldId id="294" r:id="rId18"/>
    <p:sldId id="276" r:id="rId19"/>
    <p:sldId id="281" r:id="rId20"/>
    <p:sldId id="282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18.wmf"/><Relationship Id="rId4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7B237-8784-4A55-B61A-21E2AF0F6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9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3044-A881-4FC0-97E1-100A8682AD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3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69947-918A-4D67-9FEC-89A8F3355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DDA9A-5B04-4FEB-B757-3BD4EB32E7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2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4BEB4-803A-4B86-A080-7D119695D9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8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A484-D7AF-4DAB-B6CC-42568884B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5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13873-5EF2-4A3F-A1CC-2EB922057E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00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8C9AA-73B9-402A-8AAF-DF8EA0FB06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8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3BAEB-7AAA-4A58-9BE6-0575017CFB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51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D942C-E7DD-427A-80D6-5CFCC3A5DD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7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B143A-BDB8-4C23-B761-2F02C628D4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7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42308-D9B4-4CE9-9EA8-9C620F3B07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2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10F60F5-E859-4836-9DF7-A26944D318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34.wmf"/><Relationship Id="rId3" Type="http://schemas.openxmlformats.org/officeDocument/2006/relationships/image" Target="../media/image35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20.bin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18.wmf"/><Relationship Id="rId3" Type="http://schemas.openxmlformats.org/officeDocument/2006/relationships/image" Target="../media/image41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3.png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9.wmf"/><Relationship Id="rId1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4.wmf"/><Relationship Id="rId3" Type="http://schemas.openxmlformats.org/officeDocument/2006/relationships/image" Target="../media/image7.wmf"/><Relationship Id="rId7" Type="http://schemas.openxmlformats.org/officeDocument/2006/relationships/image" Target="../media/image1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wmf"/><Relationship Id="rId5" Type="http://schemas.openxmlformats.org/officeDocument/2006/relationships/image" Target="../media/image9.wmf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8.wmf"/><Relationship Id="rId9" Type="http://schemas.openxmlformats.org/officeDocument/2006/relationships/image" Target="../media/image2.wmf"/><Relationship Id="rId14" Type="http://schemas.openxmlformats.org/officeDocument/2006/relationships/oleObject" Target="../embeddings/oleObject5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7.wmf"/><Relationship Id="rId3" Type="http://schemas.openxmlformats.org/officeDocument/2006/relationships/image" Target="../media/image19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6962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EE130</a:t>
            </a:r>
            <a:br>
              <a:rPr lang="en-US" dirty="0" smtClean="0"/>
            </a:br>
            <a:r>
              <a:rPr lang="en-US" dirty="0" smtClean="0"/>
              <a:t>Electromechanics</a:t>
            </a:r>
            <a:br>
              <a:rPr lang="en-US" dirty="0" smtClean="0"/>
            </a:br>
            <a:r>
              <a:rPr lang="en-US" dirty="0" smtClean="0"/>
              <a:t>2013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J. Arthur Wagner, Ph.D.</a:t>
            </a:r>
          </a:p>
          <a:p>
            <a:pPr eaLnBrk="1" hangingPunct="1"/>
            <a:r>
              <a:rPr lang="en-US" dirty="0" smtClean="0"/>
              <a:t>Prof. Emeritus in EE</a:t>
            </a:r>
          </a:p>
          <a:p>
            <a:pPr eaLnBrk="1" hangingPunct="1"/>
            <a:r>
              <a:rPr lang="en-US" dirty="0" smtClean="0"/>
              <a:t>wagneretal@sbcglobal.net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</a:t>
            </a:r>
            <a:r>
              <a:rPr lang="en-US" dirty="0" err="1" smtClean="0"/>
              <a:t>vaN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600200"/>
            <a:ext cx="6477000" cy="4857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553200" y="1905000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Pk-Pk</a:t>
            </a:r>
            <a:r>
              <a:rPr lang="en-US" dirty="0" smtClean="0"/>
              <a:t> =</a:t>
            </a:r>
          </a:p>
          <a:p>
            <a:r>
              <a:rPr lang="en-US" dirty="0" smtClean="0"/>
              <a:t>duty cycle =</a:t>
            </a:r>
          </a:p>
          <a:p>
            <a:r>
              <a:rPr lang="en-US" dirty="0" smtClean="0"/>
              <a:t>period =</a:t>
            </a:r>
          </a:p>
          <a:p>
            <a:r>
              <a:rPr lang="en-US" dirty="0" err="1" smtClean="0"/>
              <a:t>freq</a:t>
            </a:r>
            <a:r>
              <a:rPr lang="en-US" dirty="0" smtClean="0"/>
              <a:t> 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71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Voltages </a:t>
            </a:r>
            <a:r>
              <a:rPr lang="en-US" dirty="0" err="1" smtClean="0"/>
              <a:t>vaN</a:t>
            </a:r>
            <a:r>
              <a:rPr lang="en-US" dirty="0" smtClean="0"/>
              <a:t> and </a:t>
            </a:r>
            <a:r>
              <a:rPr lang="en-US" dirty="0" err="1" smtClean="0"/>
              <a:t>vbN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7112000" cy="5334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12000" y="4419600"/>
            <a:ext cx="203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Pk-Pk</a:t>
            </a:r>
            <a:r>
              <a:rPr lang="en-US" dirty="0" smtClean="0"/>
              <a:t> =</a:t>
            </a:r>
          </a:p>
          <a:p>
            <a:r>
              <a:rPr lang="en-US" dirty="0" smtClean="0"/>
              <a:t>duty cycle =</a:t>
            </a:r>
          </a:p>
          <a:p>
            <a:r>
              <a:rPr lang="en-US" dirty="0" smtClean="0"/>
              <a:t>period =</a:t>
            </a:r>
          </a:p>
          <a:p>
            <a:r>
              <a:rPr lang="en-US" dirty="0" err="1" smtClean="0"/>
              <a:t>freq</a:t>
            </a:r>
            <a:r>
              <a:rPr lang="en-US" dirty="0" smtClean="0"/>
              <a:t> 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0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vaN</a:t>
            </a:r>
            <a:r>
              <a:rPr lang="en-US" dirty="0" smtClean="0"/>
              <a:t>, </a:t>
            </a:r>
            <a:r>
              <a:rPr lang="en-US" dirty="0" err="1" smtClean="0"/>
              <a:t>vbN</a:t>
            </a:r>
            <a:r>
              <a:rPr lang="en-US" dirty="0" smtClean="0"/>
              <a:t>, and </a:t>
            </a:r>
            <a:r>
              <a:rPr lang="en-US" dirty="0" err="1" smtClean="0"/>
              <a:t>vo</a:t>
            </a:r>
            <a:r>
              <a:rPr lang="en-US" dirty="0" smtClean="0"/>
              <a:t> = </a:t>
            </a:r>
            <a:r>
              <a:rPr lang="en-US" dirty="0" err="1" smtClean="0"/>
              <a:t>vaN</a:t>
            </a:r>
            <a:r>
              <a:rPr lang="en-US" dirty="0" smtClean="0"/>
              <a:t> - </a:t>
            </a:r>
            <a:r>
              <a:rPr lang="en-US" dirty="0" err="1" smtClean="0"/>
              <a:t>vbN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7086600" cy="53149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86600" y="3320445"/>
            <a:ext cx="203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Pk-Pk</a:t>
            </a:r>
            <a:r>
              <a:rPr lang="en-US" dirty="0" smtClean="0"/>
              <a:t> =</a:t>
            </a:r>
          </a:p>
          <a:p>
            <a:r>
              <a:rPr lang="en-US" dirty="0" smtClean="0"/>
              <a:t>duty cycle =</a:t>
            </a:r>
          </a:p>
          <a:p>
            <a:r>
              <a:rPr lang="en-US" dirty="0" smtClean="0"/>
              <a:t>period =</a:t>
            </a:r>
          </a:p>
          <a:p>
            <a:r>
              <a:rPr lang="en-US" dirty="0" err="1" smtClean="0"/>
              <a:t>freq</a:t>
            </a:r>
            <a:r>
              <a:rPr lang="en-US" dirty="0" smtClean="0"/>
              <a:t> 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6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vaN</a:t>
            </a:r>
            <a:r>
              <a:rPr lang="en-US" dirty="0"/>
              <a:t>, </a:t>
            </a:r>
            <a:r>
              <a:rPr lang="en-US" dirty="0" err="1"/>
              <a:t>vbN</a:t>
            </a:r>
            <a:r>
              <a:rPr lang="en-US" dirty="0"/>
              <a:t>, and </a:t>
            </a:r>
            <a:r>
              <a:rPr lang="en-US" dirty="0" err="1"/>
              <a:t>vo</a:t>
            </a:r>
            <a:r>
              <a:rPr lang="en-US" dirty="0"/>
              <a:t> = </a:t>
            </a:r>
            <a:r>
              <a:rPr lang="en-US" dirty="0" err="1"/>
              <a:t>vaN</a:t>
            </a:r>
            <a:r>
              <a:rPr lang="en-US" dirty="0"/>
              <a:t> - </a:t>
            </a:r>
            <a:r>
              <a:rPr lang="en-US" dirty="0" err="1"/>
              <a:t>vbN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0"/>
            <a:ext cx="7132320" cy="53492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08520" y="3048000"/>
            <a:ext cx="1935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sign of </a:t>
            </a:r>
            <a:r>
              <a:rPr lang="en-US" dirty="0" err="1" smtClean="0"/>
              <a:t>vo</a:t>
            </a:r>
            <a:r>
              <a:rPr lang="en-US" dirty="0" smtClean="0"/>
              <a:t> bar =</a:t>
            </a:r>
          </a:p>
          <a:p>
            <a:r>
              <a:rPr lang="en-US" dirty="0" smtClean="0"/>
              <a:t>direction of current </a:t>
            </a:r>
            <a:r>
              <a:rPr lang="en-US" dirty="0" err="1" smtClean="0"/>
              <a:t>io</a:t>
            </a:r>
            <a:r>
              <a:rPr lang="en-US" dirty="0" smtClean="0"/>
              <a:t> =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0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err="1" smtClean="0"/>
              <a:t>vo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7223760" cy="54178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23760" y="3048000"/>
            <a:ext cx="19202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Pulses are missing due to the display sample rate.</a:t>
            </a:r>
          </a:p>
          <a:p>
            <a:r>
              <a:rPr lang="en-US" dirty="0" smtClean="0"/>
              <a:t>What is happening to the current </a:t>
            </a:r>
            <a:r>
              <a:rPr lang="en-US" dirty="0" err="1" smtClean="0"/>
              <a:t>io</a:t>
            </a:r>
            <a:r>
              <a:rPr lang="en-US" dirty="0" smtClean="0"/>
              <a:t> bar?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 dirty="0" smtClean="0"/>
              <a:t>Permeability, relative permeability, and permeability of air</a:t>
            </a:r>
            <a:endParaRPr lang="en-US" sz="3600" dirty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641266"/>
              </p:ext>
            </p:extLst>
          </p:nvPr>
        </p:nvGraphicFramePr>
        <p:xfrm>
          <a:off x="3246437" y="2819400"/>
          <a:ext cx="901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3" imgW="901440" imgH="330120" progId="Equation.DSMT4">
                  <p:embed/>
                </p:oleObj>
              </mc:Choice>
              <mc:Fallback>
                <p:oleObj name="Equation" r:id="rId3" imgW="901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7" y="2819400"/>
                        <a:ext cx="901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09309"/>
              </p:ext>
            </p:extLst>
          </p:nvPr>
        </p:nvGraphicFramePr>
        <p:xfrm>
          <a:off x="2541587" y="3382963"/>
          <a:ext cx="25400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5" imgW="2539800" imgH="660240" progId="Equation.DSMT4">
                  <p:embed/>
                </p:oleObj>
              </mc:Choice>
              <mc:Fallback>
                <p:oleObj name="Equation" r:id="rId5" imgW="25398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587" y="3382963"/>
                        <a:ext cx="2540000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1" y="1447800"/>
            <a:ext cx="7926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Flux density is linear with magnetic intensity in air, and </a:t>
            </a:r>
          </a:p>
          <a:p>
            <a:r>
              <a:rPr lang="en-US" dirty="0" smtClean="0"/>
              <a:t>most other materials that we see around us.</a:t>
            </a:r>
          </a:p>
          <a:p>
            <a:r>
              <a:rPr lang="en-US" dirty="0" smtClean="0"/>
              <a:t>Permeability is the proportionality constant.</a:t>
            </a:r>
            <a:endParaRPr lang="en-US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314950"/>
            <a:ext cx="52673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8200" y="41910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exception are materials with iron, Fe, cobalt, Co, nickel, Ni, and molybdenum (not so important).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Permeability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4384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people say, “permeability”, they usually mean “relative permeability”.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724275"/>
            <a:ext cx="52959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159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2133600"/>
            <a:ext cx="56172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Calculate the permeability when the relative</a:t>
            </a:r>
          </a:p>
          <a:p>
            <a:r>
              <a:rPr lang="en-US" dirty="0" smtClean="0"/>
              <a:t>permeability is 250.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82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772400" cy="609600"/>
          </a:xfrm>
        </p:spPr>
        <p:txBody>
          <a:bodyPr/>
          <a:lstStyle/>
          <a:p>
            <a:r>
              <a:rPr lang="en-US" sz="3200" dirty="0" smtClean="0"/>
              <a:t>Fig. 5.3 B-H characteristics</a:t>
            </a:r>
            <a:endParaRPr lang="en-US" sz="3200" dirty="0"/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4724400" y="3108325"/>
            <a:ext cx="4038600" cy="3521075"/>
            <a:chOff x="3120" y="1390"/>
            <a:chExt cx="1975" cy="1690"/>
          </a:xfrm>
        </p:grpSpPr>
        <p:pic>
          <p:nvPicPr>
            <p:cNvPr id="4" name="Picture 1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0" y="1390"/>
              <a:ext cx="1975" cy="1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5" name="Object 15"/>
            <p:cNvGraphicFramePr>
              <a:graphicFrameLocks noChangeAspect="1"/>
            </p:cNvGraphicFramePr>
            <p:nvPr/>
          </p:nvGraphicFramePr>
          <p:xfrm>
            <a:off x="3844" y="1668"/>
            <a:ext cx="215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4" name="Equation" r:id="rId4" imgW="342720" imgH="241200" progId="Equation.DSMT4">
                    <p:embed/>
                  </p:oleObj>
                </mc:Choice>
                <mc:Fallback>
                  <p:oleObj name="Equation" r:id="rId4" imgW="3427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4" y="1668"/>
                          <a:ext cx="215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16"/>
            <p:cNvGraphicFramePr>
              <a:graphicFrameLocks noChangeAspect="1"/>
            </p:cNvGraphicFramePr>
            <p:nvPr/>
          </p:nvGraphicFramePr>
          <p:xfrm>
            <a:off x="4896" y="2076"/>
            <a:ext cx="144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5" name="Equation" r:id="rId6" imgW="228600" imgH="241200" progId="Equation.DSMT4">
                    <p:embed/>
                  </p:oleObj>
                </mc:Choice>
                <mc:Fallback>
                  <p:oleObj name="Equation" r:id="rId6" imgW="2286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2076"/>
                          <a:ext cx="144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18"/>
            <p:cNvGraphicFramePr>
              <a:graphicFrameLocks noChangeAspect="1"/>
            </p:cNvGraphicFramePr>
            <p:nvPr/>
          </p:nvGraphicFramePr>
          <p:xfrm>
            <a:off x="4336" y="1852"/>
            <a:ext cx="167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6" name="Equation" r:id="rId8" imgW="266400" imgH="241200" progId="Equation.DSMT4">
                    <p:embed/>
                  </p:oleObj>
                </mc:Choice>
                <mc:Fallback>
                  <p:oleObj name="Equation" r:id="rId8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6" y="1852"/>
                          <a:ext cx="167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26"/>
            <p:cNvGraphicFramePr>
              <a:graphicFrameLocks noChangeAspect="1"/>
            </p:cNvGraphicFramePr>
            <p:nvPr/>
          </p:nvGraphicFramePr>
          <p:xfrm>
            <a:off x="3827" y="1460"/>
            <a:ext cx="167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7" name="Equation" r:id="rId10" imgW="266400" imgH="241200" progId="Equation.DSMT4">
                    <p:embed/>
                  </p:oleObj>
                </mc:Choice>
                <mc:Fallback>
                  <p:oleObj name="Equation" r:id="rId10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7" y="1460"/>
                          <a:ext cx="167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7"/>
            <p:cNvGraphicFramePr>
              <a:graphicFrameLocks noChangeAspect="1"/>
            </p:cNvGraphicFramePr>
            <p:nvPr/>
          </p:nvGraphicFramePr>
          <p:xfrm>
            <a:off x="4800" y="2304"/>
            <a:ext cx="191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8" name="Equation" r:id="rId12" imgW="304560" imgH="241200" progId="Equation.DSMT4">
                    <p:embed/>
                  </p:oleObj>
                </mc:Choice>
                <mc:Fallback>
                  <p:oleObj name="Equation" r:id="rId12" imgW="30456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2304"/>
                          <a:ext cx="191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28"/>
            <p:cNvGraphicFramePr>
              <a:graphicFrameLocks noChangeAspect="1"/>
            </p:cNvGraphicFramePr>
            <p:nvPr/>
          </p:nvGraphicFramePr>
          <p:xfrm>
            <a:off x="4896" y="1632"/>
            <a:ext cx="144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9" name="Equation" r:id="rId14" imgW="228600" imgH="241200" progId="Equation.DSMT4">
                    <p:embed/>
                  </p:oleObj>
                </mc:Choice>
                <mc:Fallback>
                  <p:oleObj name="Equation" r:id="rId14" imgW="2286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1632"/>
                          <a:ext cx="144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30"/>
          <p:cNvGrpSpPr>
            <a:grpSpLocks/>
          </p:cNvGrpSpPr>
          <p:nvPr/>
        </p:nvGrpSpPr>
        <p:grpSpPr bwMode="auto">
          <a:xfrm>
            <a:off x="457200" y="3257550"/>
            <a:ext cx="3821113" cy="3219450"/>
            <a:chOff x="864" y="1392"/>
            <a:chExt cx="1975" cy="1690"/>
          </a:xfrm>
        </p:grpSpPr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864" y="1392"/>
              <a:ext cx="1975" cy="1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13" name="Object 11"/>
            <p:cNvGraphicFramePr>
              <a:graphicFrameLocks noChangeAspect="1"/>
            </p:cNvGraphicFramePr>
            <p:nvPr/>
          </p:nvGraphicFramePr>
          <p:xfrm>
            <a:off x="1632" y="1440"/>
            <a:ext cx="167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0" name="Equation" r:id="rId16" imgW="266400" imgH="241200" progId="Equation.DSMT4">
                    <p:embed/>
                  </p:oleObj>
                </mc:Choice>
                <mc:Fallback>
                  <p:oleObj name="Equation" r:id="rId16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1440"/>
                          <a:ext cx="167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2"/>
            <p:cNvGraphicFramePr>
              <a:graphicFrameLocks noChangeAspect="1"/>
            </p:cNvGraphicFramePr>
            <p:nvPr/>
          </p:nvGraphicFramePr>
          <p:xfrm>
            <a:off x="2605" y="2284"/>
            <a:ext cx="191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1" name="Equation" r:id="rId17" imgW="304560" imgH="241200" progId="Equation.DSMT4">
                    <p:embed/>
                  </p:oleObj>
                </mc:Choice>
                <mc:Fallback>
                  <p:oleObj name="Equation" r:id="rId17" imgW="30456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5" y="2284"/>
                          <a:ext cx="191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457200" y="83820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have said, “Current causes magnetic intensity and voltage causes flux”. What ties these magnetic terms together? Answer: the material.</a:t>
            </a:r>
            <a:endParaRPr lang="en-US" dirty="0"/>
          </a:p>
          <a:p>
            <a:r>
              <a:rPr lang="en-US" dirty="0"/>
              <a:t>No magnetic material is linear, only </a:t>
            </a:r>
            <a:r>
              <a:rPr lang="en-US" dirty="0" smtClean="0"/>
              <a:t>approximately. A B-H hysteresis loop is always present. Think of </a:t>
            </a:r>
            <a:r>
              <a:rPr lang="en-US" dirty="0" err="1" smtClean="0"/>
              <a:t>Hm</a:t>
            </a:r>
            <a:r>
              <a:rPr lang="en-US" dirty="0" smtClean="0"/>
              <a:t> as “exciting” the material below.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60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600" dirty="0" smtClean="0"/>
              <a:t>Fig. 5.4 Toroid with flux </a:t>
            </a:r>
            <a:endParaRPr lang="en-US" sz="3600" dirty="0"/>
          </a:p>
        </p:txBody>
      </p:sp>
      <p:grpSp>
        <p:nvGrpSpPr>
          <p:cNvPr id="3" name="Group 30"/>
          <p:cNvGrpSpPr>
            <a:grpSpLocks noChangeAspect="1"/>
          </p:cNvGrpSpPr>
          <p:nvPr/>
        </p:nvGrpSpPr>
        <p:grpSpPr bwMode="auto">
          <a:xfrm>
            <a:off x="228599" y="1143000"/>
            <a:ext cx="4297680" cy="3364917"/>
            <a:chOff x="576" y="570"/>
            <a:chExt cx="1479" cy="1158"/>
          </a:xfrm>
        </p:grpSpPr>
        <p:pic>
          <p:nvPicPr>
            <p:cNvPr id="4" name="Picture 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6" y="570"/>
              <a:ext cx="1411" cy="1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5" name="Object 13"/>
            <p:cNvGraphicFramePr>
              <a:graphicFrameLocks noChangeAspect="1"/>
            </p:cNvGraphicFramePr>
            <p:nvPr/>
          </p:nvGraphicFramePr>
          <p:xfrm>
            <a:off x="1792" y="1564"/>
            <a:ext cx="167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1" name="Equation" r:id="rId4" imgW="266400" imgH="241200" progId="Equation.DSMT4">
                    <p:embed/>
                  </p:oleObj>
                </mc:Choice>
                <mc:Fallback>
                  <p:oleObj name="Equation" r:id="rId4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2" y="1564"/>
                          <a:ext cx="167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14"/>
            <p:cNvGraphicFramePr>
              <a:graphicFrameLocks noChangeAspect="1"/>
            </p:cNvGraphicFramePr>
            <p:nvPr/>
          </p:nvGraphicFramePr>
          <p:xfrm>
            <a:off x="1220" y="700"/>
            <a:ext cx="151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2" name="Equation" r:id="rId6" imgW="241200" imgH="241200" progId="Equation.DSMT4">
                    <p:embed/>
                  </p:oleObj>
                </mc:Choice>
                <mc:Fallback>
                  <p:oleObj name="Equation" r:id="rId6" imgW="2412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0" y="700"/>
                          <a:ext cx="151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15"/>
            <p:cNvGraphicFramePr>
              <a:graphicFrameLocks noChangeAspect="1"/>
            </p:cNvGraphicFramePr>
            <p:nvPr/>
          </p:nvGraphicFramePr>
          <p:xfrm>
            <a:off x="1888" y="652"/>
            <a:ext cx="167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3" name="Equation" r:id="rId8" imgW="266400" imgH="241200" progId="Equation.DSMT4">
                    <p:embed/>
                  </p:oleObj>
                </mc:Choice>
                <mc:Fallback>
                  <p:oleObj name="Equation" r:id="rId8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8" y="652"/>
                          <a:ext cx="167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16"/>
            <p:cNvGraphicFramePr>
              <a:graphicFrameLocks noChangeAspect="1"/>
            </p:cNvGraphicFramePr>
            <p:nvPr/>
          </p:nvGraphicFramePr>
          <p:xfrm>
            <a:off x="712" y="800"/>
            <a:ext cx="63" cy="1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4" name="Equation" r:id="rId10" imgW="101520" imgH="177480" progId="Equation.DSMT4">
                    <p:embed/>
                  </p:oleObj>
                </mc:Choice>
                <mc:Fallback>
                  <p:oleObj name="Equation" r:id="rId10" imgW="10152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2" y="800"/>
                          <a:ext cx="63" cy="1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17"/>
            <p:cNvGraphicFramePr>
              <a:graphicFrameLocks noChangeAspect="1"/>
            </p:cNvGraphicFramePr>
            <p:nvPr/>
          </p:nvGraphicFramePr>
          <p:xfrm>
            <a:off x="1136" y="1040"/>
            <a:ext cx="120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5" name="Equation" r:id="rId12" imgW="190440" imgH="190440" progId="Equation.DSMT4">
                    <p:embed/>
                  </p:oleObj>
                </mc:Choice>
                <mc:Fallback>
                  <p:oleObj name="Equation" r:id="rId12" imgW="19044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36" y="1040"/>
                          <a:ext cx="120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5105400" y="22098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can we state the flux density in terms of   </a:t>
            </a:r>
            <a:endParaRPr lang="en-US" dirty="0"/>
          </a:p>
        </p:txBody>
      </p:sp>
      <p:pic>
        <p:nvPicPr>
          <p:cNvPr id="9284" name="Picture 6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33400"/>
            <a:ext cx="7334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85" name="Picture 6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162300"/>
            <a:ext cx="30003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357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sz="3600" dirty="0" smtClean="0"/>
              <a:t>Fig. 5.1 Magnetic field: Ampere’s Law</a:t>
            </a:r>
            <a:endParaRPr lang="en-US" sz="3600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62000" y="3810000"/>
            <a:ext cx="231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Monotype Sorts" pitchFamily="2" charset="2"/>
              <a:buChar char="o"/>
            </a:pPr>
            <a:r>
              <a:rPr lang="en-US" dirty="0"/>
              <a:t> Ampere’s Law</a:t>
            </a:r>
          </a:p>
        </p:txBody>
      </p:sp>
      <p:pic>
        <p:nvPicPr>
          <p:cNvPr id="4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947738"/>
            <a:ext cx="2557463" cy="255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762002"/>
            <a:ext cx="2590800" cy="2590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181600" y="3505200"/>
            <a:ext cx="3352800" cy="3124200"/>
            <a:chOff x="2880" y="2112"/>
            <a:chExt cx="1722" cy="1701"/>
          </a:xfrm>
        </p:grpSpPr>
        <p:pic>
          <p:nvPicPr>
            <p:cNvPr id="7" name="Picture 2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80" y="2112"/>
              <a:ext cx="1722" cy="1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8" name="Object 26"/>
            <p:cNvGraphicFramePr>
              <a:graphicFrameLocks noChangeAspect="1"/>
            </p:cNvGraphicFramePr>
            <p:nvPr/>
          </p:nvGraphicFramePr>
          <p:xfrm>
            <a:off x="3872" y="2764"/>
            <a:ext cx="103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4" name="Equation" r:id="rId6" imgW="164880" imgH="241200" progId="Equation.DSMT4">
                    <p:embed/>
                  </p:oleObj>
                </mc:Choice>
                <mc:Fallback>
                  <p:oleObj name="Equation" r:id="rId6" imgW="164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2" y="2764"/>
                          <a:ext cx="103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7"/>
            <p:cNvGraphicFramePr>
              <a:graphicFrameLocks noChangeAspect="1"/>
            </p:cNvGraphicFramePr>
            <p:nvPr/>
          </p:nvGraphicFramePr>
          <p:xfrm>
            <a:off x="3698" y="3210"/>
            <a:ext cx="103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5" name="Equation" r:id="rId8" imgW="164880" imgH="241200" progId="Equation.DSMT4">
                    <p:embed/>
                  </p:oleObj>
                </mc:Choice>
                <mc:Fallback>
                  <p:oleObj name="Equation" r:id="rId8" imgW="164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8" y="3210"/>
                          <a:ext cx="103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28"/>
            <p:cNvGraphicFramePr>
              <a:graphicFrameLocks noChangeAspect="1"/>
            </p:cNvGraphicFramePr>
            <p:nvPr/>
          </p:nvGraphicFramePr>
          <p:xfrm>
            <a:off x="3344" y="2952"/>
            <a:ext cx="95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6" name="Equation" r:id="rId10" imgW="152280" imgH="241200" progId="Equation.DSMT4">
                    <p:embed/>
                  </p:oleObj>
                </mc:Choice>
                <mc:Fallback>
                  <p:oleObj name="Equation" r:id="rId10" imgW="1522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4" y="2952"/>
                          <a:ext cx="95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29"/>
            <p:cNvGraphicFramePr>
              <a:graphicFrameLocks noChangeAspect="1"/>
            </p:cNvGraphicFramePr>
            <p:nvPr/>
          </p:nvGraphicFramePr>
          <p:xfrm>
            <a:off x="3292" y="2768"/>
            <a:ext cx="135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7" name="Equation" r:id="rId12" imgW="215640" imgH="190440" progId="Equation.DSMT4">
                    <p:embed/>
                  </p:oleObj>
                </mc:Choice>
                <mc:Fallback>
                  <p:oleObj name="Equation" r:id="rId12" imgW="21564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2" y="2768"/>
                          <a:ext cx="135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30"/>
            <p:cNvGraphicFramePr>
              <a:graphicFrameLocks noChangeAspect="1"/>
            </p:cNvGraphicFramePr>
            <p:nvPr/>
          </p:nvGraphicFramePr>
          <p:xfrm>
            <a:off x="3248" y="2576"/>
            <a:ext cx="127" cy="1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8" name="Equation" r:id="rId14" imgW="203040" imgH="203040" progId="Equation.DSMT4">
                    <p:embed/>
                  </p:oleObj>
                </mc:Choice>
                <mc:Fallback>
                  <p:oleObj name="Equation" r:id="rId14" imgW="20304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8" y="2576"/>
                          <a:ext cx="127" cy="1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749614"/>
              </p:ext>
            </p:extLst>
          </p:nvPr>
        </p:nvGraphicFramePr>
        <p:xfrm>
          <a:off x="160422" y="4495800"/>
          <a:ext cx="4588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" name="Equation" r:id="rId16" imgW="2933640" imgH="634680" progId="Equation.DSMT4">
                  <p:embed/>
                </p:oleObj>
              </mc:Choice>
              <mc:Fallback>
                <p:oleObj name="Equation" r:id="rId16" imgW="293364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22" y="4495800"/>
                        <a:ext cx="45880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505200" y="12192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Right hand rule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57150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Magnetic intensity H is a </a:t>
            </a:r>
            <a:r>
              <a:rPr lang="en-US" b="1" u="sng" dirty="0" smtClean="0"/>
              <a:t>line density </a:t>
            </a:r>
            <a:r>
              <a:rPr lang="en-US" dirty="0" smtClean="0"/>
              <a:t>of magnetic field “caused” by current.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dirty="0" smtClean="0"/>
              <a:t>Fig. 5.5 Magnetic Structure with Air Gap</a:t>
            </a:r>
            <a:br>
              <a:rPr lang="en-US" sz="2800" dirty="0" smtClean="0"/>
            </a:br>
            <a:r>
              <a:rPr lang="en-US" sz="2800" dirty="0" smtClean="0"/>
              <a:t>All motors have an air gap. Why?</a:t>
            </a:r>
            <a:endParaRPr lang="en-US" sz="2800" dirty="0"/>
          </a:p>
        </p:txBody>
      </p:sp>
      <p:pic>
        <p:nvPicPr>
          <p:cNvPr id="3" name="Picture 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703272"/>
            <a:ext cx="5715000" cy="439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096000" y="20574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</a:t>
            </a:r>
          </a:p>
          <a:p>
            <a:r>
              <a:rPr lang="en-US" dirty="0" smtClean="0"/>
              <a:t>flux</a:t>
            </a:r>
          </a:p>
          <a:p>
            <a:r>
              <a:rPr lang="en-US" dirty="0" smtClean="0"/>
              <a:t>magnetic material</a:t>
            </a:r>
          </a:p>
          <a:p>
            <a:r>
              <a:rPr lang="en-US" dirty="0" smtClean="0"/>
              <a:t>air gap length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3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33600" y="2133600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 Ampere’s Law</a:t>
            </a:r>
          </a:p>
          <a:p>
            <a:r>
              <a:rPr lang="en-US" dirty="0" smtClean="0"/>
              <a:t>What “causes” magnetic intensity?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8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Magnetic Flux Density</a:t>
            </a:r>
            <a:endParaRPr lang="en-US" dirty="0"/>
          </a:p>
        </p:txBody>
      </p:sp>
      <p:graphicFrame>
        <p:nvGraphicFramePr>
          <p:cNvPr id="1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81569"/>
              </p:ext>
            </p:extLst>
          </p:nvPr>
        </p:nvGraphicFramePr>
        <p:xfrm>
          <a:off x="1447800" y="3352800"/>
          <a:ext cx="53383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" imgW="3924000" imgH="393480" progId="Equation.DSMT4">
                  <p:embed/>
                </p:oleObj>
              </mc:Choice>
              <mc:Fallback>
                <p:oleObj name="Equation" r:id="rId3" imgW="3924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5338312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38200" y="1828800"/>
            <a:ext cx="7764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Magnetic Flux is an </a:t>
            </a:r>
            <a:r>
              <a:rPr lang="en-US" b="1" u="sng" dirty="0" smtClean="0"/>
              <a:t>amount </a:t>
            </a:r>
            <a:r>
              <a:rPr lang="en-US" dirty="0" smtClean="0"/>
              <a:t>of magnetic field, </a:t>
            </a:r>
            <a:r>
              <a:rPr lang="en-US" dirty="0" err="1" smtClean="0"/>
              <a:t>webers</a:t>
            </a:r>
            <a:r>
              <a:rPr lang="en-US" dirty="0" smtClean="0"/>
              <a:t> [</a:t>
            </a:r>
            <a:r>
              <a:rPr lang="en-US" dirty="0" err="1" smtClean="0"/>
              <a:t>Wb</a:t>
            </a:r>
            <a:r>
              <a:rPr lang="en-US" dirty="0" smtClean="0"/>
              <a:t>].</a:t>
            </a:r>
          </a:p>
          <a:p>
            <a:r>
              <a:rPr lang="en-US" dirty="0" smtClean="0"/>
              <a:t>Magnetic Flux density is an </a:t>
            </a:r>
            <a:r>
              <a:rPr lang="en-US" b="1" u="sng" dirty="0" smtClean="0"/>
              <a:t>area density </a:t>
            </a:r>
            <a:r>
              <a:rPr lang="en-US" dirty="0" smtClean="0"/>
              <a:t>of magnetic flux.</a:t>
            </a:r>
          </a:p>
          <a:p>
            <a:r>
              <a:rPr lang="en-US" dirty="0" smtClean="0"/>
              <a:t>Something like pressure, which is an area density of force.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38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20980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is the difference between magnetic flux and magnetic flux density?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Faraday’s Law</a:t>
            </a:r>
            <a:endParaRPr lang="en-US" dirty="0"/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885950"/>
            <a:ext cx="469582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3886200" cy="407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876800" y="49530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Flux is “caused” by voltage,</a:t>
            </a:r>
          </a:p>
          <a:p>
            <a:r>
              <a:rPr lang="en-US" dirty="0" smtClean="0"/>
              <a:t>or voltage is “caused” by change of flux.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48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Fig. 5.8 Signs for Faraday’s Law</a:t>
            </a:r>
            <a:endParaRPr lang="en-US" dirty="0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295400" y="2286000"/>
            <a:ext cx="2924968" cy="3446463"/>
            <a:chOff x="4176" y="696"/>
            <a:chExt cx="823" cy="1259"/>
          </a:xfrm>
        </p:grpSpPr>
        <p:pic>
          <p:nvPicPr>
            <p:cNvPr id="4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76" y="768"/>
              <a:ext cx="823" cy="1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5" name="Object 6"/>
            <p:cNvGraphicFramePr>
              <a:graphicFrameLocks noChangeAspect="1"/>
            </p:cNvGraphicFramePr>
            <p:nvPr/>
          </p:nvGraphicFramePr>
          <p:xfrm>
            <a:off x="4240" y="984"/>
            <a:ext cx="176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4" name="Equation" r:id="rId4" imgW="279360" imgH="228600" progId="Equation.DSMT4">
                    <p:embed/>
                  </p:oleObj>
                </mc:Choice>
                <mc:Fallback>
                  <p:oleObj name="Equation" r:id="rId4" imgW="2793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0" y="984"/>
                          <a:ext cx="176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7"/>
            <p:cNvGraphicFramePr>
              <a:graphicFrameLocks noChangeAspect="1"/>
            </p:cNvGraphicFramePr>
            <p:nvPr/>
          </p:nvGraphicFramePr>
          <p:xfrm>
            <a:off x="4620" y="696"/>
            <a:ext cx="199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5" name="Equation" r:id="rId6" imgW="317160" imgH="228600" progId="Equation.DSMT4">
                    <p:embed/>
                  </p:oleObj>
                </mc:Choice>
                <mc:Fallback>
                  <p:oleObj name="Equation" r:id="rId6" imgW="3171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20" y="696"/>
                          <a:ext cx="199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8"/>
            <p:cNvGraphicFramePr>
              <a:graphicFrameLocks noChangeAspect="1"/>
            </p:cNvGraphicFramePr>
            <p:nvPr/>
          </p:nvGraphicFramePr>
          <p:xfrm>
            <a:off x="4176" y="1368"/>
            <a:ext cx="19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6" name="Equation" r:id="rId8" imgW="304560" imgH="228600" progId="Equation.DSMT4">
                    <p:embed/>
                  </p:oleObj>
                </mc:Choice>
                <mc:Fallback>
                  <p:oleObj name="Equation" r:id="rId8" imgW="3045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1368"/>
                          <a:ext cx="191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9"/>
            <p:cNvGraphicFramePr>
              <a:graphicFrameLocks noChangeAspect="1"/>
            </p:cNvGraphicFramePr>
            <p:nvPr/>
          </p:nvGraphicFramePr>
          <p:xfrm>
            <a:off x="4260" y="1236"/>
            <a:ext cx="95" cy="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7" name="Equation" r:id="rId10" imgW="152280" imgH="152280" progId="Equation.DSMT4">
                    <p:embed/>
                  </p:oleObj>
                </mc:Choice>
                <mc:Fallback>
                  <p:oleObj name="Equation" r:id="rId10" imgW="15228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0" y="1236"/>
                          <a:ext cx="95" cy="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10"/>
            <p:cNvGraphicFramePr>
              <a:graphicFrameLocks noChangeAspect="1"/>
            </p:cNvGraphicFramePr>
            <p:nvPr/>
          </p:nvGraphicFramePr>
          <p:xfrm>
            <a:off x="4260" y="1569"/>
            <a:ext cx="88" cy="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8" name="Equation" r:id="rId12" imgW="139680" imgH="101520" progId="Equation.DSMT4">
                    <p:embed/>
                  </p:oleObj>
                </mc:Choice>
                <mc:Fallback>
                  <p:oleObj name="Equation" r:id="rId12" imgW="139680" imgH="1015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0" y="1569"/>
                          <a:ext cx="88" cy="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11"/>
            <p:cNvGraphicFramePr>
              <a:graphicFrameLocks noChangeAspect="1"/>
            </p:cNvGraphicFramePr>
            <p:nvPr/>
          </p:nvGraphicFramePr>
          <p:xfrm>
            <a:off x="4400" y="1376"/>
            <a:ext cx="120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9" name="Equation" r:id="rId14" imgW="190440" imgH="190440" progId="Equation.DSMT4">
                    <p:embed/>
                  </p:oleObj>
                </mc:Choice>
                <mc:Fallback>
                  <p:oleObj name="Equation" r:id="rId14" imgW="19044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0" y="1376"/>
                          <a:ext cx="120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4876800" y="2483097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right hand rule for current and flux.</a:t>
            </a:r>
          </a:p>
          <a:p>
            <a:r>
              <a:rPr lang="en-US" b="1" dirty="0" smtClean="0"/>
              <a:t>Load designation</a:t>
            </a:r>
            <a:r>
              <a:rPr lang="en-US" dirty="0" smtClean="0"/>
              <a:t>, </a:t>
            </a:r>
          </a:p>
          <a:p>
            <a:r>
              <a:rPr lang="en-US" dirty="0" smtClean="0"/>
              <a:t>i.e. the current </a:t>
            </a:r>
            <a:r>
              <a:rPr lang="en-US" u="sng" dirty="0" smtClean="0"/>
              <a:t>goes in</a:t>
            </a:r>
            <a:r>
              <a:rPr lang="en-US" dirty="0" smtClean="0"/>
              <a:t> where the voltage </a:t>
            </a:r>
            <a:r>
              <a:rPr lang="en-US" u="sng" dirty="0" smtClean="0"/>
              <a:t>e is positive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8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r>
              <a:rPr lang="en-US" sz="2800" dirty="0" smtClean="0"/>
              <a:t>Homework Chapter </a:t>
            </a:r>
            <a:r>
              <a:rPr lang="en-US" sz="2800" dirty="0"/>
              <a:t>5</a:t>
            </a:r>
            <a:r>
              <a:rPr lang="en-US" sz="2800" dirty="0" smtClean="0"/>
              <a:t>, Due Tuesday, Sep. 24. No Classes next Tuesday and Thursday. These days will be made up TBD.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5.1, 5.2, 5.3, 5.4, 5.9</a:t>
            </a:r>
          </a:p>
          <a:p>
            <a:r>
              <a:rPr lang="en-US" dirty="0" smtClean="0"/>
              <a:t>Read Chapter 5 (even though we don’t show all of it in class)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7696200" cy="54141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1400" y="76200"/>
            <a:ext cx="1600200" cy="2057400"/>
          </a:xfrm>
        </p:spPr>
        <p:txBody>
          <a:bodyPr/>
          <a:lstStyle/>
          <a:p>
            <a:r>
              <a:rPr lang="en-US" sz="2400" dirty="0" smtClean="0"/>
              <a:t>Fig. 4.14 Switching voltage waveforms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4864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Check </a:t>
            </a:r>
            <a:r>
              <a:rPr lang="en-US" sz="2000" dirty="0" err="1" smtClean="0"/>
              <a:t>qa</a:t>
            </a:r>
            <a:r>
              <a:rPr lang="en-US" sz="2000" dirty="0" smtClean="0"/>
              <a:t>, </a:t>
            </a:r>
            <a:r>
              <a:rPr lang="en-US" sz="2000" dirty="0" err="1" smtClean="0"/>
              <a:t>vaN</a:t>
            </a:r>
            <a:r>
              <a:rPr lang="en-US" sz="2000" dirty="0" smtClean="0"/>
              <a:t>, </a:t>
            </a:r>
            <a:r>
              <a:rPr lang="en-US" sz="2000" dirty="0" err="1" smtClean="0"/>
              <a:t>qb</a:t>
            </a:r>
            <a:r>
              <a:rPr lang="en-US" sz="2000" dirty="0" smtClean="0"/>
              <a:t>, </a:t>
            </a:r>
            <a:r>
              <a:rPr lang="en-US" sz="2000" dirty="0" err="1" smtClean="0"/>
              <a:t>vbN</a:t>
            </a:r>
            <a:r>
              <a:rPr lang="en-US" sz="2000" dirty="0" smtClean="0"/>
              <a:t> during </a:t>
            </a:r>
            <a:r>
              <a:rPr lang="en-US" sz="2000" dirty="0" err="1" smtClean="0"/>
              <a:t>Ts</a:t>
            </a:r>
            <a:r>
              <a:rPr lang="en-US" sz="2000" dirty="0" smtClean="0"/>
              <a:t>/2.</a:t>
            </a:r>
          </a:p>
          <a:p>
            <a:r>
              <a:rPr lang="en-US" sz="2000" dirty="0" smtClean="0"/>
              <a:t>Discuss how </a:t>
            </a:r>
            <a:r>
              <a:rPr lang="en-US" sz="2000" dirty="0" err="1" smtClean="0"/>
              <a:t>vo</a:t>
            </a:r>
            <a:r>
              <a:rPr lang="en-US" sz="2000" dirty="0" smtClean="0"/>
              <a:t> is formed from </a:t>
            </a:r>
            <a:r>
              <a:rPr lang="en-US" sz="2000" dirty="0" err="1" smtClean="0"/>
              <a:t>vaN</a:t>
            </a:r>
            <a:r>
              <a:rPr lang="en-US" sz="2000" dirty="0" smtClean="0"/>
              <a:t> and </a:t>
            </a:r>
            <a:r>
              <a:rPr lang="en-US" sz="2000" dirty="0" err="1" smtClean="0"/>
              <a:t>vbN</a:t>
            </a:r>
            <a:r>
              <a:rPr lang="en-US" sz="2000" dirty="0" smtClean="0"/>
              <a:t>. What is the ON time for </a:t>
            </a:r>
            <a:r>
              <a:rPr lang="en-US" sz="2000" dirty="0" err="1" smtClean="0"/>
              <a:t>vo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Compare the first harmonic of </a:t>
            </a:r>
            <a:r>
              <a:rPr lang="en-US" sz="2000" dirty="0" err="1" smtClean="0"/>
              <a:t>vo</a:t>
            </a:r>
            <a:r>
              <a:rPr lang="en-US" sz="2000" dirty="0" smtClean="0"/>
              <a:t> with the first harmonic of </a:t>
            </a:r>
            <a:r>
              <a:rPr lang="en-US" sz="2000" dirty="0" err="1" smtClean="0"/>
              <a:t>vaN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764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25563</TotalTime>
  <Words>517</Words>
  <Application>Microsoft Office PowerPoint</Application>
  <PresentationFormat>On-screen Show (4:3)</PresentationFormat>
  <Paragraphs>72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Blank Presentation</vt:lpstr>
      <vt:lpstr>Equation</vt:lpstr>
      <vt:lpstr>EE130 Electromechanics 2013</vt:lpstr>
      <vt:lpstr>Fig. 5.1 Magnetic field: Ampere’s Law</vt:lpstr>
      <vt:lpstr>Question</vt:lpstr>
      <vt:lpstr>Magnetic Flux Density</vt:lpstr>
      <vt:lpstr>Question</vt:lpstr>
      <vt:lpstr>Faraday’s Law</vt:lpstr>
      <vt:lpstr>Fig. 5.8 Signs for Faraday’s Law</vt:lpstr>
      <vt:lpstr>Homework Chapter 5, Due Tuesday, Sep. 24. No Classes next Tuesday and Thursday. These days will be made up TBD.</vt:lpstr>
      <vt:lpstr>Fig. 4.14 Switching voltage waveforms</vt:lpstr>
      <vt:lpstr>Voltage vaN</vt:lpstr>
      <vt:lpstr>Voltages vaN and vbN</vt:lpstr>
      <vt:lpstr>vaN, vbN, and vo = vaN - vbN</vt:lpstr>
      <vt:lpstr>vaN, vbN, and vo = vaN - vbN</vt:lpstr>
      <vt:lpstr>vo</vt:lpstr>
      <vt:lpstr>Permeability, relative permeability, and permeability of air</vt:lpstr>
      <vt:lpstr>Relative Permeability</vt:lpstr>
      <vt:lpstr>Question</vt:lpstr>
      <vt:lpstr>Fig. 5.3 B-H characteristics</vt:lpstr>
      <vt:lpstr>Fig. 5.4 Toroid with flux </vt:lpstr>
      <vt:lpstr>Fig. 5.5 Magnetic Structure with Air Gap All motors have an air gap. Why?</vt:lpstr>
    </vt:vector>
  </TitlesOfParts>
  <Company>뿿��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EE130 Electromechanics 2013</dc:title>
  <dc:creator>Mary Jean Wagner</dc:creator>
  <cp:lastModifiedBy>wagneretal</cp:lastModifiedBy>
  <cp:revision>152</cp:revision>
  <dcterms:created xsi:type="dcterms:W3CDTF">2013-08-02T15:21:37Z</dcterms:created>
  <dcterms:modified xsi:type="dcterms:W3CDTF">2013-09-12T17:43:33Z</dcterms:modified>
</cp:coreProperties>
</file>