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68" r:id="rId3"/>
    <p:sldId id="277" r:id="rId4"/>
    <p:sldId id="279" r:id="rId5"/>
    <p:sldId id="280" r:id="rId6"/>
    <p:sldId id="281" r:id="rId7"/>
    <p:sldId id="278" r:id="rId8"/>
    <p:sldId id="282" r:id="rId9"/>
    <p:sldId id="283" r:id="rId10"/>
    <p:sldId id="273" r:id="rId11"/>
    <p:sldId id="293" r:id="rId12"/>
    <p:sldId id="274" r:id="rId13"/>
    <p:sldId id="275" r:id="rId14"/>
    <p:sldId id="285" r:id="rId15"/>
    <p:sldId id="267" r:id="rId16"/>
    <p:sldId id="286" r:id="rId17"/>
    <p:sldId id="288" r:id="rId18"/>
    <p:sldId id="276" r:id="rId19"/>
    <p:sldId id="289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12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7B237-8784-4A55-B61A-21E2AF0F6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94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83044-A881-4FC0-97E1-100A8682AD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43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69947-918A-4D67-9FEC-89A8F33555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249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DDA9A-5B04-4FEB-B757-3BD4EB32E7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27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4BEB4-803A-4B86-A080-7D119695D9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58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3A484-D7AF-4DAB-B6CC-42568884B6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65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13873-5EF2-4A3F-A1CC-2EB922057E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00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8C9AA-73B9-402A-8AAF-DF8EA0FB06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38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3BAEB-7AAA-4A58-9BE6-0575017CFB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510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D942C-E7DD-427A-80D6-5CFCC3A5DD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07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B143A-BDB8-4C23-B761-2F02C628D4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77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42308-D9B4-4CE9-9EA8-9C620F3B07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2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10F60F5-E859-4836-9DF7-A26944D318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905000"/>
            <a:ext cx="76962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EE130</a:t>
            </a:r>
            <a:br>
              <a:rPr lang="en-US" dirty="0" smtClean="0"/>
            </a:br>
            <a:r>
              <a:rPr lang="en-US" dirty="0" smtClean="0"/>
              <a:t>Electromechanics</a:t>
            </a:r>
            <a:br>
              <a:rPr lang="en-US" dirty="0" smtClean="0"/>
            </a:br>
            <a:r>
              <a:rPr lang="en-US" dirty="0" smtClean="0"/>
              <a:t>2013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J. Arthur Wagner, Ph.D.</a:t>
            </a:r>
          </a:p>
          <a:p>
            <a:pPr eaLnBrk="1" hangingPunct="1"/>
            <a:r>
              <a:rPr lang="en-US" dirty="0" smtClean="0"/>
              <a:t>Prof. Emeritus in EE</a:t>
            </a:r>
          </a:p>
          <a:p>
            <a:pPr eaLnBrk="1" hangingPunct="1"/>
            <a:r>
              <a:rPr lang="en-US" dirty="0" smtClean="0"/>
              <a:t>wagneretal@sbcglobal.net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7696200" cy="54141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1400" y="76200"/>
            <a:ext cx="1600200" cy="2057400"/>
          </a:xfrm>
        </p:spPr>
        <p:txBody>
          <a:bodyPr/>
          <a:lstStyle/>
          <a:p>
            <a:r>
              <a:rPr lang="en-US" sz="2400" dirty="0" smtClean="0"/>
              <a:t>Fig. 4.14 Switching voltage waveforms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4864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Check </a:t>
            </a:r>
            <a:r>
              <a:rPr lang="en-US" sz="2000" dirty="0" err="1" smtClean="0"/>
              <a:t>qa</a:t>
            </a:r>
            <a:r>
              <a:rPr lang="en-US" sz="2000" dirty="0" smtClean="0"/>
              <a:t>, </a:t>
            </a:r>
            <a:r>
              <a:rPr lang="en-US" sz="2000" dirty="0" err="1" smtClean="0"/>
              <a:t>vaN</a:t>
            </a:r>
            <a:r>
              <a:rPr lang="en-US" sz="2000" dirty="0" smtClean="0"/>
              <a:t>, </a:t>
            </a:r>
            <a:r>
              <a:rPr lang="en-US" sz="2000" dirty="0" err="1" smtClean="0"/>
              <a:t>qb</a:t>
            </a:r>
            <a:r>
              <a:rPr lang="en-US" sz="2000" dirty="0" smtClean="0"/>
              <a:t>, </a:t>
            </a:r>
            <a:r>
              <a:rPr lang="en-US" sz="2000" dirty="0" err="1" smtClean="0"/>
              <a:t>vbN</a:t>
            </a:r>
            <a:r>
              <a:rPr lang="en-US" sz="2000" dirty="0" smtClean="0"/>
              <a:t> during </a:t>
            </a:r>
            <a:r>
              <a:rPr lang="en-US" sz="2000" dirty="0" err="1" smtClean="0"/>
              <a:t>Ts</a:t>
            </a:r>
            <a:r>
              <a:rPr lang="en-US" sz="2000" dirty="0" smtClean="0"/>
              <a:t>/2.</a:t>
            </a:r>
          </a:p>
          <a:p>
            <a:r>
              <a:rPr lang="en-US" sz="2000" dirty="0" smtClean="0"/>
              <a:t>Discuss how </a:t>
            </a:r>
            <a:r>
              <a:rPr lang="en-US" sz="2000" dirty="0" err="1" smtClean="0"/>
              <a:t>vo</a:t>
            </a:r>
            <a:r>
              <a:rPr lang="en-US" sz="2000" dirty="0" smtClean="0"/>
              <a:t> is formed from </a:t>
            </a:r>
            <a:r>
              <a:rPr lang="en-US" sz="2000" dirty="0" err="1" smtClean="0"/>
              <a:t>vaN</a:t>
            </a:r>
            <a:r>
              <a:rPr lang="en-US" sz="2000" dirty="0" smtClean="0"/>
              <a:t> and </a:t>
            </a:r>
            <a:r>
              <a:rPr lang="en-US" sz="2000" dirty="0" err="1" smtClean="0"/>
              <a:t>vbN</a:t>
            </a:r>
            <a:r>
              <a:rPr lang="en-US" sz="2000" dirty="0" smtClean="0"/>
              <a:t>. What is the ON time for </a:t>
            </a:r>
            <a:r>
              <a:rPr lang="en-US" sz="2000" dirty="0" err="1" smtClean="0"/>
              <a:t>vo</a:t>
            </a:r>
            <a:r>
              <a:rPr lang="en-US" sz="2000" dirty="0" smtClean="0"/>
              <a:t>?</a:t>
            </a:r>
          </a:p>
          <a:p>
            <a:r>
              <a:rPr lang="en-US" sz="2000" dirty="0" smtClean="0"/>
              <a:t>Compare the first harmonic of </a:t>
            </a:r>
            <a:r>
              <a:rPr lang="en-US" sz="2000" dirty="0" err="1" smtClean="0"/>
              <a:t>vo</a:t>
            </a:r>
            <a:r>
              <a:rPr lang="en-US" sz="2000" dirty="0" smtClean="0"/>
              <a:t> with the first harmonic of </a:t>
            </a:r>
            <a:r>
              <a:rPr lang="en-US" sz="2000" dirty="0" err="1" smtClean="0"/>
              <a:t>vaN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95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2362200"/>
            <a:ext cx="5849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Explain how </a:t>
            </a:r>
            <a:r>
              <a:rPr lang="en-US" dirty="0" err="1" smtClean="0"/>
              <a:t>vo</a:t>
            </a:r>
            <a:r>
              <a:rPr lang="en-US" dirty="0" smtClean="0"/>
              <a:t> is formed from </a:t>
            </a:r>
            <a:r>
              <a:rPr lang="en-US" dirty="0" err="1" smtClean="0"/>
              <a:t>vaN</a:t>
            </a:r>
            <a:r>
              <a:rPr lang="en-US" dirty="0" smtClean="0"/>
              <a:t> and </a:t>
            </a:r>
            <a:r>
              <a:rPr lang="en-US" dirty="0" err="1" smtClean="0"/>
              <a:t>vbN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9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3200" dirty="0" smtClean="0"/>
              <a:t>Fig. 4.15 Currents defined in the converter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19200"/>
            <a:ext cx="7969541" cy="4343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5867400"/>
            <a:ext cx="73222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have six currents defined. </a:t>
            </a:r>
            <a:r>
              <a:rPr lang="en-US" dirty="0" err="1" smtClean="0"/>
              <a:t>io</a:t>
            </a:r>
            <a:r>
              <a:rPr lang="en-US" dirty="0" smtClean="0"/>
              <a:t>, </a:t>
            </a:r>
            <a:r>
              <a:rPr lang="en-US" dirty="0" err="1" smtClean="0"/>
              <a:t>ia</a:t>
            </a:r>
            <a:r>
              <a:rPr lang="en-US" dirty="0" smtClean="0"/>
              <a:t>, and </a:t>
            </a:r>
            <a:r>
              <a:rPr lang="en-US" dirty="0" err="1" smtClean="0"/>
              <a:t>ib</a:t>
            </a:r>
            <a:r>
              <a:rPr lang="en-US" dirty="0" smtClean="0"/>
              <a:t> continue while</a:t>
            </a:r>
          </a:p>
          <a:p>
            <a:r>
              <a:rPr lang="en-US" dirty="0" smtClean="0"/>
              <a:t>id, </a:t>
            </a:r>
            <a:r>
              <a:rPr lang="en-US" dirty="0" err="1" smtClean="0"/>
              <a:t>ida</a:t>
            </a:r>
            <a:r>
              <a:rPr lang="en-US" dirty="0" smtClean="0"/>
              <a:t>, and </a:t>
            </a:r>
            <a:r>
              <a:rPr lang="en-US" dirty="0" err="1" smtClean="0"/>
              <a:t>idb</a:t>
            </a:r>
            <a:r>
              <a:rPr lang="en-US" dirty="0" smtClean="0"/>
              <a:t> can stop.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44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3200" dirty="0" smtClean="0"/>
              <a:t>Fig. 4.16 Superposition of dc and ripple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1143000"/>
            <a:ext cx="8658907" cy="2667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0" y="4114800"/>
            <a:ext cx="833356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dc, there is no voltage drop across an inductance. The dc </a:t>
            </a:r>
            <a:r>
              <a:rPr lang="en-US" dirty="0" err="1" smtClean="0"/>
              <a:t>vo</a:t>
            </a:r>
            <a:r>
              <a:rPr lang="en-US" dirty="0" smtClean="0"/>
              <a:t> bar</a:t>
            </a:r>
          </a:p>
          <a:p>
            <a:r>
              <a:rPr lang="en-US" dirty="0" smtClean="0"/>
              <a:t>is bucked (against) </a:t>
            </a:r>
            <a:r>
              <a:rPr lang="en-US" dirty="0" err="1" smtClean="0"/>
              <a:t>ea</a:t>
            </a:r>
            <a:r>
              <a:rPr lang="en-US" dirty="0" smtClean="0"/>
              <a:t>, which is virtually constant due to motor</a:t>
            </a:r>
          </a:p>
          <a:p>
            <a:r>
              <a:rPr lang="en-US" dirty="0" smtClean="0"/>
              <a:t>inertia.</a:t>
            </a:r>
          </a:p>
          <a:p>
            <a:r>
              <a:rPr lang="en-US" dirty="0" smtClean="0"/>
              <a:t>With ripple, the inductance voltage drop is significantly more</a:t>
            </a:r>
          </a:p>
          <a:p>
            <a:r>
              <a:rPr lang="en-US" dirty="0" smtClean="0"/>
              <a:t>than the ripple drop across the resistance. There is nothing in </a:t>
            </a:r>
            <a:r>
              <a:rPr lang="en-US" dirty="0" err="1" smtClean="0"/>
              <a:t>ea</a:t>
            </a:r>
            <a:endParaRPr lang="en-US" dirty="0" smtClean="0"/>
          </a:p>
          <a:p>
            <a:r>
              <a:rPr lang="en-US" dirty="0" smtClean="0"/>
              <a:t>that opposes a rippling current. </a:t>
            </a:r>
          </a:p>
          <a:p>
            <a:r>
              <a:rPr lang="en-US" dirty="0" smtClean="0"/>
              <a:t>Hence, we can </a:t>
            </a:r>
            <a:r>
              <a:rPr lang="en-US" dirty="0" err="1" smtClean="0"/>
              <a:t>analise</a:t>
            </a:r>
            <a:r>
              <a:rPr lang="en-US" dirty="0" smtClean="0"/>
              <a:t> separately, and then superimpose.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2286000"/>
            <a:ext cx="74847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can we consider </a:t>
            </a:r>
            <a:r>
              <a:rPr lang="en-US" dirty="0" err="1" smtClean="0"/>
              <a:t>ea</a:t>
            </a:r>
            <a:r>
              <a:rPr lang="en-US" dirty="0" smtClean="0"/>
              <a:t> constant in our time frame as used</a:t>
            </a:r>
          </a:p>
          <a:p>
            <a:r>
              <a:rPr lang="en-US" dirty="0" smtClean="0"/>
              <a:t>in the dc circuit?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08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r>
              <a:rPr lang="en-US" dirty="0" smtClean="0"/>
              <a:t>Homework Chapter </a:t>
            </a:r>
            <a:r>
              <a:rPr lang="en-US" dirty="0"/>
              <a:t>4</a:t>
            </a:r>
            <a:r>
              <a:rPr lang="en-US" dirty="0" smtClean="0"/>
              <a:t>, Due next Tuesday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Problems 4.1, 4.2, 4.3, 4.4, 4.5, 4.6, 4.7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7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z="3200" dirty="0" smtClean="0"/>
              <a:t>Ex. 4.3 Switching Waveforms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600200"/>
            <a:ext cx="7772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Vd</a:t>
            </a:r>
            <a:r>
              <a:rPr lang="en-US" dirty="0" smtClean="0"/>
              <a:t> = 350 V</a:t>
            </a:r>
          </a:p>
          <a:p>
            <a:r>
              <a:rPr lang="en-US" dirty="0" err="1" smtClean="0"/>
              <a:t>ea</a:t>
            </a:r>
            <a:r>
              <a:rPr lang="en-US" dirty="0" smtClean="0"/>
              <a:t> = 236 V (dc)</a:t>
            </a:r>
          </a:p>
          <a:p>
            <a:r>
              <a:rPr lang="en-US" dirty="0" err="1" smtClean="0"/>
              <a:t>io</a:t>
            </a:r>
            <a:r>
              <a:rPr lang="en-US" dirty="0" smtClean="0"/>
              <a:t> bar = 4.0 A</a:t>
            </a:r>
          </a:p>
          <a:p>
            <a:r>
              <a:rPr lang="en-US" dirty="0" smtClean="0"/>
              <a:t>Ra = 0.5 ohms</a:t>
            </a:r>
          </a:p>
          <a:p>
            <a:r>
              <a:rPr lang="en-US" dirty="0" smtClean="0"/>
              <a:t>Calculate </a:t>
            </a:r>
            <a:r>
              <a:rPr lang="en-US" dirty="0" err="1" smtClean="0"/>
              <a:t>vo</a:t>
            </a:r>
            <a:r>
              <a:rPr lang="en-US" dirty="0" smtClean="0"/>
              <a:t> bar (dc circuit)</a:t>
            </a:r>
          </a:p>
          <a:p>
            <a:r>
              <a:rPr lang="en-US" dirty="0" err="1" smtClean="0"/>
              <a:t>vo</a:t>
            </a:r>
            <a:r>
              <a:rPr lang="en-US" dirty="0" smtClean="0"/>
              <a:t> bar = 236 V + 0.5 ohms * 4.0 A = 238 V</a:t>
            </a:r>
          </a:p>
          <a:p>
            <a:r>
              <a:rPr lang="en-US" dirty="0" smtClean="0"/>
              <a:t>Would you expect da to be greater or less than 0.5?</a:t>
            </a:r>
          </a:p>
          <a:p>
            <a:r>
              <a:rPr lang="en-US" dirty="0" err="1" smtClean="0"/>
              <a:t>fs</a:t>
            </a:r>
            <a:r>
              <a:rPr lang="en-US" dirty="0" smtClean="0"/>
              <a:t> = 20 kHz</a:t>
            </a:r>
          </a:p>
          <a:p>
            <a:r>
              <a:rPr lang="en-US" dirty="0" smtClean="0"/>
              <a:t>Calculate </a:t>
            </a:r>
            <a:r>
              <a:rPr lang="en-US" dirty="0" err="1" smtClean="0"/>
              <a:t>Ts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006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z="3200" dirty="0" smtClean="0"/>
              <a:t>Ex. 4.3 Switching Waveforms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600200"/>
            <a:ext cx="7772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Ts</a:t>
            </a:r>
            <a:r>
              <a:rPr lang="en-US" dirty="0" smtClean="0"/>
              <a:t> = 50 us</a:t>
            </a:r>
          </a:p>
          <a:p>
            <a:r>
              <a:rPr lang="en-US" dirty="0" smtClean="0"/>
              <a:t>From </a:t>
            </a:r>
            <a:r>
              <a:rPr lang="en-US" dirty="0" err="1" smtClean="0"/>
              <a:t>Equ</a:t>
            </a:r>
            <a:r>
              <a:rPr lang="en-US" dirty="0" smtClean="0"/>
              <a:t>. 4.12:</a:t>
            </a:r>
          </a:p>
          <a:p>
            <a:r>
              <a:rPr lang="en-US" dirty="0" smtClean="0"/>
              <a:t>da = 0.84</a:t>
            </a:r>
          </a:p>
          <a:p>
            <a:r>
              <a:rPr lang="en-US" dirty="0" err="1" smtClean="0"/>
              <a:t>db</a:t>
            </a:r>
            <a:r>
              <a:rPr lang="en-US" dirty="0" smtClean="0"/>
              <a:t> = 0.16</a:t>
            </a:r>
          </a:p>
          <a:p>
            <a:r>
              <a:rPr lang="en-US" dirty="0" smtClean="0"/>
              <a:t>Assume </a:t>
            </a:r>
            <a:r>
              <a:rPr lang="en-US" dirty="0" err="1" smtClean="0"/>
              <a:t>Vtri</a:t>
            </a:r>
            <a:r>
              <a:rPr lang="en-US" dirty="0" smtClean="0"/>
              <a:t> hat = 1 V</a:t>
            </a:r>
          </a:p>
          <a:p>
            <a:r>
              <a:rPr lang="en-US" dirty="0" smtClean="0"/>
              <a:t>Require </a:t>
            </a:r>
            <a:r>
              <a:rPr lang="en-US" dirty="0" err="1" smtClean="0"/>
              <a:t>io</a:t>
            </a:r>
            <a:r>
              <a:rPr lang="en-US" dirty="0" smtClean="0"/>
              <a:t> ripple = 1 A (peak to peak)</a:t>
            </a:r>
          </a:p>
          <a:p>
            <a:r>
              <a:rPr lang="en-US" dirty="0" smtClean="0"/>
              <a:t>Find the inductance to meet this ripple requirement.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80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6781800" cy="6781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34200" y="1524000"/>
            <a:ext cx="2209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Observe 1V, 0.84V, 0.16V</a:t>
            </a:r>
          </a:p>
          <a:p>
            <a:r>
              <a:rPr lang="en-US" dirty="0" smtClean="0"/>
              <a:t>Observe 350 V,</a:t>
            </a:r>
          </a:p>
          <a:p>
            <a:r>
              <a:rPr lang="en-US" dirty="0" smtClean="0"/>
              <a:t>238 V.</a:t>
            </a:r>
          </a:p>
          <a:p>
            <a:r>
              <a:rPr lang="en-US" dirty="0" smtClean="0"/>
              <a:t>Show ripple voltage calculation.</a:t>
            </a:r>
          </a:p>
          <a:p>
            <a:r>
              <a:rPr lang="en-US" dirty="0" smtClean="0"/>
              <a:t>Note current </a:t>
            </a:r>
            <a:r>
              <a:rPr lang="en-US" dirty="0" err="1" smtClean="0"/>
              <a:t>io</a:t>
            </a:r>
            <a:r>
              <a:rPr lang="en-US" dirty="0" smtClean="0"/>
              <a:t> bar = 4 A and current ripple requirement.</a:t>
            </a:r>
          </a:p>
          <a:p>
            <a:r>
              <a:rPr lang="en-US" dirty="0" smtClean="0"/>
              <a:t>Note id and 2.72 A.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0" y="152400"/>
            <a:ext cx="2590800" cy="1066800"/>
          </a:xfrm>
        </p:spPr>
        <p:txBody>
          <a:bodyPr/>
          <a:lstStyle/>
          <a:p>
            <a:r>
              <a:rPr lang="en-US" sz="2400" dirty="0" smtClean="0"/>
              <a:t>Fig. 4.17 Time normalized by </a:t>
            </a:r>
            <a:r>
              <a:rPr lang="en-US" sz="2400" dirty="0" err="1" smtClean="0"/>
              <a:t>Ts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835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00200" y="1981200"/>
            <a:ext cx="60596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are the conditions on the two switches for</a:t>
            </a:r>
          </a:p>
          <a:p>
            <a:r>
              <a:rPr lang="en-US" dirty="0" smtClean="0"/>
              <a:t>id to flow?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57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685800"/>
          </a:xfrm>
        </p:spPr>
        <p:txBody>
          <a:bodyPr/>
          <a:lstStyle/>
          <a:p>
            <a:r>
              <a:rPr lang="en-US" sz="2800" dirty="0" smtClean="0"/>
              <a:t>Fig. 4.11 Converter for DC motor (brush-type) drive</a:t>
            </a:r>
            <a:endParaRPr lang="en-US" sz="2800" dirty="0"/>
          </a:p>
        </p:txBody>
      </p:sp>
      <p:pic>
        <p:nvPicPr>
          <p:cNvPr id="5" name="Picture 7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066800"/>
            <a:ext cx="8633024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54864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fictitious node is added to create two voltages van and </a:t>
            </a:r>
            <a:r>
              <a:rPr lang="en-US" dirty="0" err="1" smtClean="0"/>
              <a:t>vbn</a:t>
            </a:r>
            <a:r>
              <a:rPr lang="en-US" dirty="0" smtClean="0"/>
              <a:t> that go positive and negative (with respect to n).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54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990600"/>
          </a:xfrm>
        </p:spPr>
        <p:txBody>
          <a:bodyPr/>
          <a:lstStyle/>
          <a:p>
            <a:r>
              <a:rPr lang="en-US" sz="3200" dirty="0" smtClean="0"/>
              <a:t>Climb a Potential Rock Wall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64" y="838199"/>
            <a:ext cx="4021836" cy="591601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19600" y="1066800"/>
            <a:ext cx="426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Potential is analogous to height.</a:t>
            </a:r>
          </a:p>
          <a:p>
            <a:r>
              <a:rPr lang="en-US" dirty="0" smtClean="0"/>
              <a:t>Cannot climb higher than </a:t>
            </a:r>
            <a:r>
              <a:rPr lang="en-US" dirty="0" err="1" smtClean="0"/>
              <a:t>Vd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Cannot go below the ground.</a:t>
            </a:r>
          </a:p>
          <a:p>
            <a:r>
              <a:rPr lang="en-US" dirty="0" smtClean="0"/>
              <a:t>Climb up </a:t>
            </a:r>
            <a:r>
              <a:rPr lang="en-US" dirty="0" err="1" smtClean="0"/>
              <a:t>Vd</a:t>
            </a:r>
            <a:r>
              <a:rPr lang="en-US" dirty="0" smtClean="0"/>
              <a:t> to the top of the wall.</a:t>
            </a:r>
          </a:p>
          <a:p>
            <a:r>
              <a:rPr lang="en-US" dirty="0" smtClean="0"/>
              <a:t>Climb half way down to n, at </a:t>
            </a:r>
            <a:r>
              <a:rPr lang="en-US" dirty="0" err="1" smtClean="0"/>
              <a:t>Vd</a:t>
            </a:r>
            <a:r>
              <a:rPr lang="en-US" dirty="0" smtClean="0"/>
              <a:t>/2.</a:t>
            </a:r>
          </a:p>
          <a:p>
            <a:r>
              <a:rPr lang="en-US" dirty="0" smtClean="0"/>
              <a:t>Climb up van bar to a, connected to the left power pole.</a:t>
            </a:r>
          </a:p>
          <a:p>
            <a:r>
              <a:rPr lang="en-US" dirty="0" smtClean="0"/>
              <a:t>Climb down to n.</a:t>
            </a:r>
          </a:p>
          <a:p>
            <a:r>
              <a:rPr lang="en-US" dirty="0" smtClean="0"/>
              <a:t>Climb down to b, potential </a:t>
            </a:r>
            <a:r>
              <a:rPr lang="en-US" dirty="0" err="1" smtClean="0"/>
              <a:t>wrt</a:t>
            </a:r>
            <a:r>
              <a:rPr lang="en-US" dirty="0" smtClean="0"/>
              <a:t> to ground decreases while </a:t>
            </a:r>
            <a:r>
              <a:rPr lang="en-US" dirty="0" err="1" smtClean="0"/>
              <a:t>vbn</a:t>
            </a:r>
            <a:r>
              <a:rPr lang="en-US" dirty="0" smtClean="0"/>
              <a:t> bar increases.</a:t>
            </a:r>
          </a:p>
          <a:p>
            <a:r>
              <a:rPr lang="en-US" dirty="0" smtClean="0"/>
              <a:t>Climb from b to a, the output voltage </a:t>
            </a:r>
            <a:r>
              <a:rPr lang="en-US" dirty="0" err="1" smtClean="0"/>
              <a:t>vo</a:t>
            </a:r>
            <a:r>
              <a:rPr lang="en-US" dirty="0" smtClean="0"/>
              <a:t> bar.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82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76200"/>
            <a:ext cx="8289036" cy="761999"/>
          </a:xfrm>
        </p:spPr>
        <p:txBody>
          <a:bodyPr/>
          <a:lstStyle/>
          <a:p>
            <a:r>
              <a:rPr lang="en-US" sz="2800" dirty="0" smtClean="0"/>
              <a:t>Climb a Potential Rock Wall and Switch Duty Cycles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64" y="838199"/>
            <a:ext cx="4021836" cy="591601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19600" y="1066800"/>
            <a:ext cx="4267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power pole 1 switch is more up than down to have a large van bar.</a:t>
            </a:r>
          </a:p>
          <a:p>
            <a:r>
              <a:rPr lang="en-US" dirty="0" smtClean="0"/>
              <a:t>Estimate the duty cycle.</a:t>
            </a:r>
          </a:p>
          <a:p>
            <a:r>
              <a:rPr lang="en-US" dirty="0" smtClean="0"/>
              <a:t>What is happening with power pole 2 switch?</a:t>
            </a:r>
          </a:p>
          <a:p>
            <a:r>
              <a:rPr lang="en-US" dirty="0" smtClean="0"/>
              <a:t>The duty cycles are adjusted to present a symmetric output.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44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763000" cy="990600"/>
          </a:xfrm>
        </p:spPr>
        <p:txBody>
          <a:bodyPr/>
          <a:lstStyle/>
          <a:p>
            <a:r>
              <a:rPr lang="en-US" sz="3200" dirty="0" smtClean="0"/>
              <a:t>Lower point a and raise point b on the rock wall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959325"/>
            <a:ext cx="7848600" cy="56700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38600" y="959325"/>
            <a:ext cx="48529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climb from n to a is shorter while the climb down to b is symmetric. The climb from b to a is smaller.</a:t>
            </a:r>
          </a:p>
          <a:p>
            <a:r>
              <a:rPr lang="en-US" dirty="0" smtClean="0"/>
              <a:t>What are we doing to the duty ratios?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05200" y="5288340"/>
            <a:ext cx="312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Move points a and b to n. What is </a:t>
            </a:r>
            <a:r>
              <a:rPr lang="en-US" dirty="0" err="1" smtClean="0"/>
              <a:t>vo</a:t>
            </a:r>
            <a:r>
              <a:rPr lang="en-US" dirty="0" smtClean="0"/>
              <a:t> bar? What are the duty ratios?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53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991600" cy="762000"/>
          </a:xfrm>
        </p:spPr>
        <p:txBody>
          <a:bodyPr/>
          <a:lstStyle/>
          <a:p>
            <a:r>
              <a:rPr lang="en-US" sz="2800" dirty="0" smtClean="0"/>
              <a:t>Lower point a below point b symmetrically on the rock wall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959325"/>
            <a:ext cx="48529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climb from n to a is now downward, a negative change in height while the opposite is true for point b.</a:t>
            </a:r>
          </a:p>
          <a:p>
            <a:r>
              <a:rPr lang="en-US" dirty="0" smtClean="0"/>
              <a:t>What are we doing to the duty ratios?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49799"/>
            <a:ext cx="3200400" cy="566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4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034" y="3657600"/>
            <a:ext cx="2507366" cy="762000"/>
          </a:xfrm>
        </p:spPr>
        <p:txBody>
          <a:bodyPr/>
          <a:lstStyle/>
          <a:p>
            <a:r>
              <a:rPr lang="en-US" sz="3200" dirty="0" smtClean="0"/>
              <a:t>The equations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3800"/>
            <a:ext cx="3700644" cy="2503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69396"/>
            <a:ext cx="4387994" cy="47849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2475" y="4419600"/>
            <a:ext cx="42109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is the difference between </a:t>
            </a:r>
            <a:r>
              <a:rPr lang="en-US" dirty="0" err="1" smtClean="0"/>
              <a:t>vaN</a:t>
            </a:r>
            <a:r>
              <a:rPr lang="en-US" dirty="0" smtClean="0"/>
              <a:t> bar and van bar?</a:t>
            </a:r>
          </a:p>
          <a:p>
            <a:r>
              <a:rPr lang="en-US" dirty="0" smtClean="0"/>
              <a:t>Can da or </a:t>
            </a:r>
            <a:r>
              <a:rPr lang="en-US" dirty="0" err="1" smtClean="0"/>
              <a:t>db</a:t>
            </a:r>
            <a:r>
              <a:rPr lang="en-US" dirty="0" smtClean="0"/>
              <a:t> be negative?</a:t>
            </a:r>
          </a:p>
          <a:p>
            <a:r>
              <a:rPr lang="en-US" dirty="0" smtClean="0"/>
              <a:t>Can </a:t>
            </a:r>
            <a:r>
              <a:rPr lang="en-US" dirty="0" err="1" smtClean="0"/>
              <a:t>vo</a:t>
            </a:r>
            <a:r>
              <a:rPr lang="en-US" dirty="0" smtClean="0"/>
              <a:t> bar be negative?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11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Ex. 4.1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905000"/>
            <a:ext cx="85725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86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Ex. 4.1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4999"/>
            <a:ext cx="9144000" cy="19044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4572000"/>
            <a:ext cx="5290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happened to the roles of da and </a:t>
            </a:r>
            <a:r>
              <a:rPr lang="en-US" dirty="0" err="1" smtClean="0"/>
              <a:t>db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59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19276</TotalTime>
  <Words>717</Words>
  <Application>Microsoft Office PowerPoint</Application>
  <PresentationFormat>On-screen Show (4:3)</PresentationFormat>
  <Paragraphs>85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Blank Presentation</vt:lpstr>
      <vt:lpstr>EE130 Electromechanics 2013</vt:lpstr>
      <vt:lpstr>Fig. 4.11 Converter for DC motor (brush-type) drive</vt:lpstr>
      <vt:lpstr>Climb a Potential Rock Wall</vt:lpstr>
      <vt:lpstr>Climb a Potential Rock Wall and Switch Duty Cycles</vt:lpstr>
      <vt:lpstr>Lower point a and raise point b on the rock wall</vt:lpstr>
      <vt:lpstr>Lower point a below point b symmetrically on the rock wall</vt:lpstr>
      <vt:lpstr>The equations</vt:lpstr>
      <vt:lpstr>Ex. 4.1</vt:lpstr>
      <vt:lpstr>Ex. 4.1</vt:lpstr>
      <vt:lpstr>Fig. 4.14 Switching voltage waveforms</vt:lpstr>
      <vt:lpstr>Question</vt:lpstr>
      <vt:lpstr>Fig. 4.15 Currents defined in the converter</vt:lpstr>
      <vt:lpstr>Fig. 4.16 Superposition of dc and ripple</vt:lpstr>
      <vt:lpstr>Questions</vt:lpstr>
      <vt:lpstr>Homework Chapter 4, Due next Tuesday</vt:lpstr>
      <vt:lpstr>Ex. 4.3 Switching Waveforms</vt:lpstr>
      <vt:lpstr>Ex. 4.3 Switching Waveforms</vt:lpstr>
      <vt:lpstr>Fig. 4.17 Time normalized by Ts.</vt:lpstr>
      <vt:lpstr>Question</vt:lpstr>
    </vt:vector>
  </TitlesOfParts>
  <Company>뿿��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EE130 Electromechanics 2013</dc:title>
  <dc:creator>Mary Jean Wagner</dc:creator>
  <cp:lastModifiedBy>wagneretal</cp:lastModifiedBy>
  <cp:revision>119</cp:revision>
  <dcterms:created xsi:type="dcterms:W3CDTF">2013-08-02T15:21:37Z</dcterms:created>
  <dcterms:modified xsi:type="dcterms:W3CDTF">2013-09-21T17:10:55Z</dcterms:modified>
</cp:coreProperties>
</file>