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94" r:id="rId7"/>
    <p:sldId id="295" r:id="rId8"/>
    <p:sldId id="273" r:id="rId9"/>
    <p:sldId id="274" r:id="rId10"/>
    <p:sldId id="275" r:id="rId11"/>
    <p:sldId id="276" r:id="rId12"/>
    <p:sldId id="280" r:id="rId13"/>
    <p:sldId id="289" r:id="rId14"/>
    <p:sldId id="290" r:id="rId15"/>
    <p:sldId id="291" r:id="rId16"/>
    <p:sldId id="292" r:id="rId17"/>
    <p:sldId id="293" r:id="rId18"/>
    <p:sldId id="277" r:id="rId19"/>
    <p:sldId id="278" r:id="rId20"/>
    <p:sldId id="279" r:id="rId21"/>
    <p:sldId id="281" r:id="rId22"/>
    <p:sldId id="282" r:id="rId23"/>
    <p:sldId id="283" r:id="rId24"/>
    <p:sldId id="284" r:id="rId25"/>
    <p:sldId id="287" r:id="rId26"/>
    <p:sldId id="285" r:id="rId27"/>
    <p:sldId id="267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18" Type="http://schemas.openxmlformats.org/officeDocument/2006/relationships/image" Target="../media/image4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17" Type="http://schemas.openxmlformats.org/officeDocument/2006/relationships/image" Target="../media/image45.wmf"/><Relationship Id="rId2" Type="http://schemas.openxmlformats.org/officeDocument/2006/relationships/image" Target="../media/image30.wmf"/><Relationship Id="rId16" Type="http://schemas.openxmlformats.org/officeDocument/2006/relationships/image" Target="../media/image44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7B237-8784-4A55-B61A-21E2AF0F6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9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83044-A881-4FC0-97E1-100A8682A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3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9947-918A-4D67-9FEC-89A8F3355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DDA9A-5B04-4FEB-B757-3BD4EB32E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2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4BEB4-803A-4B86-A080-7D119695D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8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A484-D7AF-4DAB-B6CC-42568884B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5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13873-5EF2-4A3F-A1CC-2EB922057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0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8C9AA-73B9-402A-8AAF-DF8EA0FB0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8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3BAEB-7AAA-4A58-9BE6-0575017CF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1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D942C-E7DD-427A-80D6-5CFCC3A5D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7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B143A-BDB8-4C23-B761-2F02C628D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7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42308-D9B4-4CE9-9EA8-9C620F3B0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2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10F60F5-E859-4836-9DF7-A26944D31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9" Type="http://schemas.openxmlformats.org/officeDocument/2006/relationships/oleObject" Target="../embeddings/oleObject27.bin"/><Relationship Id="rId3" Type="http://schemas.openxmlformats.org/officeDocument/2006/relationships/image" Target="../media/image47.wmf"/><Relationship Id="rId21" Type="http://schemas.openxmlformats.org/officeDocument/2006/relationships/image" Target="../media/image37.wmf"/><Relationship Id="rId34" Type="http://schemas.openxmlformats.org/officeDocument/2006/relationships/oleObject" Target="../embeddings/oleObject24.bin"/><Relationship Id="rId42" Type="http://schemas.openxmlformats.org/officeDocument/2006/relationships/image" Target="../media/image46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35.wmf"/><Relationship Id="rId25" Type="http://schemas.openxmlformats.org/officeDocument/2006/relationships/image" Target="../media/image39.wmf"/><Relationship Id="rId33" Type="http://schemas.openxmlformats.org/officeDocument/2006/relationships/image" Target="../media/image43.wmf"/><Relationship Id="rId38" Type="http://schemas.openxmlformats.org/officeDocument/2006/relationships/image" Target="../media/image4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29" Type="http://schemas.openxmlformats.org/officeDocument/2006/relationships/image" Target="../media/image41.wmf"/><Relationship Id="rId41" Type="http://schemas.openxmlformats.org/officeDocument/2006/relationships/oleObject" Target="../embeddings/oleObject2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32.wmf"/><Relationship Id="rId24" Type="http://schemas.openxmlformats.org/officeDocument/2006/relationships/oleObject" Target="../embeddings/oleObject19.bin"/><Relationship Id="rId32" Type="http://schemas.openxmlformats.org/officeDocument/2006/relationships/oleObject" Target="../embeddings/oleObject23.bin"/><Relationship Id="rId37" Type="http://schemas.openxmlformats.org/officeDocument/2006/relationships/oleObject" Target="../embeddings/oleObject26.bin"/><Relationship Id="rId40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38.wmf"/><Relationship Id="rId28" Type="http://schemas.openxmlformats.org/officeDocument/2006/relationships/oleObject" Target="../embeddings/oleObject21.bin"/><Relationship Id="rId36" Type="http://schemas.openxmlformats.org/officeDocument/2006/relationships/image" Target="../media/image44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36.wmf"/><Relationship Id="rId31" Type="http://schemas.openxmlformats.org/officeDocument/2006/relationships/image" Target="../media/image4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40.wmf"/><Relationship Id="rId30" Type="http://schemas.openxmlformats.org/officeDocument/2006/relationships/oleObject" Target="../embeddings/oleObject22.bin"/><Relationship Id="rId35" Type="http://schemas.openxmlformats.org/officeDocument/2006/relationships/oleObject" Target="../embeddings/oleObject2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696200" cy="1524000"/>
          </a:xfrm>
        </p:spPr>
        <p:txBody>
          <a:bodyPr/>
          <a:lstStyle/>
          <a:p>
            <a:pPr eaLnBrk="1" hangingPunct="1"/>
            <a:r>
              <a:rPr lang="en-US" smtClean="0"/>
              <a:t>EE130</a:t>
            </a:r>
            <a:br>
              <a:rPr lang="en-US" smtClean="0"/>
            </a:br>
            <a:r>
              <a:rPr lang="en-US" smtClean="0"/>
              <a:t>Electromechanics</a:t>
            </a:r>
            <a:br>
              <a:rPr lang="en-US" smtClean="0"/>
            </a:br>
            <a:r>
              <a:rPr lang="en-US" smtClean="0"/>
              <a:t>2013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J. Arthur Wagner, Ph.D.</a:t>
            </a:r>
          </a:p>
          <a:p>
            <a:pPr eaLnBrk="1" hangingPunct="1"/>
            <a:r>
              <a:rPr lang="en-US" smtClean="0"/>
              <a:t>Prof. Emeritus in EE</a:t>
            </a:r>
          </a:p>
          <a:p>
            <a:pPr eaLnBrk="1" hangingPunct="1"/>
            <a:r>
              <a:rPr lang="en-US" smtClean="0"/>
              <a:t>wagneretal@sbcglobal.net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828" y="228600"/>
            <a:ext cx="7772400" cy="990600"/>
          </a:xfrm>
        </p:spPr>
        <p:txBody>
          <a:bodyPr/>
          <a:lstStyle/>
          <a:p>
            <a:r>
              <a:rPr lang="en-US" sz="3600" dirty="0" smtClean="0"/>
              <a:t>Fig. 4.4 PWM of the switching pole</a:t>
            </a:r>
            <a:endParaRPr lang="en-US" sz="3600" dirty="0"/>
          </a:p>
        </p:txBody>
      </p:sp>
      <p:pic>
        <p:nvPicPr>
          <p:cNvPr id="24578" name="Picture 2" descr="C:\Users\wagneretal\Documents\Teaching\EE130 2013\Scans\Fig. 4.4_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049616" cy="316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4386262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logic signal is up = 1 and down = 0.</a:t>
            </a:r>
          </a:p>
          <a:p>
            <a:r>
              <a:rPr lang="en-US" dirty="0" smtClean="0"/>
              <a:t>The period </a:t>
            </a:r>
            <a:r>
              <a:rPr lang="en-US" dirty="0" err="1" smtClean="0"/>
              <a:t>Ts</a:t>
            </a:r>
            <a:r>
              <a:rPr lang="en-US" dirty="0" smtClean="0"/>
              <a:t> is fixed. </a:t>
            </a:r>
            <a:r>
              <a:rPr lang="en-US" dirty="0" err="1" smtClean="0"/>
              <a:t>Tup</a:t>
            </a:r>
            <a:r>
              <a:rPr lang="en-US" dirty="0" smtClean="0"/>
              <a:t> varies, i.e. the Pulse </a:t>
            </a:r>
            <a:r>
              <a:rPr lang="en-US" dirty="0"/>
              <a:t>W</a:t>
            </a:r>
            <a:r>
              <a:rPr lang="en-US" dirty="0" smtClean="0"/>
              <a:t>idth is Modulated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b="1" dirty="0" smtClean="0"/>
              <a:t>PWM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Note </a:t>
            </a:r>
            <a:r>
              <a:rPr lang="en-US" dirty="0" err="1" smtClean="0"/>
              <a:t>ida</a:t>
            </a:r>
            <a:r>
              <a:rPr lang="en-US" dirty="0" smtClean="0"/>
              <a:t> stops, i.e. goes to zero, </a:t>
            </a:r>
            <a:r>
              <a:rPr lang="en-US" dirty="0" err="1" smtClean="0"/>
              <a:t>ia</a:t>
            </a:r>
            <a:r>
              <a:rPr lang="en-US" dirty="0" smtClean="0"/>
              <a:t> continues.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5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2209800"/>
            <a:ext cx="66790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Ts</a:t>
            </a:r>
            <a:r>
              <a:rPr lang="en-US" dirty="0" smtClean="0"/>
              <a:t> = 0.1 </a:t>
            </a:r>
            <a:r>
              <a:rPr lang="en-US" dirty="0" err="1" smtClean="0"/>
              <a:t>ms</a:t>
            </a:r>
            <a:r>
              <a:rPr lang="en-US" dirty="0" smtClean="0"/>
              <a:t> and </a:t>
            </a:r>
            <a:r>
              <a:rPr lang="en-US" dirty="0" err="1" smtClean="0"/>
              <a:t>Tup</a:t>
            </a:r>
            <a:r>
              <a:rPr lang="en-US" dirty="0" smtClean="0"/>
              <a:t> = 0.08 </a:t>
            </a:r>
            <a:r>
              <a:rPr lang="en-US" dirty="0" err="1" smtClean="0"/>
              <a:t>ms</a:t>
            </a:r>
            <a:r>
              <a:rPr lang="en-US" dirty="0" smtClean="0"/>
              <a:t> while </a:t>
            </a:r>
            <a:r>
              <a:rPr lang="en-US" dirty="0" err="1" smtClean="0"/>
              <a:t>Vd</a:t>
            </a:r>
            <a:r>
              <a:rPr lang="en-US" dirty="0" smtClean="0"/>
              <a:t> is </a:t>
            </a:r>
          </a:p>
          <a:p>
            <a:r>
              <a:rPr lang="en-US" dirty="0" smtClean="0"/>
              <a:t>applied to the load.</a:t>
            </a:r>
          </a:p>
          <a:p>
            <a:r>
              <a:rPr lang="en-US" dirty="0" smtClean="0"/>
              <a:t>What is the average voltage </a:t>
            </a:r>
            <a:r>
              <a:rPr lang="en-US" dirty="0" err="1" smtClean="0"/>
              <a:t>va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8521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voltage, and </a:t>
            </a:r>
            <a:br>
              <a:rPr lang="en-US" dirty="0" smtClean="0"/>
            </a:br>
            <a:r>
              <a:rPr lang="en-US" dirty="0" smtClean="0"/>
              <a:t>“turns ratio”</a:t>
            </a:r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648200"/>
            <a:ext cx="2057400" cy="17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048000"/>
            <a:ext cx="2168711" cy="749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70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dirty="0" smtClean="0"/>
              <a:t>Homework Solutions 1-1</a:t>
            </a:r>
            <a:endParaRPr lang="en-US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95449"/>
            <a:ext cx="7315200" cy="427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2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Solutions 2-11</a:t>
            </a:r>
            <a:endParaRPr lang="en-US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7315200" cy="527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3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772400" cy="914400"/>
          </a:xfrm>
        </p:spPr>
        <p:txBody>
          <a:bodyPr/>
          <a:lstStyle/>
          <a:p>
            <a:r>
              <a:rPr lang="en-US" sz="3600" dirty="0"/>
              <a:t>Homework Solutions </a:t>
            </a:r>
            <a:r>
              <a:rPr lang="en-US" sz="3600" dirty="0" smtClean="0"/>
              <a:t>2-12</a:t>
            </a:r>
            <a:endParaRPr lang="en-US" sz="36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14400"/>
            <a:ext cx="7391400" cy="5702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9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812"/>
            <a:ext cx="7772400" cy="966788"/>
          </a:xfrm>
        </p:spPr>
        <p:txBody>
          <a:bodyPr/>
          <a:lstStyle/>
          <a:p>
            <a:r>
              <a:rPr lang="en-US" sz="3600" dirty="0" smtClean="0"/>
              <a:t>Homework Solutions 2-13</a:t>
            </a:r>
            <a:endParaRPr lang="en-US" sz="3600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28675"/>
            <a:ext cx="4914900" cy="5884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3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sz="3600" dirty="0"/>
              <a:t>Homework</a:t>
            </a:r>
            <a:r>
              <a:rPr lang="en-US" dirty="0"/>
              <a:t> Solutions </a:t>
            </a:r>
            <a:r>
              <a:rPr lang="en-US" dirty="0" smtClean="0"/>
              <a:t>2-14</a:t>
            </a:r>
            <a:endParaRPr lang="en-US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62000"/>
            <a:ext cx="4471987" cy="594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5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232" y="152400"/>
            <a:ext cx="7772400" cy="914400"/>
          </a:xfrm>
        </p:spPr>
        <p:txBody>
          <a:bodyPr/>
          <a:lstStyle/>
          <a:p>
            <a:r>
              <a:rPr lang="en-US" sz="3600" dirty="0" smtClean="0"/>
              <a:t>Fig. 4.5 Bi-directional power flow</a:t>
            </a:r>
            <a:br>
              <a:rPr lang="en-US" sz="3600" dirty="0" smtClean="0"/>
            </a:b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295400"/>
            <a:ext cx="8991414" cy="29971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" y="4572000"/>
            <a:ext cx="304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FET sets a current direction, diode continues the flow.</a:t>
            </a:r>
          </a:p>
          <a:p>
            <a:r>
              <a:rPr lang="en-US" dirty="0" smtClean="0"/>
              <a:t>q turns one FET ON, and other FET OFF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5200" y="45720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bemf</a:t>
            </a:r>
            <a:r>
              <a:rPr lang="en-US" dirty="0" smtClean="0"/>
              <a:t> in the motor “bucks” (is against) </a:t>
            </a:r>
            <a:r>
              <a:rPr lang="en-US" dirty="0" err="1" smtClean="0"/>
              <a:t>Vd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4572000"/>
            <a:ext cx="205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flows into </a:t>
            </a:r>
            <a:r>
              <a:rPr lang="en-US" dirty="0" err="1" smtClean="0"/>
              <a:t>Vd</a:t>
            </a:r>
            <a:r>
              <a:rPr lang="en-US" dirty="0" smtClean="0"/>
              <a:t> and “boosts” its voltage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4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3622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 a situation where the boost function is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8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z="3600" dirty="0" smtClean="0"/>
              <a:t>Fig. 4.1 Voltage-link system</a:t>
            </a:r>
            <a:endParaRPr lang="en-US" sz="3600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04800" y="1828800"/>
            <a:ext cx="7239000" cy="4114800"/>
            <a:chOff x="1488" y="2160"/>
            <a:chExt cx="2758" cy="1384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05" y="2160"/>
              <a:ext cx="2720" cy="1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7" name="Object 0"/>
            <p:cNvGraphicFramePr>
              <a:graphicFrameLocks noChangeAspect="1"/>
            </p:cNvGraphicFramePr>
            <p:nvPr/>
          </p:nvGraphicFramePr>
          <p:xfrm>
            <a:off x="1606" y="2970"/>
            <a:ext cx="489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4" name="MathType Equation" r:id="rId4" imgW="736560" imgH="177480" progId="Equation">
                    <p:embed/>
                  </p:oleObj>
                </mc:Choice>
                <mc:Fallback>
                  <p:oleObj name="MathType Equation" r:id="rId4" imgW="736560" imgH="177480" progId="Equation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6" y="2970"/>
                          <a:ext cx="489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1"/>
            <p:cNvGraphicFramePr>
              <a:graphicFrameLocks noChangeAspect="1"/>
            </p:cNvGraphicFramePr>
            <p:nvPr/>
          </p:nvGraphicFramePr>
          <p:xfrm>
            <a:off x="3487" y="2911"/>
            <a:ext cx="759" cy="2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5" name="MathType Equation" r:id="rId6" imgW="1143000" imgH="406080" progId="Equation">
                    <p:embed/>
                  </p:oleObj>
                </mc:Choice>
                <mc:Fallback>
                  <p:oleObj name="MathType Equation" r:id="rId6" imgW="1143000" imgH="406080" progId="Equation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87" y="2911"/>
                          <a:ext cx="759" cy="2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/>
          </p:nvGraphicFramePr>
          <p:xfrm>
            <a:off x="4010" y="2620"/>
            <a:ext cx="134" cy="1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6" name="MathType Equation" r:id="rId8" imgW="203040" imgH="164880" progId="Equation">
                    <p:embed/>
                  </p:oleObj>
                </mc:Choice>
                <mc:Fallback>
                  <p:oleObj name="MathType Equation" r:id="rId8" imgW="203040" imgH="164880" progId="Equation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0" y="2620"/>
                          <a:ext cx="134" cy="1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3"/>
            <p:cNvGraphicFramePr>
              <a:graphicFrameLocks noChangeAspect="1"/>
            </p:cNvGraphicFramePr>
            <p:nvPr/>
          </p:nvGraphicFramePr>
          <p:xfrm>
            <a:off x="2796" y="3332"/>
            <a:ext cx="539" cy="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7" name="MathType Equation" r:id="rId10" imgW="812520" imgH="177480" progId="Equation">
                    <p:embed/>
                  </p:oleObj>
                </mc:Choice>
                <mc:Fallback>
                  <p:oleObj name="MathType Equation" r:id="rId10" imgW="812520" imgH="177480" progId="Equation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6" y="3332"/>
                          <a:ext cx="539" cy="1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4"/>
            <p:cNvGraphicFramePr>
              <a:graphicFrameLocks noChangeAspect="1"/>
            </p:cNvGraphicFramePr>
            <p:nvPr/>
          </p:nvGraphicFramePr>
          <p:xfrm>
            <a:off x="1488" y="2400"/>
            <a:ext cx="337" cy="1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8" name="MathType Equation" r:id="rId12" imgW="507960" imgH="215640" progId="Equation">
                    <p:embed/>
                  </p:oleObj>
                </mc:Choice>
                <mc:Fallback>
                  <p:oleObj name="MathType Equation" r:id="rId12" imgW="507960" imgH="215640" progId="Equation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400"/>
                          <a:ext cx="337" cy="14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5"/>
            <p:cNvGraphicFramePr>
              <a:graphicFrameLocks noChangeAspect="1"/>
            </p:cNvGraphicFramePr>
            <p:nvPr/>
          </p:nvGraphicFramePr>
          <p:xfrm>
            <a:off x="2646" y="2787"/>
            <a:ext cx="134" cy="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59" name="Equation" r:id="rId14" imgW="203040" imgH="139680" progId="Equation.DSMT4">
                    <p:embed/>
                  </p:oleObj>
                </mc:Choice>
                <mc:Fallback>
                  <p:oleObj name="Equation" r:id="rId14" imgW="203040" imgH="1396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6" y="2787"/>
                          <a:ext cx="134" cy="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6"/>
            <p:cNvGraphicFramePr>
              <a:graphicFrameLocks noChangeAspect="1"/>
            </p:cNvGraphicFramePr>
            <p:nvPr/>
          </p:nvGraphicFramePr>
          <p:xfrm>
            <a:off x="2636" y="2471"/>
            <a:ext cx="143" cy="1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60" name="Equation" r:id="rId16" imgW="215640" imgH="215640" progId="Equation.DSMT4">
                    <p:embed/>
                  </p:oleObj>
                </mc:Choice>
                <mc:Fallback>
                  <p:oleObj name="Equation" r:id="rId16" imgW="21564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6" y="2471"/>
                          <a:ext cx="143" cy="14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7"/>
            <p:cNvGraphicFramePr>
              <a:graphicFrameLocks noChangeAspect="1"/>
            </p:cNvGraphicFramePr>
            <p:nvPr/>
          </p:nvGraphicFramePr>
          <p:xfrm>
            <a:off x="2412" y="2537"/>
            <a:ext cx="228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61" name="Equation" r:id="rId18" imgW="342720" imgH="380880" progId="Equation.DSMT4">
                    <p:embed/>
                  </p:oleObj>
                </mc:Choice>
                <mc:Fallback>
                  <p:oleObj name="Equation" r:id="rId18" imgW="342720" imgH="380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2" y="2537"/>
                          <a:ext cx="228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CC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14"/>
          <p:cNvSpPr txBox="1"/>
          <p:nvPr/>
        </p:nvSpPr>
        <p:spPr>
          <a:xfrm>
            <a:off x="6248401" y="923835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Vd</a:t>
            </a:r>
            <a:r>
              <a:rPr lang="en-US" dirty="0" smtClean="0"/>
              <a:t> is the voltage-link, or dc-bus voltage. </a:t>
            </a:r>
            <a:r>
              <a:rPr lang="en-US" dirty="0" err="1" smtClean="0"/>
              <a:t>Vd</a:t>
            </a:r>
            <a:r>
              <a:rPr lang="en-US" dirty="0" smtClean="0"/>
              <a:t> “sits” between two AC systems.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67401" y="5181600"/>
            <a:ext cx="327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Vd</a:t>
            </a:r>
            <a:r>
              <a:rPr lang="en-US" dirty="0" smtClean="0"/>
              <a:t> does not reverse</a:t>
            </a:r>
          </a:p>
          <a:p>
            <a:r>
              <a:rPr lang="en-US" dirty="0" smtClean="0"/>
              <a:t>because transistors can </a:t>
            </a:r>
          </a:p>
          <a:p>
            <a:r>
              <a:rPr lang="en-US" dirty="0" smtClean="0"/>
              <a:t>block voltage with</a:t>
            </a:r>
          </a:p>
          <a:p>
            <a:r>
              <a:rPr lang="en-US" dirty="0" smtClean="0"/>
              <a:t>only one polarity.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20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r>
              <a:rPr lang="en-US" sz="3200" dirty="0" smtClean="0"/>
              <a:t>Fig. 4.6 Bidirectional switching power pole</a:t>
            </a:r>
            <a:endParaRPr lang="en-US" sz="3200" dirty="0"/>
          </a:p>
        </p:txBody>
      </p:sp>
      <p:pic>
        <p:nvPicPr>
          <p:cNvPr id="25602" name="Picture 2" descr="C:\Users\wagneretal\Documents\Teaching\EE130 2013\Scans\Fig. 4.6 Bi-power_0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990600"/>
            <a:ext cx="8991601" cy="278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4191000"/>
            <a:ext cx="80450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left FET and diode operate together when the current is </a:t>
            </a:r>
          </a:p>
          <a:p>
            <a:r>
              <a:rPr lang="en-US" dirty="0" smtClean="0"/>
              <a:t>flowing out.</a:t>
            </a:r>
          </a:p>
          <a:p>
            <a:r>
              <a:rPr lang="en-US" dirty="0" smtClean="0"/>
              <a:t>Question: Tell me how the right diode and FET operate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64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sz="3600" dirty="0" smtClean="0"/>
              <a:t>Fig. 4.7 Switching-cycle average</a:t>
            </a:r>
            <a:endParaRPr lang="en-US" sz="3600" dirty="0"/>
          </a:p>
        </p:txBody>
      </p:sp>
      <p:pic>
        <p:nvPicPr>
          <p:cNvPr id="28674" name="Picture 2" descr="C:\Users\wagneretal\Documents\Teaching\EE130 2013\Scans\Fig. 4.7 averaged_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71520"/>
            <a:ext cx="8203500" cy="365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48768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              .</a:t>
            </a:r>
          </a:p>
          <a:p>
            <a:r>
              <a:rPr lang="en-US" dirty="0"/>
              <a:t> </a:t>
            </a:r>
            <a:r>
              <a:rPr lang="en-US" dirty="0" smtClean="0"/>
              <a:t>       always flows and</a:t>
            </a:r>
          </a:p>
          <a:p>
            <a:r>
              <a:rPr lang="en-US" dirty="0"/>
              <a:t> </a:t>
            </a:r>
            <a:r>
              <a:rPr lang="en-US" dirty="0" smtClean="0"/>
              <a:t>       stops flowing</a:t>
            </a:r>
            <a:endParaRPr lang="en-US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4" y="5236585"/>
            <a:ext cx="581025" cy="55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51" y="5767567"/>
            <a:ext cx="56449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648200"/>
            <a:ext cx="205173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95800" y="5638800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transformer steps down the voltage and steps up the current.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8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0" y="2514600"/>
            <a:ext cx="2999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Explain this statement: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23264" y="3374015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       </a:t>
            </a:r>
            <a:r>
              <a:rPr lang="en-US" dirty="0" smtClean="0"/>
              <a:t>always flows and</a:t>
            </a:r>
          </a:p>
          <a:p>
            <a:r>
              <a:rPr lang="en-US" dirty="0"/>
              <a:t> </a:t>
            </a:r>
            <a:r>
              <a:rPr lang="en-US" dirty="0" smtClean="0"/>
              <a:t>       stops flowing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838" y="3733800"/>
            <a:ext cx="581025" cy="55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815" y="4264782"/>
            <a:ext cx="56449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4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600" dirty="0" smtClean="0"/>
              <a:t>Fig. 4.8 PWM Waveforms in a switching power pole</a:t>
            </a:r>
            <a:endParaRPr lang="en-US" sz="3600" dirty="0"/>
          </a:p>
        </p:txBody>
      </p:sp>
      <p:pic>
        <p:nvPicPr>
          <p:cNvPr id="29698" name="Picture 2" descr="C:\Users\wagneretal\Documents\Teaching\EE130 2013\Scans\Fig. 4.8 PWM_0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78730"/>
            <a:ext cx="7010400" cy="4889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5943600"/>
            <a:ext cx="7251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</a:t>
            </a:r>
            <a:r>
              <a:rPr lang="en-US" dirty="0" err="1" smtClean="0"/>
              <a:t>vtri</a:t>
            </a:r>
            <a:r>
              <a:rPr lang="en-US" dirty="0" smtClean="0"/>
              <a:t> &lt; </a:t>
            </a:r>
            <a:r>
              <a:rPr lang="en-US" dirty="0" err="1" smtClean="0"/>
              <a:t>vcntrl,a</a:t>
            </a:r>
            <a:r>
              <a:rPr lang="en-US" dirty="0" smtClean="0"/>
              <a:t> we have an UP, otherwise a DOWN.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10400" y="127873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Point out 1 cycle and one ½ cycle.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5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2209800"/>
            <a:ext cx="5581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does </a:t>
            </a:r>
            <a:r>
              <a:rPr lang="en-US" dirty="0" err="1" smtClean="0"/>
              <a:t>vcntrl,a</a:t>
            </a:r>
            <a:r>
              <a:rPr lang="en-US" dirty="0" smtClean="0"/>
              <a:t> vary with respect to </a:t>
            </a:r>
            <a:r>
              <a:rPr lang="en-US" dirty="0" err="1" smtClean="0"/>
              <a:t>vtri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762000"/>
          </a:xfrm>
        </p:spPr>
        <p:txBody>
          <a:bodyPr/>
          <a:lstStyle/>
          <a:p>
            <a:r>
              <a:rPr lang="en-US" sz="2400" dirty="0" smtClean="0"/>
              <a:t>Fig. 4.9 Switching power-pole and its duty-ratio control</a:t>
            </a:r>
            <a:endParaRPr lang="en-US" sz="2400" dirty="0"/>
          </a:p>
        </p:txBody>
      </p: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736600" y="990600"/>
            <a:ext cx="6350000" cy="4337050"/>
            <a:chOff x="368" y="1876"/>
            <a:chExt cx="2368" cy="2012"/>
          </a:xfrm>
        </p:grpSpPr>
        <p:pic>
          <p:nvPicPr>
            <p:cNvPr id="4" name="Picture 1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8" y="1970"/>
              <a:ext cx="2332" cy="1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5" name="Object 1046"/>
            <p:cNvGraphicFramePr>
              <a:graphicFrameLocks noChangeAspect="1"/>
            </p:cNvGraphicFramePr>
            <p:nvPr/>
          </p:nvGraphicFramePr>
          <p:xfrm>
            <a:off x="960" y="3761"/>
            <a:ext cx="496" cy="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3" name="Equation" r:id="rId4" imgW="787320" imgH="203040" progId="Equation.DSMT4">
                    <p:embed/>
                  </p:oleObj>
                </mc:Choice>
                <mc:Fallback>
                  <p:oleObj name="Equation" r:id="rId4" imgW="78732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3761"/>
                          <a:ext cx="496" cy="1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Oval 38"/>
            <p:cNvSpPr>
              <a:spLocks noChangeAspect="1" noChangeArrowheads="1"/>
            </p:cNvSpPr>
            <p:nvPr/>
          </p:nvSpPr>
          <p:spPr bwMode="auto">
            <a:xfrm>
              <a:off x="1980" y="3188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" name="Object 1047"/>
            <p:cNvGraphicFramePr>
              <a:graphicFrameLocks noChangeAspect="1"/>
            </p:cNvGraphicFramePr>
            <p:nvPr/>
          </p:nvGraphicFramePr>
          <p:xfrm>
            <a:off x="1496" y="1876"/>
            <a:ext cx="384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4" name="Equation" r:id="rId6" imgW="609480" imgH="253800" progId="Equation.DSMT4">
                    <p:embed/>
                  </p:oleObj>
                </mc:Choice>
                <mc:Fallback>
                  <p:oleObj name="Equation" r:id="rId6" imgW="6094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6" y="1876"/>
                          <a:ext cx="384" cy="1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1048"/>
            <p:cNvGraphicFramePr>
              <a:graphicFrameLocks noChangeAspect="1"/>
            </p:cNvGraphicFramePr>
            <p:nvPr/>
          </p:nvGraphicFramePr>
          <p:xfrm>
            <a:off x="840" y="3568"/>
            <a:ext cx="320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5" name="Equation" r:id="rId8" imgW="507960" imgH="279360" progId="Equation.DSMT4">
                    <p:embed/>
                  </p:oleObj>
                </mc:Choice>
                <mc:Fallback>
                  <p:oleObj name="Equation" r:id="rId8" imgW="50796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0" y="3568"/>
                          <a:ext cx="320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1049"/>
            <p:cNvGraphicFramePr>
              <a:graphicFrameLocks noChangeAspect="1"/>
            </p:cNvGraphicFramePr>
            <p:nvPr/>
          </p:nvGraphicFramePr>
          <p:xfrm>
            <a:off x="408" y="3436"/>
            <a:ext cx="360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6" name="Equation" r:id="rId10" imgW="571320" imgH="304560" progId="Equation.DSMT4">
                    <p:embed/>
                  </p:oleObj>
                </mc:Choice>
                <mc:Fallback>
                  <p:oleObj name="Equation" r:id="rId10" imgW="571320" imgH="3045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" y="3436"/>
                          <a:ext cx="360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1050"/>
            <p:cNvGraphicFramePr>
              <a:graphicFrameLocks noChangeAspect="1"/>
            </p:cNvGraphicFramePr>
            <p:nvPr/>
          </p:nvGraphicFramePr>
          <p:xfrm>
            <a:off x="1948" y="2464"/>
            <a:ext cx="111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7" name="Equation" r:id="rId12" imgW="177480" imgH="190440" progId="Equation.DSMT4">
                    <p:embed/>
                  </p:oleObj>
                </mc:Choice>
                <mc:Fallback>
                  <p:oleObj name="Equation" r:id="rId12" imgW="17748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8" y="2464"/>
                          <a:ext cx="111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51"/>
            <p:cNvGraphicFramePr>
              <a:graphicFrameLocks noChangeAspect="1"/>
            </p:cNvGraphicFramePr>
            <p:nvPr/>
          </p:nvGraphicFramePr>
          <p:xfrm>
            <a:off x="1920" y="3252"/>
            <a:ext cx="127" cy="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8" name="Equation" r:id="rId14" imgW="203040" imgH="203040" progId="Equation.DSMT4">
                    <p:embed/>
                  </p:oleObj>
                </mc:Choice>
                <mc:Fallback>
                  <p:oleObj name="Equation" r:id="rId14" imgW="20304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3252"/>
                          <a:ext cx="127" cy="1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052"/>
            <p:cNvGraphicFramePr>
              <a:graphicFrameLocks noChangeAspect="1"/>
            </p:cNvGraphicFramePr>
            <p:nvPr/>
          </p:nvGraphicFramePr>
          <p:xfrm>
            <a:off x="2020" y="2632"/>
            <a:ext cx="103" cy="1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9" name="Equation" r:id="rId16" imgW="164880" imgH="164880" progId="Equation.DSMT4">
                    <p:embed/>
                  </p:oleObj>
                </mc:Choice>
                <mc:Fallback>
                  <p:oleObj name="Equation" r:id="rId16" imgW="1648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2632"/>
                          <a:ext cx="103" cy="1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053"/>
            <p:cNvGraphicFramePr>
              <a:graphicFrameLocks noChangeAspect="1"/>
            </p:cNvGraphicFramePr>
            <p:nvPr/>
          </p:nvGraphicFramePr>
          <p:xfrm>
            <a:off x="2012" y="3085"/>
            <a:ext cx="95" cy="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0" name="Equation" r:id="rId18" imgW="152280" imgH="114120" progId="Equation.DSMT4">
                    <p:embed/>
                  </p:oleObj>
                </mc:Choice>
                <mc:Fallback>
                  <p:oleObj name="Equation" r:id="rId18" imgW="15228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2" y="3085"/>
                          <a:ext cx="95" cy="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054"/>
            <p:cNvGraphicFramePr>
              <a:graphicFrameLocks noChangeAspect="1"/>
            </p:cNvGraphicFramePr>
            <p:nvPr/>
          </p:nvGraphicFramePr>
          <p:xfrm>
            <a:off x="1872" y="2820"/>
            <a:ext cx="367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1" name="Equation" r:id="rId20" imgW="583920" imgH="279360" progId="Equation.DSMT4">
                    <p:embed/>
                  </p:oleObj>
                </mc:Choice>
                <mc:Fallback>
                  <p:oleObj name="Equation" r:id="rId20" imgW="58392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820"/>
                          <a:ext cx="367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55"/>
            <p:cNvGraphicFramePr>
              <a:graphicFrameLocks noChangeAspect="1"/>
            </p:cNvGraphicFramePr>
            <p:nvPr/>
          </p:nvGraphicFramePr>
          <p:xfrm>
            <a:off x="1584" y="3444"/>
            <a:ext cx="296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2" name="Equation" r:id="rId22" imgW="469800" imgH="266400" progId="Equation.DSMT4">
                    <p:embed/>
                  </p:oleObj>
                </mc:Choice>
                <mc:Fallback>
                  <p:oleObj name="Equation" r:id="rId22" imgW="469800" imgH="266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4" y="3444"/>
                          <a:ext cx="296" cy="1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056"/>
            <p:cNvGraphicFramePr>
              <a:graphicFrameLocks noChangeAspect="1"/>
            </p:cNvGraphicFramePr>
            <p:nvPr/>
          </p:nvGraphicFramePr>
          <p:xfrm>
            <a:off x="2056" y="2349"/>
            <a:ext cx="264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3" name="Equation" r:id="rId24" imgW="419040" imgH="266400" progId="Equation.DSMT4">
                    <p:embed/>
                  </p:oleObj>
                </mc:Choice>
                <mc:Fallback>
                  <p:oleObj name="Equation" r:id="rId24" imgW="419040" imgH="266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6" y="2349"/>
                          <a:ext cx="264" cy="1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057"/>
            <p:cNvGraphicFramePr>
              <a:graphicFrameLocks noChangeAspect="1"/>
            </p:cNvGraphicFramePr>
            <p:nvPr/>
          </p:nvGraphicFramePr>
          <p:xfrm>
            <a:off x="2205" y="2636"/>
            <a:ext cx="151" cy="4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4" name="Equation" r:id="rId26" imgW="241200" imgH="787320" progId="Equation.DSMT4">
                    <p:embed/>
                  </p:oleObj>
                </mc:Choice>
                <mc:Fallback>
                  <p:oleObj name="Equation" r:id="rId26" imgW="241200" imgH="787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5" y="2636"/>
                          <a:ext cx="151" cy="4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058"/>
            <p:cNvGraphicFramePr>
              <a:graphicFrameLocks noChangeAspect="1"/>
            </p:cNvGraphicFramePr>
            <p:nvPr/>
          </p:nvGraphicFramePr>
          <p:xfrm>
            <a:off x="2345" y="2800"/>
            <a:ext cx="391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5" name="Equation" r:id="rId28" imgW="622080" imgH="190440" progId="Equation.DSMT4">
                    <p:embed/>
                  </p:oleObj>
                </mc:Choice>
                <mc:Fallback>
                  <p:oleObj name="Equation" r:id="rId28" imgW="62208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45" y="2800"/>
                          <a:ext cx="391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059"/>
            <p:cNvGraphicFramePr>
              <a:graphicFrameLocks noChangeAspect="1"/>
            </p:cNvGraphicFramePr>
            <p:nvPr/>
          </p:nvGraphicFramePr>
          <p:xfrm>
            <a:off x="2429" y="2888"/>
            <a:ext cx="240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6" name="Equation" r:id="rId30" imgW="380880" imgH="228600" progId="Equation.DSMT4">
                    <p:embed/>
                  </p:oleObj>
                </mc:Choice>
                <mc:Fallback>
                  <p:oleObj name="Equation" r:id="rId30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9" y="2888"/>
                          <a:ext cx="240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060"/>
            <p:cNvGraphicFramePr>
              <a:graphicFrameLocks noChangeAspect="1"/>
            </p:cNvGraphicFramePr>
            <p:nvPr/>
          </p:nvGraphicFramePr>
          <p:xfrm>
            <a:off x="976" y="2500"/>
            <a:ext cx="399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7" name="Equation" r:id="rId32" imgW="634680" imgH="253800" progId="Equation.DSMT4">
                    <p:embed/>
                  </p:oleObj>
                </mc:Choice>
                <mc:Fallback>
                  <p:oleObj name="Equation" r:id="rId32" imgW="6346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6" y="2500"/>
                          <a:ext cx="399" cy="1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1061"/>
            <p:cNvGraphicFramePr>
              <a:graphicFrameLocks noChangeAspect="1"/>
            </p:cNvGraphicFramePr>
            <p:nvPr/>
          </p:nvGraphicFramePr>
          <p:xfrm>
            <a:off x="1100" y="2692"/>
            <a:ext cx="240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8" name="Equation" r:id="rId34" imgW="380880" imgH="228600" progId="Equation.DSMT4">
                    <p:embed/>
                  </p:oleObj>
                </mc:Choice>
                <mc:Fallback>
                  <p:oleObj name="Equation" r:id="rId34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" y="2692"/>
                          <a:ext cx="240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1062"/>
            <p:cNvGraphicFramePr>
              <a:graphicFrameLocks noChangeAspect="1"/>
            </p:cNvGraphicFramePr>
            <p:nvPr/>
          </p:nvGraphicFramePr>
          <p:xfrm>
            <a:off x="1337" y="2180"/>
            <a:ext cx="151" cy="9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9" name="Equation" r:id="rId35" imgW="241200" imgH="1498320" progId="Equation.DSMT4">
                    <p:embed/>
                  </p:oleObj>
                </mc:Choice>
                <mc:Fallback>
                  <p:oleObj name="Equation" r:id="rId35" imgW="241200" imgH="1498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7" y="2180"/>
                          <a:ext cx="151" cy="9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1063"/>
            <p:cNvGraphicFramePr>
              <a:graphicFrameLocks noChangeAspect="1"/>
            </p:cNvGraphicFramePr>
            <p:nvPr/>
          </p:nvGraphicFramePr>
          <p:xfrm>
            <a:off x="452" y="2548"/>
            <a:ext cx="151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20" name="Equation" r:id="rId37" imgW="241200" imgH="279360" progId="Equation.DSMT4">
                    <p:embed/>
                  </p:oleObj>
                </mc:Choice>
                <mc:Fallback>
                  <p:oleObj name="Equation" r:id="rId37" imgW="24120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" y="2548"/>
                          <a:ext cx="151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1064"/>
            <p:cNvGraphicFramePr>
              <a:graphicFrameLocks noChangeAspect="1"/>
            </p:cNvGraphicFramePr>
            <p:nvPr/>
          </p:nvGraphicFramePr>
          <p:xfrm>
            <a:off x="624" y="2388"/>
            <a:ext cx="103" cy="1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21" name="Equation" r:id="rId39" imgW="164880" imgH="164880" progId="Equation.DSMT4">
                    <p:embed/>
                  </p:oleObj>
                </mc:Choice>
                <mc:Fallback>
                  <p:oleObj name="Equation" r:id="rId39" imgW="1648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388"/>
                          <a:ext cx="103" cy="1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1065"/>
            <p:cNvGraphicFramePr>
              <a:graphicFrameLocks noChangeAspect="1"/>
            </p:cNvGraphicFramePr>
            <p:nvPr/>
          </p:nvGraphicFramePr>
          <p:xfrm>
            <a:off x="616" y="2841"/>
            <a:ext cx="95" cy="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22" name="Equation" r:id="rId40" imgW="152280" imgH="114120" progId="Equation.DSMT4">
                    <p:embed/>
                  </p:oleObj>
                </mc:Choice>
                <mc:Fallback>
                  <p:oleObj name="Equation" r:id="rId40" imgW="152280" imgH="114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6" y="2841"/>
                          <a:ext cx="95" cy="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Oval 67"/>
            <p:cNvSpPr>
              <a:spLocks noChangeAspect="1" noChangeArrowheads="1"/>
            </p:cNvSpPr>
            <p:nvPr/>
          </p:nvSpPr>
          <p:spPr bwMode="auto">
            <a:xfrm>
              <a:off x="1992" y="2588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7" name="Object 1066"/>
            <p:cNvGraphicFramePr>
              <a:graphicFrameLocks noChangeAspect="1"/>
            </p:cNvGraphicFramePr>
            <p:nvPr/>
          </p:nvGraphicFramePr>
          <p:xfrm>
            <a:off x="1013" y="1884"/>
            <a:ext cx="303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23" name="Equation" r:id="rId41" imgW="482400" imgH="279360" progId="Equation.DSMT4">
                    <p:embed/>
                  </p:oleObj>
                </mc:Choice>
                <mc:Fallback>
                  <p:oleObj name="Equation" r:id="rId41" imgW="48240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3" y="1884"/>
                          <a:ext cx="303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TextBox 27"/>
          <p:cNvSpPr txBox="1"/>
          <p:nvPr/>
        </p:nvSpPr>
        <p:spPr>
          <a:xfrm>
            <a:off x="457200" y="54864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add onto the drawing</a:t>
            </a:r>
            <a:r>
              <a:rPr lang="en-US" dirty="0" smtClean="0"/>
              <a:t> </a:t>
            </a:r>
            <a:r>
              <a:rPr lang="en-US" dirty="0" smtClean="0"/>
              <a:t>the model which generates the switching signal </a:t>
            </a:r>
            <a:r>
              <a:rPr lang="en-US" dirty="0" err="1" smtClean="0"/>
              <a:t>qa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Incidentally</a:t>
            </a:r>
            <a:r>
              <a:rPr lang="en-US" dirty="0" smtClean="0"/>
              <a:t>, we show variables as time functions.)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0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2286000"/>
            <a:ext cx="50463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 respect to </a:t>
            </a:r>
            <a:r>
              <a:rPr lang="en-US" dirty="0" err="1" smtClean="0"/>
              <a:t>vcntrl,a</a:t>
            </a:r>
            <a:r>
              <a:rPr lang="en-US" dirty="0" smtClean="0"/>
              <a:t> and </a:t>
            </a:r>
            <a:r>
              <a:rPr lang="en-US" dirty="0" err="1" smtClean="0"/>
              <a:t>vtri</a:t>
            </a:r>
            <a:r>
              <a:rPr lang="en-US" dirty="0"/>
              <a:t>,</a:t>
            </a:r>
            <a:endParaRPr lang="en-US" dirty="0" smtClean="0"/>
          </a:p>
          <a:p>
            <a:r>
              <a:rPr lang="en-US" dirty="0" smtClean="0"/>
              <a:t>when is </a:t>
            </a:r>
            <a:r>
              <a:rPr lang="en-US" dirty="0" err="1" smtClean="0"/>
              <a:t>qa</a:t>
            </a:r>
            <a:r>
              <a:rPr lang="en-US" dirty="0" smtClean="0"/>
              <a:t> UP and when is </a:t>
            </a:r>
            <a:r>
              <a:rPr lang="en-US" dirty="0" err="1" smtClean="0"/>
              <a:t>qa</a:t>
            </a:r>
            <a:r>
              <a:rPr lang="en-US" dirty="0" smtClean="0"/>
              <a:t> DOWN?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7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r>
              <a:rPr lang="en-US" dirty="0" smtClean="0"/>
              <a:t>Homework Chapter </a:t>
            </a:r>
            <a:r>
              <a:rPr lang="en-US" dirty="0"/>
              <a:t>4</a:t>
            </a:r>
            <a:r>
              <a:rPr lang="en-US" dirty="0" smtClean="0"/>
              <a:t>, Due next Tuesday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4.1, 4.2, 4.3, 4.4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voltage link reverse in polarity?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65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r>
              <a:rPr lang="en-US" sz="3600" dirty="0" smtClean="0"/>
              <a:t>Fig. 4.2 Switch mode converters</a:t>
            </a:r>
            <a:endParaRPr lang="en-US" sz="3600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859779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4343400"/>
            <a:ext cx="754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Discuss figures and switching</a:t>
            </a:r>
          </a:p>
          <a:p>
            <a:r>
              <a:rPr lang="en-US" dirty="0" smtClean="0"/>
              <a:t>e.g. </a:t>
            </a:r>
            <a:r>
              <a:rPr lang="en-US" dirty="0" err="1" smtClean="0"/>
              <a:t>Sw</a:t>
            </a:r>
            <a:r>
              <a:rPr lang="en-US" dirty="0" smtClean="0"/>
              <a:t> a up – down – up – down …. and </a:t>
            </a:r>
            <a:r>
              <a:rPr lang="en-US" dirty="0" err="1" smtClean="0"/>
              <a:t>sw</a:t>
            </a:r>
            <a:r>
              <a:rPr lang="en-US" dirty="0" smtClean="0"/>
              <a:t> b down only</a:t>
            </a:r>
          </a:p>
          <a:p>
            <a:r>
              <a:rPr lang="en-US" dirty="0" smtClean="0"/>
              <a:t>e.g. </a:t>
            </a:r>
            <a:r>
              <a:rPr lang="en-US" dirty="0" err="1"/>
              <a:t>Sw</a:t>
            </a:r>
            <a:r>
              <a:rPr lang="en-US" dirty="0"/>
              <a:t> a up – down – up – down </a:t>
            </a:r>
            <a:r>
              <a:rPr lang="en-US" dirty="0" smtClean="0"/>
              <a:t>… </a:t>
            </a:r>
            <a:r>
              <a:rPr lang="en-US" dirty="0" err="1" smtClean="0"/>
              <a:t>sw</a:t>
            </a:r>
            <a:r>
              <a:rPr lang="en-US" dirty="0" smtClean="0"/>
              <a:t> b and </a:t>
            </a:r>
            <a:r>
              <a:rPr lang="en-US" dirty="0" err="1" smtClean="0"/>
              <a:t>sw</a:t>
            </a:r>
            <a:r>
              <a:rPr lang="en-US" dirty="0" smtClean="0"/>
              <a:t> c down only </a:t>
            </a:r>
          </a:p>
          <a:p>
            <a:r>
              <a:rPr lang="en-US" dirty="0"/>
              <a:t>PPU efficiency about 95 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define PPU efficiency?</a:t>
            </a:r>
          </a:p>
          <a:p>
            <a:r>
              <a:rPr lang="en-US" dirty="0"/>
              <a:t>What is a typical value for PPU efficiency?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r>
              <a:rPr lang="en-US" sz="3600" dirty="0" smtClean="0"/>
              <a:t>Allegro stepper motor driver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71587"/>
            <a:ext cx="5446250" cy="51292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72200" y="13716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Trace power pole for one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8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board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0"/>
            <a:ext cx="7162800" cy="477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34200" y="1219200"/>
            <a:ext cx="160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Driver chip</a:t>
            </a:r>
          </a:p>
          <a:p>
            <a:r>
              <a:rPr lang="en-US" dirty="0" smtClean="0"/>
              <a:t>12 V power supply = bus voltage</a:t>
            </a:r>
          </a:p>
          <a:p>
            <a:r>
              <a:rPr lang="en-US" dirty="0" smtClean="0"/>
              <a:t>capacitor</a:t>
            </a:r>
          </a:p>
          <a:p>
            <a:r>
              <a:rPr lang="en-US" dirty="0" smtClean="0"/>
              <a:t>note large traces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48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Fig. 4.3 Switching power-pole</a:t>
            </a:r>
            <a:endParaRPr lang="en-US" dirty="0"/>
          </a:p>
        </p:txBody>
      </p:sp>
      <p:pic>
        <p:nvPicPr>
          <p:cNvPr id="23554" name="Picture 2" descr="C:\Users\wagneretal\Documents\Teaching\EE130 2013\Scans\Fig. 4.3_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813435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4400" y="4876800"/>
            <a:ext cx="77508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switch contacts up and contacts down. </a:t>
            </a:r>
          </a:p>
          <a:p>
            <a:r>
              <a:rPr lang="en-US" dirty="0" smtClean="0"/>
              <a:t>Never “open” or “floating”.</a:t>
            </a:r>
          </a:p>
          <a:p>
            <a:r>
              <a:rPr lang="en-US" dirty="0" err="1" smtClean="0"/>
              <a:t>qa</a:t>
            </a:r>
            <a:r>
              <a:rPr lang="en-US" dirty="0" smtClean="0"/>
              <a:t> is a logic signal.</a:t>
            </a:r>
          </a:p>
          <a:p>
            <a:r>
              <a:rPr lang="en-US" dirty="0" smtClean="0"/>
              <a:t>The inductance keeps the current flowing (with some ripple).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9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keeps the current flowing?</a:t>
            </a:r>
          </a:p>
        </p:txBody>
      </p:sp>
    </p:spTree>
    <p:extLst>
      <p:ext uri="{BB962C8B-B14F-4D97-AF65-F5344CB8AC3E}">
        <p14:creationId xmlns:p14="http://schemas.microsoft.com/office/powerpoint/2010/main" val="7967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15469</TotalTime>
  <Words>538</Words>
  <Application>Microsoft Office PowerPoint</Application>
  <PresentationFormat>On-screen Show (4:3)</PresentationFormat>
  <Paragraphs>83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Blank Presentation</vt:lpstr>
      <vt:lpstr>MathType Equation</vt:lpstr>
      <vt:lpstr>Equation</vt:lpstr>
      <vt:lpstr>EE130 Electromechanics 2013</vt:lpstr>
      <vt:lpstr>Fig. 4.1 Voltage-link system</vt:lpstr>
      <vt:lpstr>Questions</vt:lpstr>
      <vt:lpstr>Fig. 4.2 Switch mode converters</vt:lpstr>
      <vt:lpstr>Questions </vt:lpstr>
      <vt:lpstr>Allegro stepper motor driver</vt:lpstr>
      <vt:lpstr>Prototype board</vt:lpstr>
      <vt:lpstr>Fig. 4.3 Switching power-pole</vt:lpstr>
      <vt:lpstr>Questions</vt:lpstr>
      <vt:lpstr>Fig. 4.4 PWM of the switching pole</vt:lpstr>
      <vt:lpstr>Question</vt:lpstr>
      <vt:lpstr>Average voltage, and  “turns ratio”</vt:lpstr>
      <vt:lpstr>Homework Solutions 1-1</vt:lpstr>
      <vt:lpstr>Homework Solutions 2-11</vt:lpstr>
      <vt:lpstr>Homework Solutions 2-12</vt:lpstr>
      <vt:lpstr>Homework Solutions 2-13</vt:lpstr>
      <vt:lpstr>Homework Solutions 2-14</vt:lpstr>
      <vt:lpstr>Fig. 4.5 Bi-directional power flow </vt:lpstr>
      <vt:lpstr>Question</vt:lpstr>
      <vt:lpstr>Fig. 4.6 Bidirectional switching power pole</vt:lpstr>
      <vt:lpstr>Fig. 4.7 Switching-cycle average</vt:lpstr>
      <vt:lpstr>Question</vt:lpstr>
      <vt:lpstr>Fig. 4.8 PWM Waveforms in a switching power pole</vt:lpstr>
      <vt:lpstr>Question</vt:lpstr>
      <vt:lpstr>Fig. 4.9 Switching power-pole and its duty-ratio control</vt:lpstr>
      <vt:lpstr>Question</vt:lpstr>
      <vt:lpstr>Homework Chapter 4, Due next Tuesday</vt:lpstr>
    </vt:vector>
  </TitlesOfParts>
  <Company>뿿��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EE130 Electromechanics 2013</dc:title>
  <dc:creator>Mary Jean Wagner</dc:creator>
  <cp:lastModifiedBy>wagneretal</cp:lastModifiedBy>
  <cp:revision>98</cp:revision>
  <dcterms:created xsi:type="dcterms:W3CDTF">2013-08-02T15:21:37Z</dcterms:created>
  <dcterms:modified xsi:type="dcterms:W3CDTF">2013-09-03T17:32:04Z</dcterms:modified>
</cp:coreProperties>
</file>