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8" r:id="rId1"/>
  </p:sldMasterIdLst>
  <p:notesMasterIdLst>
    <p:notesMasterId r:id="rId4"/>
  </p:notesMasterIdLst>
  <p:handoutMasterIdLst>
    <p:handoutMasterId r:id="rId5"/>
  </p:handoutMasterIdLst>
  <p:sldIdLst>
    <p:sldId id="275" r:id="rId2"/>
    <p:sldId id="274"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832" y="-3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handoutMaster" Target="handoutMasters/handoutMaster1.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72FD2CD-A8FB-054A-9D74-5DF86EDE44FC}" type="datetimeFigureOut">
              <a:rPr lang="en-US" smtClean="0"/>
              <a:t>4/1/13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970C02-002C-1546-9FB5-79BA84A52283}" type="slidenum">
              <a:rPr lang="en-US" smtClean="0"/>
              <a:t>‹#›</a:t>
            </a:fld>
            <a:endParaRPr lang="en-US"/>
          </a:p>
        </p:txBody>
      </p:sp>
    </p:spTree>
    <p:extLst>
      <p:ext uri="{BB962C8B-B14F-4D97-AF65-F5344CB8AC3E}">
        <p14:creationId xmlns:p14="http://schemas.microsoft.com/office/powerpoint/2010/main" val="39990216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B814E1-5BC6-3542-BBC3-24DFF375CB56}" type="datetimeFigureOut">
              <a:rPr lang="en-US" smtClean="0"/>
              <a:t>4/1/13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4B5C60-6537-2747-B539-9ABBA43AA7DE}" type="slidenum">
              <a:rPr lang="en-US" smtClean="0"/>
              <a:t>‹#›</a:t>
            </a:fld>
            <a:endParaRPr lang="en-US"/>
          </a:p>
        </p:txBody>
      </p:sp>
    </p:spTree>
    <p:extLst>
      <p:ext uri="{BB962C8B-B14F-4D97-AF65-F5344CB8AC3E}">
        <p14:creationId xmlns:p14="http://schemas.microsoft.com/office/powerpoint/2010/main" val="44092402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DC5067-EDA9-D547-9FEB-0477BC14D481}" type="datetime1">
              <a:rPr lang="en-US" smtClean="0"/>
              <a:t>4/1/13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extLst>
      <p:ext uri="{BB962C8B-B14F-4D97-AF65-F5344CB8AC3E}">
        <p14:creationId xmlns:p14="http://schemas.microsoft.com/office/powerpoint/2010/main" val="2700904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DA74A0-EC3E-E248-B74C-3D6ED8113D7F}" type="datetime1">
              <a:rPr lang="en-US" smtClean="0"/>
              <a:t>4/1/13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914621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776544-23A4-9349-9A51-03BD4B6A1173}" type="datetime1">
              <a:rPr lang="en-US" smtClean="0"/>
              <a:t>4/1/13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255065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FC5C16-2DC7-E146-A50E-6EE5335F33E6}" type="datetime1">
              <a:rPr lang="en-US" smtClean="0"/>
              <a:t>4/1/13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226770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59E5F2-A5B9-384C-8460-A9A37825D728}" type="datetime1">
              <a:rPr lang="en-US" smtClean="0"/>
              <a:t>4/1/13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extLst>
      <p:ext uri="{BB962C8B-B14F-4D97-AF65-F5344CB8AC3E}">
        <p14:creationId xmlns:p14="http://schemas.microsoft.com/office/powerpoint/2010/main" val="296530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F2DBD7-B08C-9E44-813A-3A2BD29AE00A}" type="datetime1">
              <a:rPr lang="en-US" smtClean="0"/>
              <a:t>4/1/13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340882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028C93-4945-C545-9677-99E565DFABA6}" type="datetime1">
              <a:rPr lang="en-US" smtClean="0"/>
              <a:t>4/1/13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630122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CDAD45-0732-454A-8615-5612869A3CA6}" type="datetime1">
              <a:rPr lang="en-US" smtClean="0"/>
              <a:t>4/1/13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2922629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2902CB-BF89-B446-8B26-D787493D5C0C}" type="datetime1">
              <a:rPr lang="en-US" smtClean="0"/>
              <a:t>4/1/13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94136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5317A2-C76F-2D4D-93E4-E6AF93910415}" type="datetime1">
              <a:rPr lang="en-US" smtClean="0"/>
              <a:t>4/1/13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772791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46E0BA-385A-D34A-92B9-315F55E694C1}" type="datetime1">
              <a:rPr lang="en-US" smtClean="0"/>
              <a:t>4/1/13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FDA359-A7F0-9144-B321-F6E62A295A50}" type="slidenum">
              <a:rPr lang="en-US" smtClean="0"/>
              <a:t>‹#›</a:t>
            </a:fld>
            <a:endParaRPr lang="en-US"/>
          </a:p>
        </p:txBody>
      </p:sp>
    </p:spTree>
    <p:extLst>
      <p:ext uri="{BB962C8B-B14F-4D97-AF65-F5344CB8AC3E}">
        <p14:creationId xmlns:p14="http://schemas.microsoft.com/office/powerpoint/2010/main" val="15360219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EA72C6-6687-414C-9F2E-06EE3B5E6A89}" type="datetime1">
              <a:rPr lang="en-US" smtClean="0"/>
              <a:t>4/1/13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FDA359-A7F0-9144-B321-F6E62A295A50}" type="slidenum">
              <a:rPr lang="en-US" smtClean="0"/>
              <a:t>‹#›</a:t>
            </a:fld>
            <a:endParaRPr lang="en-US"/>
          </a:p>
        </p:txBody>
      </p:sp>
    </p:spTree>
    <p:extLst>
      <p:ext uri="{BB962C8B-B14F-4D97-AF65-F5344CB8AC3E}">
        <p14:creationId xmlns:p14="http://schemas.microsoft.com/office/powerpoint/2010/main" val="3943392400"/>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9400"/>
            <a:ext cx="8229600" cy="6223000"/>
          </a:xfrm>
        </p:spPr>
        <p:txBody>
          <a:bodyPr>
            <a:normAutofit lnSpcReduction="10000"/>
          </a:bodyPr>
          <a:lstStyle/>
          <a:p>
            <a:pPr marL="0" indent="0" algn="ctr">
              <a:buNone/>
            </a:pPr>
            <a:endParaRPr lang="en-US" sz="800" b="1" dirty="0" smtClean="0">
              <a:latin typeface="Times New Roman"/>
              <a:cs typeface="Times New Roman"/>
            </a:endParaRPr>
          </a:p>
          <a:p>
            <a:pPr marL="0" indent="0" algn="ctr">
              <a:buNone/>
            </a:pPr>
            <a:r>
              <a:rPr lang="en-US" sz="2000" b="1" dirty="0" smtClean="0">
                <a:latin typeface="Times New Roman"/>
                <a:cs typeface="Times New Roman"/>
              </a:rPr>
              <a:t>Session 10 Exercise – Applying Logic Model to Your Field Site</a:t>
            </a:r>
          </a:p>
          <a:p>
            <a:pPr marL="0" indent="0">
              <a:buNone/>
            </a:pPr>
            <a:endParaRPr lang="en-US" sz="1200" dirty="0">
              <a:latin typeface="Times New Roman"/>
              <a:cs typeface="Times New Roman"/>
            </a:endParaRPr>
          </a:p>
          <a:p>
            <a:pPr marL="0" indent="0">
              <a:buNone/>
            </a:pPr>
            <a:r>
              <a:rPr lang="en-US" sz="1400" b="1" u="sng" dirty="0" smtClean="0">
                <a:latin typeface="Times New Roman"/>
                <a:cs typeface="Times New Roman"/>
              </a:rPr>
              <a:t>Instructions</a:t>
            </a:r>
            <a:r>
              <a:rPr lang="en-US" sz="1400" b="1" dirty="0" smtClean="0">
                <a:latin typeface="Times New Roman"/>
                <a:cs typeface="Times New Roman"/>
              </a:rPr>
              <a:t>:</a:t>
            </a:r>
            <a:r>
              <a:rPr lang="en-US" sz="1400" dirty="0" smtClean="0">
                <a:latin typeface="Times New Roman"/>
                <a:cs typeface="Times New Roman"/>
              </a:rPr>
              <a:t>  For the next 30 minutes each student should individually consider strategies for applying the logic model to the main goals of the agency in which you are serving for your field practice.  In doing so, add brief notes to the form on the reverse side.  Identify some inputs, outputs, and outcomes that you feel could form the basis of a larger program evaluation effort.  </a:t>
            </a:r>
          </a:p>
          <a:p>
            <a:pPr marL="0" indent="0">
              <a:buNone/>
            </a:pPr>
            <a:endParaRPr lang="en-US" sz="800" dirty="0" smtClean="0">
              <a:latin typeface="Times New Roman"/>
              <a:cs typeface="Times New Roman"/>
            </a:endParaRPr>
          </a:p>
          <a:p>
            <a:pPr marL="0" indent="0">
              <a:buNone/>
            </a:pPr>
            <a:r>
              <a:rPr lang="en-US" sz="1400" dirty="0" smtClean="0">
                <a:latin typeface="Times New Roman"/>
                <a:cs typeface="Times New Roman"/>
              </a:rPr>
              <a:t>Included in this process will be the following issues:</a:t>
            </a:r>
          </a:p>
          <a:p>
            <a:pPr marL="457200" indent="-228600">
              <a:buNone/>
            </a:pPr>
            <a:endParaRPr lang="en-US" sz="800" dirty="0">
              <a:latin typeface="Times New Roman"/>
              <a:cs typeface="Times New Roman"/>
            </a:endParaRPr>
          </a:p>
          <a:p>
            <a:pPr marL="457200" indent="-228600">
              <a:buNone/>
            </a:pPr>
            <a:r>
              <a:rPr lang="en-US" sz="1400" dirty="0" smtClean="0">
                <a:latin typeface="Times New Roman"/>
                <a:cs typeface="Times New Roman"/>
              </a:rPr>
              <a:t>•	the goal(s) of the organization or program in which you are currently working</a:t>
            </a:r>
          </a:p>
          <a:p>
            <a:pPr marL="457200" indent="-228600">
              <a:buNone/>
            </a:pPr>
            <a:endParaRPr lang="en-US" sz="800" dirty="0" smtClean="0">
              <a:latin typeface="Times New Roman"/>
              <a:cs typeface="Times New Roman"/>
            </a:endParaRPr>
          </a:p>
          <a:p>
            <a:pPr marL="457200" indent="-228600">
              <a:buNone/>
            </a:pPr>
            <a:r>
              <a:rPr lang="en-US" sz="1400" dirty="0" smtClean="0">
                <a:latin typeface="Times New Roman"/>
                <a:cs typeface="Times New Roman"/>
              </a:rPr>
              <a:t>• </a:t>
            </a:r>
            <a:r>
              <a:rPr lang="en-US" sz="1400" dirty="0">
                <a:latin typeface="Times New Roman"/>
                <a:cs typeface="Times New Roman"/>
              </a:rPr>
              <a:t>	</a:t>
            </a:r>
            <a:r>
              <a:rPr lang="en-US" sz="1400" dirty="0" smtClean="0">
                <a:latin typeface="Times New Roman"/>
                <a:cs typeface="Times New Roman"/>
              </a:rPr>
              <a:t>indicators that could serve as items for assessment and measurement</a:t>
            </a:r>
          </a:p>
          <a:p>
            <a:pPr marL="457200" indent="-228600">
              <a:buNone/>
            </a:pPr>
            <a:endParaRPr lang="en-US" sz="800" dirty="0" smtClean="0">
              <a:latin typeface="Times New Roman"/>
              <a:cs typeface="Times New Roman"/>
            </a:endParaRPr>
          </a:p>
          <a:p>
            <a:pPr marL="457200" indent="-228600">
              <a:buNone/>
            </a:pPr>
            <a:r>
              <a:rPr lang="en-US" sz="1400" dirty="0" smtClean="0">
                <a:latin typeface="Times New Roman"/>
                <a:cs typeface="Times New Roman"/>
              </a:rPr>
              <a:t>•	considering timing and sequencing issues related to your evaluation strategy</a:t>
            </a:r>
          </a:p>
          <a:p>
            <a:pPr marL="457200" indent="-228600">
              <a:buNone/>
            </a:pPr>
            <a:endParaRPr lang="en-US" sz="800" dirty="0" smtClean="0">
              <a:latin typeface="Times New Roman"/>
              <a:cs typeface="Times New Roman"/>
            </a:endParaRPr>
          </a:p>
          <a:p>
            <a:pPr marL="457200" indent="-228600">
              <a:buNone/>
            </a:pPr>
            <a:r>
              <a:rPr lang="en-US" sz="1400" dirty="0" smtClean="0">
                <a:latin typeface="Times New Roman"/>
                <a:cs typeface="Times New Roman"/>
              </a:rPr>
              <a:t>•	data collection measures, including:</a:t>
            </a:r>
          </a:p>
          <a:p>
            <a:pPr marL="0" indent="0">
              <a:buNone/>
            </a:pPr>
            <a:endParaRPr lang="en-US" sz="800" dirty="0" smtClean="0">
              <a:latin typeface="Times New Roman"/>
              <a:cs typeface="Times New Roman"/>
            </a:endParaRPr>
          </a:p>
          <a:p>
            <a:pPr marL="0" indent="0">
              <a:buNone/>
            </a:pPr>
            <a:r>
              <a:rPr lang="en-US" sz="1400" dirty="0">
                <a:latin typeface="Times New Roman"/>
                <a:cs typeface="Times New Roman"/>
              </a:rPr>
              <a:t>	</a:t>
            </a:r>
            <a:r>
              <a:rPr lang="en-US" sz="1400" dirty="0" smtClean="0">
                <a:latin typeface="Times New Roman"/>
                <a:cs typeface="Times New Roman"/>
              </a:rPr>
              <a:t>	sources of information you will seek, </a:t>
            </a:r>
          </a:p>
          <a:p>
            <a:pPr marL="0" indent="0">
              <a:buNone/>
            </a:pPr>
            <a:endParaRPr lang="en-US" sz="800" dirty="0" smtClean="0">
              <a:latin typeface="Times New Roman"/>
              <a:cs typeface="Times New Roman"/>
            </a:endParaRPr>
          </a:p>
          <a:p>
            <a:pPr marL="0" indent="0">
              <a:buNone/>
            </a:pPr>
            <a:r>
              <a:rPr lang="en-US" sz="1400" dirty="0">
                <a:latin typeface="Times New Roman"/>
                <a:cs typeface="Times New Roman"/>
              </a:rPr>
              <a:t>	</a:t>
            </a:r>
            <a:r>
              <a:rPr lang="en-US" sz="1400" dirty="0" smtClean="0">
                <a:latin typeface="Times New Roman"/>
                <a:cs typeface="Times New Roman"/>
              </a:rPr>
              <a:t>	methods for carrying out the project, </a:t>
            </a:r>
          </a:p>
          <a:p>
            <a:pPr marL="0" indent="0">
              <a:buNone/>
            </a:pPr>
            <a:endParaRPr lang="en-US" sz="800" dirty="0" smtClean="0">
              <a:latin typeface="Times New Roman"/>
              <a:cs typeface="Times New Roman"/>
            </a:endParaRPr>
          </a:p>
          <a:p>
            <a:pPr marL="0" indent="0">
              <a:buNone/>
            </a:pPr>
            <a:r>
              <a:rPr lang="en-US" sz="1400" dirty="0">
                <a:latin typeface="Times New Roman"/>
                <a:cs typeface="Times New Roman"/>
              </a:rPr>
              <a:t>	</a:t>
            </a:r>
            <a:r>
              <a:rPr lang="en-US" sz="1400" dirty="0" smtClean="0">
                <a:latin typeface="Times New Roman"/>
                <a:cs typeface="Times New Roman"/>
              </a:rPr>
              <a:t>	sample size and selection, and </a:t>
            </a:r>
          </a:p>
          <a:p>
            <a:pPr marL="0" indent="0">
              <a:buNone/>
            </a:pPr>
            <a:endParaRPr lang="en-US" sz="800" dirty="0" smtClean="0">
              <a:latin typeface="Times New Roman"/>
              <a:cs typeface="Times New Roman"/>
            </a:endParaRPr>
          </a:p>
          <a:p>
            <a:pPr marL="0" indent="0">
              <a:buNone/>
            </a:pPr>
            <a:r>
              <a:rPr lang="en-US" sz="1400" dirty="0">
                <a:latin typeface="Times New Roman"/>
                <a:cs typeface="Times New Roman"/>
              </a:rPr>
              <a:t>	</a:t>
            </a:r>
            <a:r>
              <a:rPr lang="en-US" sz="1400" dirty="0" smtClean="0">
                <a:latin typeface="Times New Roman"/>
                <a:cs typeface="Times New Roman"/>
              </a:rPr>
              <a:t>	potential instruments to use in measuring outcomes</a:t>
            </a:r>
          </a:p>
          <a:p>
            <a:pPr marL="0" indent="0">
              <a:buNone/>
            </a:pPr>
            <a:endParaRPr lang="en-US" sz="800" dirty="0" smtClean="0">
              <a:latin typeface="Times New Roman"/>
              <a:cs typeface="Times New Roman"/>
            </a:endParaRPr>
          </a:p>
          <a:p>
            <a:pPr marL="457200" indent="-228600">
              <a:buNone/>
            </a:pPr>
            <a:r>
              <a:rPr lang="en-US" sz="1400" dirty="0" smtClean="0">
                <a:latin typeface="Times New Roman"/>
                <a:cs typeface="Times New Roman"/>
              </a:rPr>
              <a:t>•	develop at least one input, output, and outcome to include in your analysis</a:t>
            </a:r>
          </a:p>
          <a:p>
            <a:pPr marL="0" indent="0">
              <a:buNone/>
            </a:pPr>
            <a:endParaRPr lang="en-US" sz="800" dirty="0">
              <a:latin typeface="Times New Roman"/>
              <a:cs typeface="Times New Roman"/>
            </a:endParaRPr>
          </a:p>
          <a:p>
            <a:pPr marL="0" indent="0">
              <a:buNone/>
            </a:pPr>
            <a:r>
              <a:rPr lang="en-US" sz="1400" dirty="0" smtClean="0">
                <a:latin typeface="Times New Roman"/>
                <a:cs typeface="Times New Roman"/>
              </a:rPr>
              <a:t>After this 30 minute period we will have a class discussion about the items you have developed and have a chance to brainstorm solutions to barriers and and other challenges to project implementation.</a:t>
            </a:r>
          </a:p>
          <a:p>
            <a:pPr marL="0" indent="0">
              <a:buNone/>
            </a:pPr>
            <a:endParaRPr lang="en-US" sz="1400" dirty="0">
              <a:latin typeface="Times New Roman"/>
              <a:cs typeface="Times New Roman"/>
            </a:endParaRPr>
          </a:p>
          <a:p>
            <a:pPr marL="0" indent="0">
              <a:buNone/>
            </a:pPr>
            <a:endParaRPr lang="en-US" sz="1400" dirty="0">
              <a:latin typeface="Times New Roman"/>
              <a:cs typeface="Times New Roman"/>
            </a:endParaRPr>
          </a:p>
        </p:txBody>
      </p:sp>
    </p:spTree>
    <p:extLst>
      <p:ext uri="{BB962C8B-B14F-4D97-AF65-F5344CB8AC3E}">
        <p14:creationId xmlns:p14="http://schemas.microsoft.com/office/powerpoint/2010/main" val="241150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2200" y="177800"/>
            <a:ext cx="7841488" cy="6604000"/>
          </a:xfrm>
        </p:spPr>
        <p:txBody>
          <a:bodyPr/>
          <a:lstStyle/>
          <a:p>
            <a:pPr marL="82296" indent="0">
              <a:buNone/>
            </a:pPr>
            <a:endParaRPr lang="en-US" dirty="0"/>
          </a:p>
        </p:txBody>
      </p:sp>
      <p:sp>
        <p:nvSpPr>
          <p:cNvPr id="4" name="Slide Number Placeholder 3"/>
          <p:cNvSpPr>
            <a:spLocks noGrp="1"/>
          </p:cNvSpPr>
          <p:nvPr>
            <p:ph type="sldNum" sz="quarter" idx="12"/>
          </p:nvPr>
        </p:nvSpPr>
        <p:spPr/>
        <p:txBody>
          <a:bodyPr/>
          <a:lstStyle/>
          <a:p>
            <a:fld id="{A6FDA359-A7F0-9144-B321-F6E62A295A50}" type="slidenum">
              <a:rPr lang="en-US" smtClean="0"/>
              <a:t>2</a:t>
            </a:fld>
            <a:endParaRPr lang="en-US"/>
          </a:p>
        </p:txBody>
      </p:sp>
      <p:grpSp>
        <p:nvGrpSpPr>
          <p:cNvPr id="5" name="Group 1"/>
          <p:cNvGrpSpPr>
            <a:grpSpLocks/>
          </p:cNvGrpSpPr>
          <p:nvPr/>
        </p:nvGrpSpPr>
        <p:grpSpPr bwMode="auto">
          <a:xfrm>
            <a:off x="0" y="1235075"/>
            <a:ext cx="9144000" cy="319088"/>
            <a:chOff x="0" y="0"/>
            <a:chExt cx="5760" cy="201"/>
          </a:xfrm>
        </p:grpSpPr>
        <p:sp>
          <p:nvSpPr>
            <p:cNvPr id="6" name="Rectangle 2"/>
            <p:cNvSpPr>
              <a:spLocks/>
            </p:cNvSpPr>
            <p:nvPr/>
          </p:nvSpPr>
          <p:spPr bwMode="auto">
            <a:xfrm>
              <a:off x="0" y="0"/>
              <a:ext cx="5760" cy="201"/>
            </a:xfrm>
            <a:prstGeom prst="rect">
              <a:avLst/>
            </a:prstGeom>
            <a:solidFill>
              <a:srgbClr val="FFFFFF"/>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7" name="Rectangle 3"/>
            <p:cNvSpPr>
              <a:spLocks/>
            </p:cNvSpPr>
            <p:nvPr/>
          </p:nvSpPr>
          <p:spPr bwMode="auto">
            <a:xfrm>
              <a:off x="0" y="0"/>
              <a:ext cx="576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8" name="Group 4"/>
          <p:cNvGrpSpPr>
            <a:grpSpLocks/>
          </p:cNvGrpSpPr>
          <p:nvPr/>
        </p:nvGrpSpPr>
        <p:grpSpPr bwMode="auto">
          <a:xfrm>
            <a:off x="0" y="1279525"/>
            <a:ext cx="533400" cy="228600"/>
            <a:chOff x="0" y="0"/>
            <a:chExt cx="336" cy="144"/>
          </a:xfrm>
        </p:grpSpPr>
        <p:sp>
          <p:nvSpPr>
            <p:cNvPr id="9" name="Rectangle 5"/>
            <p:cNvSpPr>
              <a:spLocks/>
            </p:cNvSpPr>
            <p:nvPr/>
          </p:nvSpPr>
          <p:spPr bwMode="auto">
            <a:xfrm>
              <a:off x="0" y="0"/>
              <a:ext cx="336" cy="144"/>
            </a:xfrm>
            <a:prstGeom prst="rect">
              <a:avLst/>
            </a:prstGeom>
            <a:solidFill>
              <a:srgbClr val="DD8047"/>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0" name="Rectangle 6"/>
            <p:cNvSpPr>
              <a:spLocks/>
            </p:cNvSpPr>
            <p:nvPr/>
          </p:nvSpPr>
          <p:spPr bwMode="auto">
            <a:xfrm>
              <a:off x="0" y="0"/>
              <a:ext cx="33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grpSp>
        <p:nvGrpSpPr>
          <p:cNvPr id="11" name="Group 7"/>
          <p:cNvGrpSpPr>
            <a:grpSpLocks/>
          </p:cNvGrpSpPr>
          <p:nvPr/>
        </p:nvGrpSpPr>
        <p:grpSpPr bwMode="auto">
          <a:xfrm>
            <a:off x="590550" y="1279525"/>
            <a:ext cx="8553450" cy="228600"/>
            <a:chOff x="0" y="0"/>
            <a:chExt cx="5388" cy="144"/>
          </a:xfrm>
        </p:grpSpPr>
        <p:sp>
          <p:nvSpPr>
            <p:cNvPr id="12" name="Rectangle 8"/>
            <p:cNvSpPr>
              <a:spLocks/>
            </p:cNvSpPr>
            <p:nvPr/>
          </p:nvSpPr>
          <p:spPr bwMode="auto">
            <a:xfrm>
              <a:off x="0" y="0"/>
              <a:ext cx="5388" cy="144"/>
            </a:xfrm>
            <a:prstGeom prst="rect">
              <a:avLst/>
            </a:prstGeom>
            <a:solidFill>
              <a:schemeClr val="accent1"/>
            </a:solidFill>
            <a:ln>
              <a:noFill/>
            </a:ln>
            <a:extLst>
              <a:ext uri="{91240B29-F687-4f45-9708-019B960494DF}">
                <a14:hiddenLine xmlns:a14="http://schemas.microsoft.com/office/drawing/2010/main" w="50800">
                  <a:solidFill>
                    <a:schemeClr val="tx1"/>
                  </a:solidFill>
                  <a:miter lim="800000"/>
                  <a:headEnd type="none" w="med" len="med"/>
                  <a:tailEnd type="none" w="med" len="med"/>
                </a14:hiddenLine>
              </a:ext>
            </a:extLst>
          </p:spPr>
          <p:txBody>
            <a:bodyPr lIns="0" tIns="0" rIns="0" bIns="0"/>
            <a:lstStyle/>
            <a:p>
              <a:endParaRPr lang="en-US"/>
            </a:p>
          </p:txBody>
        </p:sp>
        <p:sp>
          <p:nvSpPr>
            <p:cNvPr id="13" name="Rectangle 9"/>
            <p:cNvSpPr>
              <a:spLocks/>
            </p:cNvSpPr>
            <p:nvPr/>
          </p:nvSpPr>
          <p:spPr bwMode="auto">
            <a:xfrm>
              <a:off x="0" y="0"/>
              <a:ext cx="538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lIns="0" tIns="0" rIns="0" bIns="0"/>
            <a:lstStyle/>
            <a:p>
              <a:endParaRPr lang="en-US"/>
            </a:p>
          </p:txBody>
        </p:sp>
      </p:grpSp>
      <p:sp>
        <p:nvSpPr>
          <p:cNvPr id="14" name="Text Box 10"/>
          <p:cNvSpPr txBox="1">
            <a:spLocks noChangeArrowheads="1"/>
          </p:cNvSpPr>
          <p:nvPr/>
        </p:nvSpPr>
        <p:spPr bwMode="auto">
          <a:xfrm>
            <a:off x="109538" y="1241425"/>
            <a:ext cx="312737" cy="30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lvl1pPr>
              <a:defRPr sz="1200">
                <a:solidFill>
                  <a:schemeClr val="tx1"/>
                </a:solidFill>
                <a:latin typeface="Arial" charset="0"/>
                <a:ea typeface="ＭＳ Ｐゴシック" charset="0"/>
              </a:defRPr>
            </a:lvl1pPr>
            <a:lvl2pPr>
              <a:defRPr sz="1200">
                <a:solidFill>
                  <a:schemeClr val="tx1"/>
                </a:solidFill>
                <a:latin typeface="Arial" charset="0"/>
                <a:ea typeface="ＭＳ Ｐゴシック" charset="0"/>
              </a:defRPr>
            </a:lvl2pPr>
            <a:lvl3pPr>
              <a:defRPr sz="1200">
                <a:solidFill>
                  <a:schemeClr val="tx1"/>
                </a:solidFill>
                <a:latin typeface="Arial" charset="0"/>
                <a:ea typeface="ＭＳ Ｐゴシック" charset="0"/>
              </a:defRPr>
            </a:lvl3pPr>
            <a:lvl4pPr>
              <a:defRPr sz="1200">
                <a:solidFill>
                  <a:schemeClr val="tx1"/>
                </a:solidFill>
                <a:latin typeface="Arial" charset="0"/>
                <a:ea typeface="ＭＳ Ｐゴシック" charset="0"/>
              </a:defRPr>
            </a:lvl4pPr>
            <a:lvl5pPr>
              <a:defRPr sz="1200">
                <a:solidFill>
                  <a:schemeClr val="tx1"/>
                </a:solidFill>
                <a:latin typeface="Arial" charset="0"/>
                <a:ea typeface="ＭＳ Ｐゴシック" charset="0"/>
              </a:defRPr>
            </a:lvl5pPr>
            <a:lvl6pPr fontAlgn="base">
              <a:spcBef>
                <a:spcPct val="0"/>
              </a:spcBef>
              <a:spcAft>
                <a:spcPct val="0"/>
              </a:spcAft>
              <a:defRPr sz="1200">
                <a:solidFill>
                  <a:schemeClr val="tx1"/>
                </a:solidFill>
                <a:latin typeface="Arial" charset="0"/>
                <a:ea typeface="ＭＳ Ｐゴシック" charset="0"/>
              </a:defRPr>
            </a:lvl6pPr>
            <a:lvl7pPr fontAlgn="base">
              <a:spcBef>
                <a:spcPct val="0"/>
              </a:spcBef>
              <a:spcAft>
                <a:spcPct val="0"/>
              </a:spcAft>
              <a:defRPr sz="1200">
                <a:solidFill>
                  <a:schemeClr val="tx1"/>
                </a:solidFill>
                <a:latin typeface="Arial" charset="0"/>
                <a:ea typeface="ＭＳ Ｐゴシック" charset="0"/>
              </a:defRPr>
            </a:lvl7pPr>
            <a:lvl8pPr fontAlgn="base">
              <a:spcBef>
                <a:spcPct val="0"/>
              </a:spcBef>
              <a:spcAft>
                <a:spcPct val="0"/>
              </a:spcAft>
              <a:defRPr sz="1200">
                <a:solidFill>
                  <a:schemeClr val="tx1"/>
                </a:solidFill>
                <a:latin typeface="Arial" charset="0"/>
                <a:ea typeface="ＭＳ Ｐゴシック" charset="0"/>
              </a:defRPr>
            </a:lvl8pPr>
            <a:lvl9pPr fontAlgn="base">
              <a:spcBef>
                <a:spcPct val="0"/>
              </a:spcBef>
              <a:spcAft>
                <a:spcPct val="0"/>
              </a:spcAft>
              <a:defRPr sz="1200">
                <a:solidFill>
                  <a:schemeClr val="tx1"/>
                </a:solidFill>
                <a:latin typeface="Arial" charset="0"/>
                <a:ea typeface="ＭＳ Ｐゴシック" charset="0"/>
              </a:defRPr>
            </a:lvl9pPr>
          </a:lstStyle>
          <a:p>
            <a:pPr algn="ctr"/>
            <a:fld id="{549033D4-3882-B840-B388-E10C82E56EE0}" type="slidenum">
              <a:rPr lang="en-US" sz="1400" b="1">
                <a:solidFill>
                  <a:srgbClr val="FFFFFF"/>
                </a:solidFill>
                <a:cs typeface="Arial" charset="0"/>
              </a:rPr>
              <a:pPr algn="ctr"/>
              <a:t>2</a:t>
            </a:fld>
            <a:endParaRPr lang="en-US" sz="1400" b="1">
              <a:solidFill>
                <a:srgbClr val="FFFFFF"/>
              </a:solidFill>
              <a:cs typeface="Arial" charset="0"/>
            </a:endParaRPr>
          </a:p>
        </p:txBody>
      </p:sp>
      <p:grpSp>
        <p:nvGrpSpPr>
          <p:cNvPr id="15" name="Group 11"/>
          <p:cNvGrpSpPr>
            <a:grpSpLocks/>
          </p:cNvGrpSpPr>
          <p:nvPr/>
        </p:nvGrpSpPr>
        <p:grpSpPr bwMode="auto">
          <a:xfrm>
            <a:off x="0" y="0"/>
            <a:ext cx="9448800" cy="6858000"/>
            <a:chOff x="0" y="0"/>
            <a:chExt cx="5952" cy="4320"/>
          </a:xfrm>
        </p:grpSpPr>
        <p:sp>
          <p:nvSpPr>
            <p:cNvPr id="16" name="Rectangle 12"/>
            <p:cNvSpPr>
              <a:spLocks/>
            </p:cNvSpPr>
            <p:nvPr/>
          </p:nvSpPr>
          <p:spPr bwMode="auto">
            <a:xfrm>
              <a:off x="0" y="0"/>
              <a:ext cx="5952" cy="4320"/>
            </a:xfrm>
            <a:prstGeom prst="rect">
              <a:avLst/>
            </a:prstGeom>
            <a:solidFill>
              <a:srgbClr val="FFFFFF"/>
            </a:solidFill>
            <a:ln w="12700">
              <a:solidFill>
                <a:schemeClr val="tx1"/>
              </a:solidFill>
              <a:prstDash val="solid"/>
              <a:miter lim="800000"/>
              <a:headEnd type="none" w="med" len="med"/>
              <a:tailEnd type="none" w="med" len="med"/>
            </a:ln>
          </p:spPr>
          <p:txBody>
            <a:bodyPr lIns="0" tIns="0" rIns="0" bIns="0"/>
            <a:lstStyle/>
            <a:p>
              <a:endParaRPr lang="en-US"/>
            </a:p>
          </p:txBody>
        </p:sp>
        <p:sp>
          <p:nvSpPr>
            <p:cNvPr id="17" name="Rectangle 13"/>
            <p:cNvSpPr>
              <a:spLocks/>
            </p:cNvSpPr>
            <p:nvPr/>
          </p:nvSpPr>
          <p:spPr bwMode="auto">
            <a:xfrm>
              <a:off x="0" y="0"/>
              <a:ext cx="5952"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none" lIns="0" tIns="0" rIns="0" bIns="0">
              <a:spAutoFit/>
            </a:bodyPr>
            <a:lstStyle/>
            <a:p>
              <a:endParaRPr lang="en-US"/>
            </a:p>
          </p:txBody>
        </p:sp>
      </p:grpSp>
      <p:sp>
        <p:nvSpPr>
          <p:cNvPr id="18" name="Rectangle 14"/>
          <p:cNvSpPr txBox="1">
            <a:spLocks noChangeArrowheads="1"/>
          </p:cNvSpPr>
          <p:nvPr/>
        </p:nvSpPr>
        <p:spPr>
          <a:xfrm>
            <a:off x="0" y="381000"/>
            <a:ext cx="9448800" cy="596900"/>
          </a:xfrm>
          <a:prstGeom prst="rect">
            <a:avLst/>
          </a:prstGeom>
          <a:ln/>
        </p:spPr>
        <p:txBody>
          <a:bodyPr rIns="132080">
            <a:normAutofit/>
          </a:bodyPr>
          <a:lst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a:lstStyle>
          <a:p>
            <a:pPr algn="ctr">
              <a:lnSpc>
                <a:spcPct val="80000"/>
              </a:lnSpc>
              <a:spcBef>
                <a:spcPct val="0"/>
              </a:spcBef>
              <a:buFont typeface="Wingdings" charset="0"/>
              <a:buNone/>
            </a:pPr>
            <a:r>
              <a:rPr lang="en-US" sz="2800" b="1" i="1" dirty="0" smtClean="0">
                <a:solidFill>
                  <a:srgbClr val="800000"/>
                </a:solidFill>
              </a:rPr>
              <a:t>Developing an evaluation plan for your logic model </a:t>
            </a:r>
            <a:endParaRPr lang="en-US" sz="2800" b="1" i="1" dirty="0">
              <a:solidFill>
                <a:srgbClr val="800000"/>
              </a:solidFill>
            </a:endParaRPr>
          </a:p>
        </p:txBody>
      </p:sp>
      <p:graphicFrame>
        <p:nvGraphicFramePr>
          <p:cNvPr id="19" name="Group 15"/>
          <p:cNvGraphicFramePr>
            <a:graphicFrameLocks noGrp="1"/>
          </p:cNvGraphicFramePr>
          <p:nvPr>
            <p:extLst>
              <p:ext uri="{D42A27DB-BD31-4B8C-83A1-F6EECF244321}">
                <p14:modId xmlns:p14="http://schemas.microsoft.com/office/powerpoint/2010/main" val="2192653359"/>
              </p:ext>
            </p:extLst>
          </p:nvPr>
        </p:nvGraphicFramePr>
        <p:xfrm>
          <a:off x="304800" y="1066800"/>
          <a:ext cx="8839200" cy="5153648"/>
        </p:xfrm>
        <a:graphic>
          <a:graphicData uri="http://schemas.openxmlformats.org/drawingml/2006/table">
            <a:tbl>
              <a:tblPr/>
              <a:tblGrid>
                <a:gridCol w="1879600"/>
                <a:gridCol w="1638300"/>
                <a:gridCol w="1022350"/>
                <a:gridCol w="1087438"/>
                <a:gridCol w="1085850"/>
                <a:gridCol w="966787"/>
                <a:gridCol w="1158875"/>
              </a:tblGrid>
              <a:tr h="360219">
                <a:tc gridSpan="7">
                  <a:txBody>
                    <a:bodyPr/>
                    <a:lstStyle/>
                    <a:p>
                      <a:pPr marL="268288" marR="0" lvl="0" indent="-228600" algn="l" defTabSz="914400" rtl="0" eaLnBrk="1" fontAlgn="base" latinLnBrk="0" hangingPunct="1">
                        <a:lnSpc>
                          <a:spcPct val="100000"/>
                        </a:lnSpc>
                        <a:spcBef>
                          <a:spcPct val="0"/>
                        </a:spcBef>
                        <a:spcAft>
                          <a:spcPct val="0"/>
                        </a:spcAft>
                        <a:buClr>
                          <a:srgbClr val="DD8047"/>
                        </a:buClr>
                        <a:buSzPct val="60000"/>
                        <a:buFont typeface="Wingdings" charset="0"/>
                        <a:buAutoNum type="arabicPeriod"/>
                        <a:tabLst/>
                      </a:pPr>
                      <a:r>
                        <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rPr>
                        <a:t>Goal</a:t>
                      </a: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a:t>
                      </a:r>
                      <a:r>
                        <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rPr>
                        <a:t>Theory</a:t>
                      </a:r>
                      <a:r>
                        <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rPr>
                        <a:t>:</a:t>
                      </a:r>
                    </a:p>
                    <a:p>
                      <a:pPr marL="268288" marR="0" lvl="0" indent="-228600" algn="l" defTabSz="914400" rtl="0" eaLnBrk="1" fontAlgn="base" latinLnBrk="0" hangingPunct="1">
                        <a:lnSpc>
                          <a:spcPct val="100000"/>
                        </a:lnSpc>
                        <a:spcBef>
                          <a:spcPct val="0"/>
                        </a:spcBef>
                        <a:spcAft>
                          <a:spcPct val="0"/>
                        </a:spcAft>
                        <a:buClr>
                          <a:srgbClr val="DD8047"/>
                        </a:buClr>
                        <a:buSzPct val="60000"/>
                        <a:buFont typeface="Wingdings" charset="0"/>
                        <a:buAutoNum type="arabicPeriod"/>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68288" marR="0" lvl="0" indent="-228600" algn="l" defTabSz="914400" rtl="0" eaLnBrk="1" fontAlgn="base" latinLnBrk="0" hangingPunct="1">
                        <a:lnSpc>
                          <a:spcPct val="100000"/>
                        </a:lnSpc>
                        <a:spcBef>
                          <a:spcPct val="0"/>
                        </a:spcBef>
                        <a:spcAft>
                          <a:spcPct val="0"/>
                        </a:spcAft>
                        <a:buClr>
                          <a:srgbClr val="DD8047"/>
                        </a:buClr>
                        <a:buSzPct val="60000"/>
                        <a:buFont typeface="Wingdings" charset="0"/>
                        <a:buAutoNum type="arabicPeriod"/>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68288" marR="0" lvl="0" indent="-228600" algn="l" defTabSz="914400" rtl="0" eaLnBrk="1" fontAlgn="base" latinLnBrk="0" hangingPunct="1">
                        <a:lnSpc>
                          <a:spcPct val="100000"/>
                        </a:lnSpc>
                        <a:spcBef>
                          <a:spcPct val="0"/>
                        </a:spcBef>
                        <a:spcAft>
                          <a:spcPct val="0"/>
                        </a:spcAft>
                        <a:buClr>
                          <a:srgbClr val="DD8047"/>
                        </a:buClr>
                        <a:buSzPct val="60000"/>
                        <a:buFont typeface="Wingdings" charset="0"/>
                        <a:buAutoNum type="arabicPeriod"/>
                        <a:tabLst/>
                      </a:pPr>
                      <a:endPar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0219">
                <a:tc rowSpan="2">
                  <a:txBody>
                    <a:bodyPr/>
                    <a:lstStyle/>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2. Evaluation </a:t>
                      </a:r>
                      <a:r>
                        <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rPr>
                        <a:t>Questions</a:t>
                      </a:r>
                    </a:p>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endParaRPr>
                    </a:p>
                    <a:p>
                      <a:pPr marL="211138" marR="0" lvl="0" indent="-17145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rowSpan="2">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3. Indicators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rowSpan="2">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4. Timing</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gridSpan="4">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5. Data collection</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579481">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Data</a:t>
                      </a:r>
                    </a:p>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smtClean="0">
                          <a:ln>
                            <a:noFill/>
                          </a:ln>
                          <a:solidFill>
                            <a:schemeClr val="tx1"/>
                          </a:solidFill>
                          <a:effectLst/>
                          <a:latin typeface="Tahoma Bold" charset="0"/>
                          <a:ea typeface="ヒラギノ角ゴ ProN W3" charset="0"/>
                          <a:cs typeface="Tahoma Bold" charset="0"/>
                          <a:sym typeface="Tahoma Bold" charset="0"/>
                        </a:rPr>
                        <a:t>Sources</a:t>
                      </a:r>
                      <a:endPar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Methods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Sample</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1200" b="0" i="0" u="none" strike="noStrike" cap="none" normalizeH="0" baseline="0" dirty="0">
                          <a:ln>
                            <a:noFill/>
                          </a:ln>
                          <a:solidFill>
                            <a:schemeClr val="tx1"/>
                          </a:solidFill>
                          <a:effectLst/>
                          <a:latin typeface="Tahoma Bold" charset="0"/>
                          <a:ea typeface="ヒラギノ角ゴ ProN W3" charset="0"/>
                          <a:cs typeface="Tahoma Bold" charset="0"/>
                          <a:sym typeface="Tahoma Bold" charset="0"/>
                        </a:rPr>
                        <a:t>Instruments</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r>
              <a:tr h="1010177">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17304">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8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11287">
                <a:tc>
                  <a:txBody>
                    <a:bodyPr/>
                    <a:lstStyle/>
                    <a:p>
                      <a:pPr marL="39688" marR="0" lvl="0" indent="0" algn="ctr" defTabSz="914400" rtl="0" eaLnBrk="1" fontAlgn="base" latinLnBrk="0" hangingPunct="1">
                        <a:lnSpc>
                          <a:spcPct val="100000"/>
                        </a:lnSpc>
                        <a:spcBef>
                          <a:spcPct val="0"/>
                        </a:spcBef>
                        <a:spcAft>
                          <a:spcPct val="0"/>
                        </a:spcAft>
                        <a:buClr>
                          <a:srgbClr val="DD8047"/>
                        </a:buClr>
                        <a:buSzPct val="60000"/>
                        <a:buFont typeface="Wingdings" charset="0"/>
                        <a:buNone/>
                        <a:tabLst/>
                      </a:pPr>
                      <a:r>
                        <a:rPr kumimoji="0" lang="en-US" sz="2800" b="1" i="0" u="none" strike="noStrike" cap="none" normalizeH="0" baseline="0" dirty="0" smtClean="0">
                          <a:ln>
                            <a:noFill/>
                          </a:ln>
                          <a:solidFill>
                            <a:schemeClr val="tx1"/>
                          </a:solidFill>
                          <a:effectLst/>
                          <a:latin typeface="+mj-lt"/>
                          <a:ea typeface="ヒラギノ角ゴ ProN W3" charset="0"/>
                          <a:cs typeface="Arial Black" charset="0"/>
                          <a:sym typeface="Arial Black" charset="0"/>
                        </a:rPr>
                        <a:t>Outcomes</a:t>
                      </a:r>
                      <a:endParaRPr kumimoji="0" lang="en-US" sz="2800" b="1" i="0" u="none" strike="noStrike" cap="none" normalizeH="0" baseline="0" dirty="0">
                        <a:ln>
                          <a:noFill/>
                        </a:ln>
                        <a:solidFill>
                          <a:schemeClr val="tx1"/>
                        </a:solidFill>
                        <a:effectLst/>
                        <a:latin typeface="+mj-lt"/>
                        <a:ea typeface="ヒラギノ角ゴ ProN W3" charset="0"/>
                        <a:cs typeface="Arial Black" charset="0"/>
                        <a:sym typeface="Arial Black" charset="0"/>
                      </a:endParaRPr>
                    </a:p>
                    <a:p>
                      <a:pPr marL="39688" marR="0" lvl="0" indent="0" algn="ctr"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200" b="0" i="0" u="none" strike="noStrike" cap="none" normalizeH="0" baseline="0" dirty="0">
                        <a:ln>
                          <a:noFill/>
                        </a:ln>
                        <a:solidFill>
                          <a:schemeClr val="tx1"/>
                        </a:solidFill>
                        <a:effectLst/>
                        <a:latin typeface="Arial Black" charset="0"/>
                        <a:ea typeface="ヒラギノ角ゴ ProN W3" charset="0"/>
                        <a:cs typeface="Arial Black" charset="0"/>
                        <a:sym typeface="Arial Black"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9688" marR="0" lvl="0" indent="0" algn="l" defTabSz="914400" rtl="0" eaLnBrk="1" fontAlgn="base" latinLnBrk="0" hangingPunct="1">
                        <a:lnSpc>
                          <a:spcPct val="100000"/>
                        </a:lnSpc>
                        <a:spcBef>
                          <a:spcPct val="0"/>
                        </a:spcBef>
                        <a:spcAft>
                          <a:spcPct val="0"/>
                        </a:spcAft>
                        <a:buClr>
                          <a:srgbClr val="DD8047"/>
                        </a:buClr>
                        <a:buSzPct val="60000"/>
                        <a:buFont typeface="Wingdings" charset="0"/>
                        <a:buNone/>
                        <a:tabLst/>
                      </a:pPr>
                      <a:endParaRPr kumimoji="0" lang="en-US" sz="2000" b="0" i="0" u="none" strike="noStrike" cap="none" normalizeH="0" baseline="0" dirty="0">
                        <a:ln>
                          <a:noFill/>
                        </a:ln>
                        <a:solidFill>
                          <a:schemeClr val="tx1"/>
                        </a:solidFill>
                        <a:effectLst/>
                        <a:latin typeface="Times New Roman" charset="0"/>
                        <a:ea typeface="ヒラギノ角ゴ ProN W3" charset="0"/>
                        <a:cs typeface="Times New Roman" charset="0"/>
                        <a:sym typeface="Times New Roman" charset="0"/>
                      </a:endParaRP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0" name="Rectangle 119"/>
          <p:cNvSpPr>
            <a:spLocks/>
          </p:cNvSpPr>
          <p:nvPr/>
        </p:nvSpPr>
        <p:spPr bwMode="auto">
          <a:xfrm>
            <a:off x="422275" y="4457700"/>
            <a:ext cx="1676400" cy="7540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0" tIns="0" rIns="40639" bIns="0" anchorCtr="1">
            <a:spAutoFit/>
          </a:bodyPr>
          <a:lstStyle/>
          <a:p>
            <a:pPr marL="39688" algn="ctr"/>
            <a:r>
              <a:rPr lang="en-US" sz="2800" b="1" dirty="0">
                <a:solidFill>
                  <a:schemeClr val="tx1"/>
                </a:solidFill>
                <a:latin typeface="+mj-lt"/>
                <a:ea typeface="ＭＳ Ｐゴシック" charset="0"/>
                <a:cs typeface="Arial Black" charset="0"/>
                <a:sym typeface="Arial Black" charset="0"/>
              </a:rPr>
              <a:t>Outputs</a:t>
            </a:r>
          </a:p>
          <a:p>
            <a:pPr marL="39688" algn="ctr"/>
            <a:endParaRPr lang="en-US" sz="2100" dirty="0">
              <a:solidFill>
                <a:schemeClr val="tx1"/>
              </a:solidFill>
              <a:latin typeface="Arial Black" charset="0"/>
              <a:ea typeface="ＭＳ Ｐゴシック" charset="0"/>
              <a:cs typeface="Arial Black" charset="0"/>
              <a:sym typeface="Arial Black" charset="0"/>
            </a:endParaRPr>
          </a:p>
        </p:txBody>
      </p:sp>
      <p:sp>
        <p:nvSpPr>
          <p:cNvPr id="21" name="Rectangle 120"/>
          <p:cNvSpPr>
            <a:spLocks/>
          </p:cNvSpPr>
          <p:nvPr/>
        </p:nvSpPr>
        <p:spPr bwMode="auto">
          <a:xfrm>
            <a:off x="590550" y="3619499"/>
            <a:ext cx="122872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med" len="med"/>
                <a:tailEnd type="none" w="med" len="med"/>
              </a14:hiddenLine>
            </a:ext>
          </a:extLst>
        </p:spPr>
        <p:txBody>
          <a:bodyPr wrap="square" lIns="0" tIns="0" rIns="40639" bIns="0">
            <a:spAutoFit/>
          </a:bodyPr>
          <a:lstStyle/>
          <a:p>
            <a:pPr marL="39688"/>
            <a:r>
              <a:rPr lang="en-US" sz="2800" b="1" dirty="0">
                <a:solidFill>
                  <a:schemeClr val="tx1"/>
                </a:solidFill>
                <a:ea typeface="ＭＳ Ｐゴシック" charset="0"/>
                <a:cs typeface="Arial" charset="0"/>
              </a:rPr>
              <a:t>Inputs</a:t>
            </a:r>
          </a:p>
        </p:txBody>
      </p:sp>
    </p:spTree>
    <p:extLst>
      <p:ext uri="{BB962C8B-B14F-4D97-AF65-F5344CB8AC3E}">
        <p14:creationId xmlns:p14="http://schemas.microsoft.com/office/powerpoint/2010/main" val="14498545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103</TotalTime>
  <Words>130</Words>
  <Application>Microsoft Macintosh PowerPoint</Application>
  <PresentationFormat>On-screen Show (4:3)</PresentationFormat>
  <Paragraphs>47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WVC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Chico Cat</dc:creator>
  <cp:lastModifiedBy>Chico Cat</cp:lastModifiedBy>
  <cp:revision>14</cp:revision>
  <cp:lastPrinted>2013-04-02T07:20:25Z</cp:lastPrinted>
  <dcterms:created xsi:type="dcterms:W3CDTF">2013-03-31T07:43:10Z</dcterms:created>
  <dcterms:modified xsi:type="dcterms:W3CDTF">2013-04-02T07:20:36Z</dcterms:modified>
</cp:coreProperties>
</file>