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9" d="100"/>
          <a:sy n="119" d="100"/>
        </p:scale>
        <p:origin x="-12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BA633E-02C6-B743-AC48-2C69048850D5}" type="datetimeFigureOut">
              <a:rPr lang="en-US" smtClean="0"/>
              <a:t>5/6/13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2B61AA-C49C-CB4F-BD01-48D5CDEB1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218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5AB84C-2897-794B-A929-EADD676DAB03}" type="datetimeFigureOut">
              <a:rPr lang="en-US" smtClean="0"/>
              <a:t>5/6/13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5C613-756F-574D-8083-63F17B28D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4234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6,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6,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E4EDA-7CF5-6F45-A9A3-048CA9ED6E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6,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E4EDA-7CF5-6F45-A9A3-048CA9ED6E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6,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E4EDA-7CF5-6F45-A9A3-048CA9ED6E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6,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6,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E4EDA-7CF5-6F45-A9A3-048CA9ED6E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6, 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E4EDA-7CF5-6F45-A9A3-048CA9ED6E5E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6, 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E4EDA-7CF5-6F45-A9A3-048CA9ED6E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6, 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E4EDA-7CF5-6F45-A9A3-048CA9ED6E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6,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E4EDA-7CF5-6F45-A9A3-048CA9ED6E5E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6,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E4EDA-7CF5-6F45-A9A3-048CA9ED6E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May 6,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F7DE4EDA-7CF5-6F45-A9A3-048CA9ED6E5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400" b="1" dirty="0" err="1" smtClean="0"/>
              <a:t>ScWk</a:t>
            </a:r>
            <a:r>
              <a:rPr lang="en-US" sz="4400" b="1" dirty="0" smtClean="0"/>
              <a:t> 242:</a:t>
            </a:r>
            <a:br>
              <a:rPr lang="en-US" sz="4400" b="1" dirty="0" smtClean="0"/>
            </a:br>
            <a:r>
              <a:rPr lang="en-US" sz="4400" b="1" dirty="0" smtClean="0"/>
              <a:t>Course Wrap-Up and Summary</a:t>
            </a:r>
            <a:endParaRPr lang="en-US" sz="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7543800" cy="990600"/>
          </a:xfrm>
        </p:spPr>
        <p:txBody>
          <a:bodyPr>
            <a:normAutofit fontScale="92500" lnSpcReduction="20000"/>
          </a:bodyPr>
          <a:lstStyle/>
          <a:p>
            <a:pPr algn="ctr"/>
            <a:endParaRPr lang="en-US" sz="3200" b="1" i="1" dirty="0" smtClean="0"/>
          </a:p>
          <a:p>
            <a:pPr algn="ctr"/>
            <a:r>
              <a:rPr lang="en-US" sz="3200" b="1" i="1" dirty="0" smtClean="0"/>
              <a:t>Session 16 Slides</a:t>
            </a:r>
            <a:endParaRPr lang="en-US" sz="3200" b="1" i="1" dirty="0"/>
          </a:p>
        </p:txBody>
      </p:sp>
    </p:spTree>
    <p:extLst>
      <p:ext uri="{BB962C8B-B14F-4D97-AF65-F5344CB8AC3E}">
        <p14:creationId xmlns:p14="http://schemas.microsoft.com/office/powerpoint/2010/main" val="891504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143832"/>
            <a:ext cx="7543800" cy="1028367"/>
          </a:xfrm>
        </p:spPr>
        <p:txBody>
          <a:bodyPr>
            <a:normAutofit/>
          </a:bodyPr>
          <a:lstStyle/>
          <a:p>
            <a:pPr algn="ctr"/>
            <a:r>
              <a:rPr lang="en-US" sz="4400" i="1" dirty="0" smtClean="0"/>
              <a:t>Major Research Issues</a:t>
            </a:r>
            <a:endParaRPr lang="en-US" sz="44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897" y="640310"/>
            <a:ext cx="8367547" cy="4738303"/>
          </a:xfrm>
        </p:spPr>
        <p:txBody>
          <a:bodyPr>
            <a:normAutofit fontScale="85000" lnSpcReduction="10000"/>
          </a:bodyPr>
          <a:lstStyle/>
          <a:p>
            <a:pPr marL="342900" indent="-288925" defTabSz="496382" fontAlgn="auto">
              <a:spcBef>
                <a:spcPct val="30000"/>
              </a:spcBef>
              <a:spcAft>
                <a:spcPts val="651"/>
              </a:spcAft>
              <a:buFont typeface="Wingdings" charset="2"/>
              <a:buChar char="Ø"/>
              <a:defRPr/>
            </a:pPr>
            <a:r>
              <a:rPr lang="en-US" sz="3000" b="1" dirty="0">
                <a:solidFill>
                  <a:srgbClr val="0000FF"/>
                </a:solidFill>
              </a:rPr>
              <a:t>Importance of scientific inquiry in social work</a:t>
            </a:r>
          </a:p>
          <a:p>
            <a:pPr marL="342900" indent="-288925" defTabSz="496382" fontAlgn="auto">
              <a:spcBef>
                <a:spcPct val="30000"/>
              </a:spcBef>
              <a:spcAft>
                <a:spcPts val="651"/>
              </a:spcAft>
              <a:buFont typeface="Wingdings" charset="2"/>
              <a:buChar char="Ø"/>
              <a:defRPr/>
            </a:pPr>
            <a:r>
              <a:rPr lang="en-US" sz="3000" b="1" dirty="0">
                <a:solidFill>
                  <a:srgbClr val="0000FF"/>
                </a:solidFill>
              </a:rPr>
              <a:t> Strategies for measuring social work effectiveness</a:t>
            </a:r>
          </a:p>
          <a:p>
            <a:pPr marL="342900" indent="-288925" defTabSz="496382" fontAlgn="auto">
              <a:spcBef>
                <a:spcPct val="30000"/>
              </a:spcBef>
              <a:spcAft>
                <a:spcPts val="651"/>
              </a:spcAft>
              <a:buFont typeface="Wingdings" charset="2"/>
              <a:buChar char="Ø"/>
              <a:defRPr/>
            </a:pPr>
            <a:r>
              <a:rPr lang="en-US" sz="3000" b="1" dirty="0">
                <a:solidFill>
                  <a:srgbClr val="0000FF"/>
                </a:solidFill>
              </a:rPr>
              <a:t> Need to carefully analyze and critique research quality</a:t>
            </a:r>
          </a:p>
          <a:p>
            <a:pPr marL="342900" indent="-288925" defTabSz="496382" fontAlgn="auto">
              <a:spcBef>
                <a:spcPct val="30000"/>
              </a:spcBef>
              <a:spcAft>
                <a:spcPts val="651"/>
              </a:spcAft>
              <a:buFont typeface="Wingdings" charset="2"/>
              <a:buChar char="Ø"/>
              <a:defRPr/>
            </a:pPr>
            <a:r>
              <a:rPr lang="en-US" sz="3000" b="1" dirty="0">
                <a:solidFill>
                  <a:srgbClr val="0000FF"/>
                </a:solidFill>
              </a:rPr>
              <a:t> Importance of compassion and professional ethics</a:t>
            </a:r>
          </a:p>
          <a:p>
            <a:pPr marL="342900" indent="-288925" defTabSz="496382" fontAlgn="auto">
              <a:spcBef>
                <a:spcPct val="30000"/>
              </a:spcBef>
              <a:spcAft>
                <a:spcPts val="651"/>
              </a:spcAft>
              <a:buFont typeface="Wingdings" charset="2"/>
              <a:buChar char="Ø"/>
              <a:defRPr/>
            </a:pPr>
            <a:r>
              <a:rPr lang="en-US" sz="3000" b="1" dirty="0">
                <a:solidFill>
                  <a:srgbClr val="0000FF"/>
                </a:solidFill>
              </a:rPr>
              <a:t> Understanding the principles of the scientific method </a:t>
            </a:r>
          </a:p>
          <a:p>
            <a:pPr marL="342900" indent="-288925" defTabSz="496382" fontAlgn="auto">
              <a:spcBef>
                <a:spcPct val="30000"/>
              </a:spcBef>
              <a:spcAft>
                <a:spcPts val="651"/>
              </a:spcAft>
              <a:buFont typeface="Wingdings" charset="2"/>
              <a:buChar char="Ø"/>
              <a:defRPr/>
            </a:pPr>
            <a:r>
              <a:rPr lang="en-US" sz="3000" b="1" dirty="0">
                <a:solidFill>
                  <a:srgbClr val="0000FF"/>
                </a:solidFill>
              </a:rPr>
              <a:t> Recognizing flaws in unscientific and untested sources</a:t>
            </a:r>
          </a:p>
          <a:p>
            <a:pPr marL="342900" indent="-288925" defTabSz="496382" fontAlgn="auto">
              <a:spcBef>
                <a:spcPct val="30000"/>
              </a:spcBef>
              <a:spcAft>
                <a:spcPts val="651"/>
              </a:spcAft>
              <a:buFont typeface="Wingdings" charset="2"/>
              <a:buChar char="Ø"/>
              <a:defRPr/>
            </a:pPr>
            <a:r>
              <a:rPr lang="en-US" sz="3000" b="1" dirty="0">
                <a:solidFill>
                  <a:srgbClr val="0000FF"/>
                </a:solidFill>
              </a:rPr>
              <a:t> Reliability and </a:t>
            </a:r>
            <a:r>
              <a:rPr lang="en-US" sz="3000" b="1" dirty="0" smtClean="0">
                <a:solidFill>
                  <a:srgbClr val="0000FF"/>
                </a:solidFill>
              </a:rPr>
              <a:t>Validity Concerns</a:t>
            </a:r>
            <a:endParaRPr lang="en-US" sz="3000" b="1" dirty="0">
              <a:solidFill>
                <a:srgbClr val="0000FF"/>
              </a:solidFill>
            </a:endParaRPr>
          </a:p>
          <a:p>
            <a:pPr marL="396875" indent="-342900" defTabSz="496382" fontAlgn="auto">
              <a:spcAft>
                <a:spcPts val="651"/>
              </a:spcAft>
              <a:buFont typeface="Wingdings" charset="2"/>
              <a:buChar char="Ø"/>
              <a:defRPr/>
            </a:pPr>
            <a:r>
              <a:rPr lang="en-US" sz="3000" b="1" dirty="0" smtClean="0">
                <a:solidFill>
                  <a:srgbClr val="0000FF"/>
                </a:solidFill>
              </a:rPr>
              <a:t>Realizing </a:t>
            </a:r>
            <a:r>
              <a:rPr lang="en-US" sz="3000" b="1" dirty="0">
                <a:solidFill>
                  <a:srgbClr val="0000FF"/>
                </a:solidFill>
              </a:rPr>
              <a:t>that all researchers faces challenges &amp; </a:t>
            </a:r>
            <a:r>
              <a:rPr lang="en-US" sz="3000" b="1" dirty="0" smtClean="0">
                <a:solidFill>
                  <a:srgbClr val="0000FF"/>
                </a:solidFill>
              </a:rPr>
              <a:t>choices</a:t>
            </a:r>
            <a:endParaRPr lang="en-US" sz="3000" b="1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E4EDA-7CF5-6F45-A9A3-048CA9ED6E5E}" type="slidenum">
              <a:rPr lang="en-US" sz="1200" smtClean="0">
                <a:solidFill>
                  <a:srgbClr val="0000FF"/>
                </a:solidFill>
              </a:rPr>
              <a:t>2</a:t>
            </a:fld>
            <a:endParaRPr 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795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357270"/>
            <a:ext cx="7543800" cy="814929"/>
          </a:xfrm>
        </p:spPr>
        <p:txBody>
          <a:bodyPr>
            <a:normAutofit/>
          </a:bodyPr>
          <a:lstStyle/>
          <a:p>
            <a:pPr algn="ctr"/>
            <a:r>
              <a:rPr lang="en-US" sz="4400" i="1" dirty="0" smtClean="0"/>
              <a:t>Important Research Concepts</a:t>
            </a:r>
            <a:endParaRPr lang="en-US" sz="44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224" y="917779"/>
            <a:ext cx="8378220" cy="4738303"/>
          </a:xfrm>
        </p:spPr>
        <p:txBody>
          <a:bodyPr>
            <a:normAutofit fontScale="70000" lnSpcReduction="20000"/>
          </a:bodyPr>
          <a:lstStyle/>
          <a:p>
            <a:pPr marL="248191" indent="-248191" defTabSz="496382" fontAlgn="auto">
              <a:spcAft>
                <a:spcPts val="651"/>
              </a:spcAft>
              <a:buFont typeface="Wingdings" charset="2"/>
              <a:buChar char="Ø"/>
              <a:defRPr/>
            </a:pPr>
            <a:r>
              <a:rPr lang="en-US" sz="3600" b="1" dirty="0">
                <a:solidFill>
                  <a:srgbClr val="0000FF"/>
                </a:solidFill>
              </a:rPr>
              <a:t>Quantitative, Qualitative, Single Subject, and Evaluation</a:t>
            </a:r>
          </a:p>
          <a:p>
            <a:pPr marL="248191" indent="-248191" defTabSz="496382" fontAlgn="auto">
              <a:spcAft>
                <a:spcPts val="651"/>
              </a:spcAft>
              <a:buFont typeface="Wingdings" charset="2"/>
              <a:buChar char="Ø"/>
              <a:defRPr/>
            </a:pPr>
            <a:r>
              <a:rPr lang="en-US" sz="3600" b="1" dirty="0">
                <a:solidFill>
                  <a:srgbClr val="0000FF"/>
                </a:solidFill>
              </a:rPr>
              <a:t> Types of Measures – Nominal, Ordinal, Interval, &amp; Ratio</a:t>
            </a:r>
          </a:p>
          <a:p>
            <a:pPr marL="248191" indent="-248191" defTabSz="496382" fontAlgn="auto">
              <a:spcAft>
                <a:spcPts val="651"/>
              </a:spcAft>
              <a:buFont typeface="Wingdings" charset="2"/>
              <a:buChar char="Ø"/>
              <a:defRPr/>
            </a:pPr>
            <a:r>
              <a:rPr lang="en-US" sz="3600" b="1" dirty="0">
                <a:solidFill>
                  <a:srgbClr val="0000FF"/>
                </a:solidFill>
              </a:rPr>
              <a:t> Sampling Options and Challenges</a:t>
            </a:r>
          </a:p>
          <a:p>
            <a:pPr marL="248191" indent="-248191" defTabSz="496382" fontAlgn="auto">
              <a:spcAft>
                <a:spcPts val="651"/>
              </a:spcAft>
              <a:buFont typeface="Wingdings" charset="2"/>
              <a:buChar char="Ø"/>
              <a:defRPr/>
            </a:pPr>
            <a:r>
              <a:rPr lang="en-US" sz="3600" b="1" dirty="0">
                <a:solidFill>
                  <a:srgbClr val="0000FF"/>
                </a:solidFill>
              </a:rPr>
              <a:t> Research Designs, including Pre-, Quasi-, &amp; Experimental</a:t>
            </a:r>
          </a:p>
          <a:p>
            <a:pPr marL="248191" indent="-248191" defTabSz="496382" fontAlgn="auto">
              <a:spcAft>
                <a:spcPts val="651"/>
              </a:spcAft>
              <a:buFont typeface="Wingdings" charset="2"/>
              <a:buChar char="Ø"/>
              <a:defRPr/>
            </a:pPr>
            <a:r>
              <a:rPr lang="en-US" sz="3600" b="1" dirty="0">
                <a:solidFill>
                  <a:srgbClr val="0000FF"/>
                </a:solidFill>
              </a:rPr>
              <a:t> Internal and External Validity</a:t>
            </a:r>
          </a:p>
          <a:p>
            <a:pPr marL="248191" indent="-248191" defTabSz="496382" fontAlgn="auto">
              <a:spcAft>
                <a:spcPts val="651"/>
              </a:spcAft>
              <a:buFont typeface="Wingdings" charset="2"/>
              <a:buChar char="Ø"/>
              <a:defRPr/>
            </a:pPr>
            <a:r>
              <a:rPr lang="en-US" sz="3600" b="1" dirty="0">
                <a:solidFill>
                  <a:srgbClr val="0000FF"/>
                </a:solidFill>
              </a:rPr>
              <a:t> Needs Assessment and Use of Logic Models</a:t>
            </a:r>
          </a:p>
          <a:p>
            <a:pPr marL="248191" indent="-248191" defTabSz="496382" fontAlgn="auto">
              <a:spcAft>
                <a:spcPts val="651"/>
              </a:spcAft>
              <a:buFont typeface="Wingdings" charset="2"/>
              <a:buChar char="Ø"/>
              <a:defRPr/>
            </a:pPr>
            <a:r>
              <a:rPr lang="en-US" sz="3600" b="1" dirty="0">
                <a:solidFill>
                  <a:srgbClr val="0000FF"/>
                </a:solidFill>
              </a:rPr>
              <a:t> Process and Outcome Program Evaluation</a:t>
            </a:r>
          </a:p>
          <a:p>
            <a:pPr marL="248191" indent="-248191" defTabSz="496382" fontAlgn="auto">
              <a:spcAft>
                <a:spcPts val="651"/>
              </a:spcAft>
              <a:buFont typeface="Wingdings" charset="2"/>
              <a:buChar char="Ø"/>
              <a:defRPr/>
            </a:pPr>
            <a:r>
              <a:rPr lang="en-US" sz="3600" b="1" dirty="0">
                <a:solidFill>
                  <a:srgbClr val="0000FF"/>
                </a:solidFill>
              </a:rPr>
              <a:t> Accountability and Politics in Research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11398" y="5687568"/>
            <a:ext cx="544316" cy="365125"/>
          </a:xfrm>
        </p:spPr>
        <p:txBody>
          <a:bodyPr/>
          <a:lstStyle/>
          <a:p>
            <a:fld id="{F7DE4EDA-7CF5-6F45-A9A3-048CA9ED6E5E}" type="slidenum">
              <a:rPr lang="en-US" sz="1200" smtClean="0">
                <a:solidFill>
                  <a:srgbClr val="0000FF"/>
                </a:solidFill>
              </a:rPr>
              <a:t>3</a:t>
            </a:fld>
            <a:endParaRPr 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234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325254"/>
            <a:ext cx="7543800" cy="846945"/>
          </a:xfrm>
        </p:spPr>
        <p:txBody>
          <a:bodyPr>
            <a:normAutofit/>
          </a:bodyPr>
          <a:lstStyle/>
          <a:p>
            <a:pPr algn="ctr"/>
            <a:r>
              <a:rPr lang="en-US" sz="4400" i="1" dirty="0" smtClean="0"/>
              <a:t>Basic Terms</a:t>
            </a:r>
            <a:endParaRPr lang="en-US" sz="44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7683" y="1333982"/>
            <a:ext cx="8132742" cy="3991271"/>
          </a:xfrm>
        </p:spPr>
        <p:txBody>
          <a:bodyPr>
            <a:normAutofit fontScale="92500" lnSpcReduction="10000"/>
          </a:bodyPr>
          <a:lstStyle/>
          <a:p>
            <a:pPr marL="336550" indent="-336550">
              <a:lnSpc>
                <a:spcPct val="90000"/>
              </a:lnSpc>
            </a:pPr>
            <a:r>
              <a:rPr lang="en-US" sz="2800" b="1" dirty="0">
                <a:solidFill>
                  <a:srgbClr val="0000FF"/>
                </a:solidFill>
              </a:rPr>
              <a:t>Variables are measures of a concept that take two or more values, such as male or female.</a:t>
            </a:r>
          </a:p>
          <a:p>
            <a:pPr marL="336550" indent="-336550">
              <a:lnSpc>
                <a:spcPct val="90000"/>
              </a:lnSpc>
            </a:pPr>
            <a:r>
              <a:rPr lang="en-US" sz="2800" b="1" dirty="0" smtClean="0">
                <a:solidFill>
                  <a:srgbClr val="0000FF"/>
                </a:solidFill>
              </a:rPr>
              <a:t>The </a:t>
            </a:r>
            <a:r>
              <a:rPr lang="en-US" sz="2800" b="1" dirty="0">
                <a:solidFill>
                  <a:srgbClr val="0000FF"/>
                </a:solidFill>
              </a:rPr>
              <a:t>independent variable is the presumed cause, and the factor that precedes the effect in time.</a:t>
            </a:r>
          </a:p>
          <a:p>
            <a:pPr marL="336550" indent="-336550">
              <a:lnSpc>
                <a:spcPct val="90000"/>
              </a:lnSpc>
            </a:pPr>
            <a:r>
              <a:rPr lang="en-US" sz="2800" b="1" dirty="0">
                <a:solidFill>
                  <a:srgbClr val="0000FF"/>
                </a:solidFill>
              </a:rPr>
              <a:t>The dependent variable is the effect or outcome that is presumed to be impacted, and follows the cause in time.</a:t>
            </a:r>
          </a:p>
          <a:p>
            <a:pPr marL="336550" indent="-336550">
              <a:lnSpc>
                <a:spcPct val="90000"/>
              </a:lnSpc>
            </a:pPr>
            <a:r>
              <a:rPr lang="en-US" sz="2800" b="1" dirty="0">
                <a:solidFill>
                  <a:srgbClr val="0000FF"/>
                </a:solidFill>
              </a:rPr>
              <a:t>Intervening variables come between the independent and dependent variables</a:t>
            </a:r>
            <a:r>
              <a:rPr lang="en-US" sz="2800" b="1" dirty="0" smtClean="0">
                <a:solidFill>
                  <a:srgbClr val="0000FF"/>
                </a:solidFill>
              </a:rPr>
              <a:t>.</a:t>
            </a:r>
          </a:p>
          <a:p>
            <a:pPr marL="336550" indent="-336550">
              <a:lnSpc>
                <a:spcPct val="90000"/>
              </a:lnSpc>
            </a:pPr>
            <a:r>
              <a:rPr lang="en-US" sz="2800" b="1" dirty="0">
                <a:solidFill>
                  <a:srgbClr val="0000FF"/>
                </a:solidFill>
              </a:rPr>
              <a:t>The null hypothesis </a:t>
            </a:r>
            <a:r>
              <a:rPr lang="en-US" sz="2800" b="1" dirty="0" smtClean="0">
                <a:solidFill>
                  <a:srgbClr val="0000FF"/>
                </a:solidFill>
              </a:rPr>
              <a:t>states </a:t>
            </a:r>
            <a:r>
              <a:rPr lang="en-US" sz="2800" b="1" dirty="0">
                <a:solidFill>
                  <a:srgbClr val="0000FF"/>
                </a:solidFill>
              </a:rPr>
              <a:t>the negation of the relationship proposed in the research hypothesis.</a:t>
            </a:r>
          </a:p>
          <a:p>
            <a:pPr marL="336550" indent="-336550">
              <a:lnSpc>
                <a:spcPct val="90000"/>
              </a:lnSpc>
            </a:pPr>
            <a:endParaRPr lang="en-US" sz="28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E4EDA-7CF5-6F45-A9A3-048CA9ED6E5E}" type="slidenum">
              <a:rPr lang="en-US" sz="1200" smtClean="0">
                <a:solidFill>
                  <a:srgbClr val="0000FF"/>
                </a:solidFill>
              </a:rPr>
              <a:t>4</a:t>
            </a:fld>
            <a:endParaRPr 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3436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7543800" cy="1600200"/>
          </a:xfrm>
        </p:spPr>
        <p:txBody>
          <a:bodyPr>
            <a:normAutofit/>
          </a:bodyPr>
          <a:lstStyle/>
          <a:p>
            <a:pPr algn="ctr"/>
            <a:r>
              <a:rPr lang="en-US" sz="4400" i="1" dirty="0" smtClean="0"/>
              <a:t>Skeptical Curiosity</a:t>
            </a:r>
            <a:endParaRPr lang="en-US" sz="44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73904"/>
            <a:ext cx="7543800" cy="4268740"/>
          </a:xfrm>
        </p:spPr>
        <p:txBody>
          <a:bodyPr/>
          <a:lstStyle/>
          <a:p>
            <a:pPr marL="454025" indent="-273050"/>
            <a:r>
              <a:rPr lang="en-US" sz="3200" b="1" dirty="0" smtClean="0">
                <a:solidFill>
                  <a:srgbClr val="0000FF"/>
                </a:solidFill>
              </a:rPr>
              <a:t>Researchers </a:t>
            </a:r>
            <a:r>
              <a:rPr lang="en-US" sz="3200" b="1" dirty="0">
                <a:solidFill>
                  <a:srgbClr val="0000FF"/>
                </a:solidFill>
              </a:rPr>
              <a:t>must </a:t>
            </a:r>
            <a:r>
              <a:rPr lang="en-US" sz="3200" b="1" dirty="0" smtClean="0">
                <a:solidFill>
                  <a:srgbClr val="0000FF"/>
                </a:solidFill>
              </a:rPr>
              <a:t>always question </a:t>
            </a:r>
            <a:r>
              <a:rPr lang="en-US" sz="3200" b="1" dirty="0">
                <a:solidFill>
                  <a:srgbClr val="0000FF"/>
                </a:solidFill>
              </a:rPr>
              <a:t>the findings that are derived from research studies</a:t>
            </a:r>
          </a:p>
          <a:p>
            <a:pPr marL="454025" lvl="1" indent="-273050"/>
            <a:r>
              <a:rPr lang="en-US" sz="3200" b="1" dirty="0">
                <a:solidFill>
                  <a:srgbClr val="0000FF"/>
                </a:solidFill>
              </a:rPr>
              <a:t>Questioning research findings will lead to more research activity (e.g., replication) aimed at finding the </a:t>
            </a:r>
            <a:r>
              <a:rPr lang="ja-JP" altLang="en-US" sz="3200" b="1" dirty="0">
                <a:solidFill>
                  <a:srgbClr val="0000FF"/>
                </a:solidFill>
                <a:latin typeface="Arial"/>
              </a:rPr>
              <a:t>“</a:t>
            </a:r>
            <a:r>
              <a:rPr lang="en-US" sz="3200" b="1" dirty="0">
                <a:solidFill>
                  <a:srgbClr val="0000FF"/>
                </a:solidFill>
              </a:rPr>
              <a:t>truth</a:t>
            </a:r>
            <a:r>
              <a:rPr lang="ja-JP" altLang="en-US" sz="3200" b="1" dirty="0">
                <a:solidFill>
                  <a:srgbClr val="0000FF"/>
                </a:solidFill>
                <a:latin typeface="Arial"/>
              </a:rPr>
              <a:t>”</a:t>
            </a:r>
            <a:endParaRPr lang="en-US" sz="3200" b="1" dirty="0">
              <a:solidFill>
                <a:srgbClr val="0000FF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E4EDA-7CF5-6F45-A9A3-048CA9ED6E5E}" type="slidenum">
              <a:rPr lang="en-US" sz="1200" smtClean="0">
                <a:solidFill>
                  <a:srgbClr val="0000FF"/>
                </a:solidFill>
              </a:rPr>
              <a:t>5</a:t>
            </a:fld>
            <a:endParaRPr 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18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7543800" cy="1600200"/>
          </a:xfrm>
        </p:spPr>
        <p:txBody>
          <a:bodyPr>
            <a:normAutofit/>
          </a:bodyPr>
          <a:lstStyle/>
          <a:p>
            <a:pPr algn="ctr"/>
            <a:r>
              <a:rPr lang="en-US" sz="4400" i="1" dirty="0" smtClean="0"/>
              <a:t>Honesty and Integrity are Vital</a:t>
            </a:r>
            <a:endParaRPr lang="en-US" sz="44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8056" y="995283"/>
            <a:ext cx="7543800" cy="4650127"/>
          </a:xfrm>
        </p:spPr>
        <p:txBody>
          <a:bodyPr/>
          <a:lstStyle/>
          <a:p>
            <a:pPr marL="336550" indent="-336550">
              <a:lnSpc>
                <a:spcPct val="90000"/>
              </a:lnSpc>
              <a:buFont typeface="Wingdings" charset="2"/>
              <a:buChar char="Ø"/>
            </a:pPr>
            <a:r>
              <a:rPr lang="en-US" sz="3200" b="1" dirty="0">
                <a:solidFill>
                  <a:srgbClr val="0000FF"/>
                </a:solidFill>
              </a:rPr>
              <a:t>Share research honestly, by clearly explaining what you did and what you found in your study. </a:t>
            </a:r>
            <a:endParaRPr lang="en-US" sz="3200" b="1" dirty="0" smtClean="0">
              <a:solidFill>
                <a:srgbClr val="0000FF"/>
              </a:solidFill>
            </a:endParaRPr>
          </a:p>
          <a:p>
            <a:pPr marL="336550" indent="-336550">
              <a:lnSpc>
                <a:spcPct val="90000"/>
              </a:lnSpc>
              <a:buFont typeface="Wingdings" charset="2"/>
              <a:buChar char="Ø"/>
            </a:pPr>
            <a:endParaRPr lang="en-US" sz="1200" b="1" dirty="0">
              <a:solidFill>
                <a:srgbClr val="0000FF"/>
              </a:solidFill>
            </a:endParaRPr>
          </a:p>
          <a:p>
            <a:pPr marL="336550" indent="-336550">
              <a:lnSpc>
                <a:spcPct val="90000"/>
              </a:lnSpc>
              <a:buFont typeface="Wingdings" charset="2"/>
              <a:buChar char="Ø"/>
            </a:pPr>
            <a:r>
              <a:rPr lang="en-US" sz="3200" b="1" dirty="0" smtClean="0">
                <a:solidFill>
                  <a:srgbClr val="0000FF"/>
                </a:solidFill>
              </a:rPr>
              <a:t>Be especially honest when: </a:t>
            </a:r>
            <a:endParaRPr lang="en-US" sz="3200" b="1" dirty="0">
              <a:solidFill>
                <a:srgbClr val="0000FF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sz="3200" b="1" dirty="0">
                <a:solidFill>
                  <a:srgbClr val="0000FF"/>
                </a:solidFill>
              </a:rPr>
              <a:t>t</a:t>
            </a:r>
            <a:r>
              <a:rPr lang="en-US" sz="3200" b="1" dirty="0" smtClean="0">
                <a:solidFill>
                  <a:srgbClr val="0000FF"/>
                </a:solidFill>
              </a:rPr>
              <a:t>he research </a:t>
            </a:r>
            <a:r>
              <a:rPr lang="en-US" sz="3200" b="1" dirty="0">
                <a:solidFill>
                  <a:srgbClr val="0000FF"/>
                </a:solidFill>
              </a:rPr>
              <a:t>results are the opposite of </a:t>
            </a:r>
            <a:r>
              <a:rPr lang="en-US" sz="3200" b="1" dirty="0" smtClean="0">
                <a:solidFill>
                  <a:srgbClr val="0000FF"/>
                </a:solidFill>
              </a:rPr>
              <a:t>what was </a:t>
            </a:r>
            <a:r>
              <a:rPr lang="en-US" sz="3200" b="1" dirty="0">
                <a:solidFill>
                  <a:srgbClr val="0000FF"/>
                </a:solidFill>
              </a:rPr>
              <a:t>expected (hypothesized)</a:t>
            </a:r>
          </a:p>
          <a:p>
            <a:pPr lvl="1">
              <a:lnSpc>
                <a:spcPct val="90000"/>
              </a:lnSpc>
            </a:pPr>
            <a:r>
              <a:rPr lang="en-US" sz="3200" b="1" dirty="0">
                <a:solidFill>
                  <a:srgbClr val="0000FF"/>
                </a:solidFill>
              </a:rPr>
              <a:t>t</a:t>
            </a:r>
            <a:r>
              <a:rPr lang="en-US" sz="3200" b="1" dirty="0" smtClean="0">
                <a:solidFill>
                  <a:srgbClr val="0000FF"/>
                </a:solidFill>
              </a:rPr>
              <a:t>he research </a:t>
            </a:r>
            <a:r>
              <a:rPr lang="en-US" sz="3200" b="1" dirty="0">
                <a:solidFill>
                  <a:srgbClr val="0000FF"/>
                </a:solidFill>
              </a:rPr>
              <a:t>results are not clear cut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E4EDA-7CF5-6F45-A9A3-048CA9ED6E5E}" type="slidenum">
              <a:rPr lang="en-US" sz="1200" smtClean="0">
                <a:solidFill>
                  <a:srgbClr val="0000FF"/>
                </a:solidFill>
              </a:rPr>
              <a:t>6</a:t>
            </a:fld>
            <a:endParaRPr 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1511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7543800" cy="1600200"/>
          </a:xfrm>
        </p:spPr>
        <p:txBody>
          <a:bodyPr>
            <a:normAutofit/>
          </a:bodyPr>
          <a:lstStyle/>
          <a:p>
            <a:pPr algn="ctr"/>
            <a:r>
              <a:rPr lang="en-US" sz="4400" i="1" dirty="0" smtClean="0"/>
              <a:t>Nothing (almost?) is Forever</a:t>
            </a:r>
            <a:endParaRPr lang="en-US" sz="44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451372"/>
            <a:ext cx="7543800" cy="3681790"/>
          </a:xfrm>
        </p:spPr>
        <p:txBody>
          <a:bodyPr>
            <a:normAutofit lnSpcReduction="10000"/>
          </a:bodyPr>
          <a:lstStyle/>
          <a:p>
            <a:pPr marL="390525" indent="-336550">
              <a:buFont typeface="Wingdings" charset="2"/>
              <a:buChar char="Ø"/>
            </a:pPr>
            <a:r>
              <a:rPr lang="en-US" sz="3200" b="1" dirty="0">
                <a:solidFill>
                  <a:srgbClr val="0000FF"/>
                </a:solidFill>
              </a:rPr>
              <a:t>Research can only add knowledge to things that </a:t>
            </a:r>
            <a:r>
              <a:rPr lang="ja-JP" altLang="en-US" sz="3200" b="1" dirty="0">
                <a:solidFill>
                  <a:srgbClr val="0000FF"/>
                </a:solidFill>
                <a:latin typeface="Arial"/>
              </a:rPr>
              <a:t>“</a:t>
            </a:r>
            <a:r>
              <a:rPr lang="en-US" sz="3200" b="1" dirty="0">
                <a:solidFill>
                  <a:srgbClr val="0000FF"/>
                </a:solidFill>
              </a:rPr>
              <a:t>exist</a:t>
            </a:r>
            <a:r>
              <a:rPr lang="ja-JP" altLang="en-US" sz="3200" b="1" dirty="0">
                <a:solidFill>
                  <a:srgbClr val="0000FF"/>
                </a:solidFill>
                <a:latin typeface="Arial"/>
              </a:rPr>
              <a:t>”</a:t>
            </a:r>
            <a:r>
              <a:rPr lang="en-US" sz="3200" b="1" dirty="0">
                <a:solidFill>
                  <a:srgbClr val="0000FF"/>
                </a:solidFill>
              </a:rPr>
              <a:t> in the sense that they can be observed or measured</a:t>
            </a:r>
          </a:p>
          <a:p>
            <a:pPr marL="390525" indent="-336550">
              <a:buFont typeface="Wingdings" charset="2"/>
              <a:buChar char="Ø"/>
            </a:pPr>
            <a:r>
              <a:rPr lang="en-US" sz="3200" b="1" dirty="0">
                <a:solidFill>
                  <a:srgbClr val="0000FF"/>
                </a:solidFill>
              </a:rPr>
              <a:t>Knowledge is neither certain nor absolute</a:t>
            </a:r>
          </a:p>
          <a:p>
            <a:pPr lvl="1"/>
            <a:r>
              <a:rPr lang="en-US" sz="3200" b="1" dirty="0">
                <a:solidFill>
                  <a:srgbClr val="0000FF"/>
                </a:solidFill>
              </a:rPr>
              <a:t>What </a:t>
            </a:r>
            <a:r>
              <a:rPr lang="en-US" sz="3200" b="1" dirty="0" smtClean="0">
                <a:solidFill>
                  <a:srgbClr val="0000FF"/>
                </a:solidFill>
              </a:rPr>
              <a:t>we think we </a:t>
            </a:r>
            <a:r>
              <a:rPr lang="ja-JP" altLang="en-US" sz="3200" b="1" dirty="0" smtClean="0">
                <a:solidFill>
                  <a:srgbClr val="0000FF"/>
                </a:solidFill>
                <a:latin typeface="Arial"/>
              </a:rPr>
              <a:t>“</a:t>
            </a:r>
            <a:r>
              <a:rPr lang="en-US" sz="3200" b="1" dirty="0">
                <a:solidFill>
                  <a:srgbClr val="0000FF"/>
                </a:solidFill>
              </a:rPr>
              <a:t>know</a:t>
            </a:r>
            <a:r>
              <a:rPr lang="ja-JP" altLang="en-US" sz="3200" b="1" dirty="0" smtClean="0">
                <a:solidFill>
                  <a:srgbClr val="0000FF"/>
                </a:solidFill>
                <a:latin typeface="Arial"/>
              </a:rPr>
              <a:t>”</a:t>
            </a:r>
            <a:r>
              <a:rPr lang="en-US" altLang="ja-JP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</a:rPr>
              <a:t>today </a:t>
            </a:r>
            <a:r>
              <a:rPr lang="en-US" sz="3200" b="1" dirty="0">
                <a:solidFill>
                  <a:srgbClr val="0000FF"/>
                </a:solidFill>
              </a:rPr>
              <a:t>can </a:t>
            </a:r>
            <a:r>
              <a:rPr lang="en-US" sz="3200" b="1" dirty="0" smtClean="0">
                <a:solidFill>
                  <a:srgbClr val="0000FF"/>
                </a:solidFill>
              </a:rPr>
              <a:t>easily change </a:t>
            </a:r>
            <a:r>
              <a:rPr lang="en-US" sz="3200" b="1" dirty="0">
                <a:solidFill>
                  <a:srgbClr val="0000FF"/>
                </a:solidFill>
              </a:rPr>
              <a:t>tomorrow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E4EDA-7CF5-6F45-A9A3-048CA9ED6E5E}" type="slidenum">
              <a:rPr lang="en-US" sz="1200" smtClean="0">
                <a:solidFill>
                  <a:srgbClr val="0000FF"/>
                </a:solidFill>
              </a:rPr>
              <a:t>7</a:t>
            </a:fld>
            <a:endParaRPr 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8692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7543800" cy="1600200"/>
          </a:xfrm>
        </p:spPr>
        <p:txBody>
          <a:bodyPr>
            <a:normAutofit/>
          </a:bodyPr>
          <a:lstStyle/>
          <a:p>
            <a:pPr algn="ctr"/>
            <a:r>
              <a:rPr lang="en-US" sz="4400" i="1" dirty="0" smtClean="0"/>
              <a:t>Summary</a:t>
            </a:r>
            <a:endParaRPr lang="en-US" sz="44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448218"/>
            <a:ext cx="7543800" cy="5133160"/>
          </a:xfrm>
        </p:spPr>
        <p:txBody>
          <a:bodyPr>
            <a:normAutofit lnSpcReduction="10000"/>
          </a:bodyPr>
          <a:lstStyle/>
          <a:p>
            <a:r>
              <a:rPr lang="en-US" sz="2800" b="1" dirty="0">
                <a:solidFill>
                  <a:srgbClr val="0000FF"/>
                </a:solidFill>
              </a:rPr>
              <a:t>Knowledge </a:t>
            </a:r>
            <a:r>
              <a:rPr lang="en-US" sz="2800" b="1" dirty="0" smtClean="0">
                <a:solidFill>
                  <a:srgbClr val="0000FF"/>
                </a:solidFill>
              </a:rPr>
              <a:t>and competence are essential social work tools</a:t>
            </a:r>
            <a:endParaRPr lang="en-US" sz="2800" b="1" dirty="0">
              <a:solidFill>
                <a:srgbClr val="0000FF"/>
              </a:solidFill>
            </a:endParaRPr>
          </a:p>
          <a:p>
            <a:r>
              <a:rPr lang="en-US" sz="2800" b="1" dirty="0">
                <a:solidFill>
                  <a:srgbClr val="0000FF"/>
                </a:solidFill>
              </a:rPr>
              <a:t>There are many ways of knowing, one of which is the research method</a:t>
            </a:r>
          </a:p>
          <a:p>
            <a:r>
              <a:rPr lang="en-US" sz="2800" b="1" dirty="0">
                <a:solidFill>
                  <a:srgbClr val="0000FF"/>
                </a:solidFill>
              </a:rPr>
              <a:t>Research can be approached in different ways</a:t>
            </a:r>
          </a:p>
          <a:p>
            <a:r>
              <a:rPr lang="en-US" sz="2800" b="1" dirty="0">
                <a:solidFill>
                  <a:srgbClr val="0000FF"/>
                </a:solidFill>
              </a:rPr>
              <a:t>Research defines a preferred way of thinking and action</a:t>
            </a:r>
          </a:p>
          <a:p>
            <a:r>
              <a:rPr lang="en-US" sz="2800" b="1" dirty="0">
                <a:solidFill>
                  <a:srgbClr val="0000FF"/>
                </a:solidFill>
              </a:rPr>
              <a:t>Social workers engage in three research roles: consumer, contributing partner, and creator/</a:t>
            </a:r>
            <a:r>
              <a:rPr lang="en-US" sz="2800" b="1" dirty="0" smtClean="0">
                <a:solidFill>
                  <a:srgbClr val="0000FF"/>
                </a:solidFill>
              </a:rPr>
              <a:t>disseminator</a:t>
            </a:r>
            <a:endParaRPr lang="en-US" dirty="0" smtClean="0"/>
          </a:p>
          <a:p>
            <a:r>
              <a:rPr lang="en-US" sz="2800" b="1" dirty="0" smtClean="0">
                <a:solidFill>
                  <a:srgbClr val="0000FF"/>
                </a:solidFill>
              </a:rPr>
              <a:t>All the best to you in the years ahead!!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E4EDA-7CF5-6F45-A9A3-048CA9ED6E5E}" type="slidenum">
              <a:rPr lang="en-US" sz="1200" smtClean="0">
                <a:solidFill>
                  <a:srgbClr val="0000FF"/>
                </a:solidFill>
              </a:rPr>
              <a:t>8</a:t>
            </a:fld>
            <a:endParaRPr 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40798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Newsprint.thmx</Template>
  <TotalTime>33</TotalTime>
  <Words>426</Words>
  <Application>Microsoft Macintosh PowerPoint</Application>
  <PresentationFormat>On-screen Show (4:3)</PresentationFormat>
  <Paragraphs>54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NewsPrint</vt:lpstr>
      <vt:lpstr>ScWk 242: Course Wrap-Up and Summary</vt:lpstr>
      <vt:lpstr>Major Research Issues</vt:lpstr>
      <vt:lpstr>Important Research Concepts</vt:lpstr>
      <vt:lpstr>Basic Terms</vt:lpstr>
      <vt:lpstr>Skeptical Curiosity</vt:lpstr>
      <vt:lpstr>Honesty and Integrity are Vital</vt:lpstr>
      <vt:lpstr>Nothing (almost?) is Forever</vt:lpstr>
      <vt:lpstr>Summary</vt:lpstr>
    </vt:vector>
  </TitlesOfParts>
  <Company>WVC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ScWk 242: Course Wrap-Up and Summary</dc:title>
  <dc:creator>Chico Cat</dc:creator>
  <cp:lastModifiedBy>Chico Cat</cp:lastModifiedBy>
  <cp:revision>7</cp:revision>
  <cp:lastPrinted>2013-05-07T04:45:55Z</cp:lastPrinted>
  <dcterms:created xsi:type="dcterms:W3CDTF">2013-05-07T04:12:28Z</dcterms:created>
  <dcterms:modified xsi:type="dcterms:W3CDTF">2013-05-07T04:46:08Z</dcterms:modified>
</cp:coreProperties>
</file>