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9" r:id="rId1"/>
  </p:sldMasterIdLst>
  <p:notesMasterIdLst>
    <p:notesMasterId r:id="rId26"/>
  </p:notesMasterIdLst>
  <p:handoutMasterIdLst>
    <p:handoutMasterId r:id="rId27"/>
  </p:handoutMasterIdLst>
  <p:sldIdLst>
    <p:sldId id="285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6" r:id="rId24"/>
    <p:sldId id="287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48" autoAdjust="0"/>
    <p:restoredTop sz="86376" autoAdjust="0"/>
  </p:normalViewPr>
  <p:slideViewPr>
    <p:cSldViewPr>
      <p:cViewPr>
        <p:scale>
          <a:sx n="100" d="100"/>
          <a:sy n="100" d="100"/>
        </p:scale>
        <p:origin x="-244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1BFC1-9F9D-2344-9A02-A339785C174F}" type="datetime1">
              <a:rPr lang="en-US" smtClean="0"/>
              <a:t>4/22/13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B8DDC-0D0F-5248-9DCC-4D379A257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11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EB543-11A2-E44A-B06A-14D4D1095D6E}" type="datetime1">
              <a:rPr lang="en-US" smtClean="0"/>
              <a:t>4/22/13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F22D2-B491-264A-9D1C-79E64C49D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73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F22D2-B491-264A-9D1C-79E64C49DB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9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8F52-7735-4F4B-A7DB-6E266E1821E6}" type="datetime1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0748-1177-014B-94E6-C5FCF16DD23E}" type="datetime1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2BAB-E2D0-A44F-8CFB-446B98775ED9}" type="datetime1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508A-376D-C64D-9C4A-3A748E5AA1E0}" type="datetime1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3646-CAE1-744D-936C-75937DF414FA}" type="datetime1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F0CC-0593-E64D-B185-FF1E7D3833B5}" type="datetime1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D24B-2403-764C-8E21-EF3BBE585015}" type="datetime1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9839-8DA9-974E-B7B4-B0E85DC1B411}" type="datetime1">
              <a:rPr lang="en-US" smtClean="0"/>
              <a:t>4/22/13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8EE0-FB6D-6742-BAF2-92A0E66F7023}" type="datetime1">
              <a:rPr lang="en-US" smtClean="0"/>
              <a:t>4/22/13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A54A-7836-AF44-AFDE-78E557FEA0B7}" type="datetime1">
              <a:rPr lang="en-US" smtClean="0"/>
              <a:t>4/22/13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A27B-F3AF-3D4E-A9A1-DB12DF796F2F}" type="datetime1">
              <a:rPr lang="en-US" smtClean="0"/>
              <a:t>4/22/13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529E0917-C440-6644-AB49-80F7A130626A}" type="datetime1">
              <a:rPr lang="en-US" smtClean="0"/>
              <a:t>4/22/13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ED45AA0-DC3D-4EAD-961C-EE61EDABBC91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</p:sldLayoutIdLst>
  <p:hf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wl.english.purdue.edu/owl/resource/619/1/" TargetMode="External"/><Relationship Id="rId3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848600" cy="3276600"/>
          </a:xfrm>
        </p:spPr>
        <p:txBody>
          <a:bodyPr/>
          <a:lstStyle/>
          <a:p>
            <a:pPr algn="ctr"/>
            <a:r>
              <a:rPr lang="en-US" sz="4000" b="1" i="1" dirty="0" smtClean="0">
                <a:solidFill>
                  <a:srgbClr val="0D0D0D"/>
                </a:solidFill>
              </a:rPr>
              <a:t>Assignment 4: </a:t>
            </a:r>
            <a:br>
              <a:rPr lang="en-US" sz="4000" b="1" i="1" dirty="0" smtClean="0">
                <a:solidFill>
                  <a:srgbClr val="0D0D0D"/>
                </a:solidFill>
              </a:rPr>
            </a:br>
            <a:r>
              <a:rPr lang="en-US" sz="4000" b="1" i="1" dirty="0" smtClean="0">
                <a:solidFill>
                  <a:srgbClr val="0D0D0D"/>
                </a:solidFill>
              </a:rPr>
              <a:t>Final Research Paper Proposal</a:t>
            </a:r>
            <a:endParaRPr lang="en-US" sz="4000" b="1" i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2800" b="1" i="1" dirty="0" err="1" smtClean="0">
                <a:solidFill>
                  <a:srgbClr val="0D0D0D"/>
                </a:solidFill>
              </a:rPr>
              <a:t>ScWk</a:t>
            </a:r>
            <a:r>
              <a:rPr lang="en-US" sz="2800" b="1" i="1" dirty="0" smtClean="0">
                <a:solidFill>
                  <a:srgbClr val="0D0D0D"/>
                </a:solidFill>
              </a:rPr>
              <a:t> 242 – Session 14 Slides</a:t>
            </a:r>
            <a:endParaRPr lang="en-US" sz="2800" b="1" i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419600"/>
          </a:xfrm>
        </p:spPr>
        <p:txBody>
          <a:bodyPr>
            <a:normAutofit fontScale="92500" lnSpcReduction="10000"/>
          </a:bodyPr>
          <a:lstStyle/>
          <a:p>
            <a:pPr marL="0" lvl="0" indent="0" algn="ctr" hangingPunct="0">
              <a:buNone/>
            </a:pPr>
            <a:r>
              <a:rPr lang="en-US" sz="3500" b="1" i="1" dirty="0">
                <a:solidFill>
                  <a:srgbClr val="0D0D0D"/>
                </a:solidFill>
              </a:rPr>
              <a:t>Study Design Strengths and </a:t>
            </a:r>
            <a:r>
              <a:rPr lang="en-US" sz="3500" b="1" i="1" dirty="0" smtClean="0">
                <a:solidFill>
                  <a:srgbClr val="0D0D0D"/>
                </a:solidFill>
              </a:rPr>
              <a:t>Limitations</a:t>
            </a:r>
            <a:endParaRPr lang="en-US" sz="3500" b="1" i="1" dirty="0">
              <a:solidFill>
                <a:srgbClr val="0D0D0D"/>
              </a:solidFill>
            </a:endParaRPr>
          </a:p>
          <a:p>
            <a:pPr marL="0" lvl="0" indent="0" hangingPunc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20700" lvl="0" indent="-406400" hangingPunct="0">
              <a:buFont typeface="Wingdings" charset="2"/>
              <a:buChar char="Ø"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Describe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the potential strengths and limitations of your proposed methods. 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20700" lvl="0" indent="-406400" hangingPunct="0">
              <a:buFont typeface="Wingdings" charset="2"/>
              <a:buChar char="Ø"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Consider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strengths and limitations of each component in the methods section, however describe here only the most important strengths and limitations. 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10600" cy="4876800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3600" b="1" i="1" dirty="0" smtClean="0">
                <a:solidFill>
                  <a:srgbClr val="0D0D0D"/>
                </a:solidFill>
              </a:rPr>
              <a:t>Anticipated </a:t>
            </a:r>
            <a:r>
              <a:rPr lang="en-US" sz="3600" b="1" i="1" dirty="0">
                <a:solidFill>
                  <a:srgbClr val="0D0D0D"/>
                </a:solidFill>
              </a:rPr>
              <a:t>Findings and </a:t>
            </a:r>
            <a:r>
              <a:rPr lang="en-US" sz="3600" b="1" i="1" dirty="0" smtClean="0">
                <a:solidFill>
                  <a:srgbClr val="0D0D0D"/>
                </a:solidFill>
              </a:rPr>
              <a:t>Implications</a:t>
            </a:r>
          </a:p>
          <a:p>
            <a:pPr marL="457200" indent="-393700" hangingPunct="0">
              <a:buFont typeface="Wingdings" charset="2"/>
              <a:buChar char="Ø"/>
            </a:pPr>
            <a:r>
              <a:rPr lang="en-US" sz="3200" b="1" dirty="0">
                <a:solidFill>
                  <a:srgbClr val="0D0D0D"/>
                </a:solidFill>
              </a:rPr>
              <a:t> Include in a separate section </a:t>
            </a:r>
          </a:p>
          <a:p>
            <a:pPr marL="457200" lvl="0" indent="-393700" hangingPunct="0">
              <a:buFont typeface="Wingdings" charset="2"/>
              <a:buChar char="Ø"/>
            </a:pPr>
            <a:r>
              <a:rPr lang="en-US" sz="3200" b="1" dirty="0">
                <a:solidFill>
                  <a:srgbClr val="0D0D0D"/>
                </a:solidFill>
              </a:rPr>
              <a:t>Briefly state what you expect your findings to be, and explain the implications of your specific, anticipated results for social work (i.e., its influence on practice, policy, theory, and/or future research).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91600" cy="4648200"/>
          </a:xfrm>
        </p:spPr>
        <p:txBody>
          <a:bodyPr>
            <a:noAutofit/>
          </a:bodyPr>
          <a:lstStyle/>
          <a:p>
            <a:pPr marL="0" indent="0" algn="ctr" hangingPunct="0">
              <a:buNone/>
            </a:pPr>
            <a:r>
              <a:rPr lang="en-US" sz="4000" dirty="0">
                <a:solidFill>
                  <a:srgbClr val="0D0D0D"/>
                </a:solidFill>
              </a:rPr>
              <a:t>Minimum o</a:t>
            </a:r>
            <a:r>
              <a:rPr lang="en-US" sz="4000" dirty="0" smtClean="0">
                <a:solidFill>
                  <a:srgbClr val="0D0D0D"/>
                </a:solidFill>
              </a:rPr>
              <a:t>f 15 </a:t>
            </a:r>
            <a:r>
              <a:rPr lang="en-US" sz="4000" dirty="0" smtClean="0">
                <a:solidFill>
                  <a:srgbClr val="0D0D0D"/>
                </a:solidFill>
              </a:rPr>
              <a:t>References</a:t>
            </a:r>
            <a:endParaRPr lang="en-US" sz="4000" dirty="0" smtClean="0">
              <a:solidFill>
                <a:srgbClr val="0D0D0D"/>
              </a:solidFill>
            </a:endParaRPr>
          </a:p>
          <a:p>
            <a:pPr marL="457200" indent="-393700" hangingPunct="0">
              <a:buFont typeface="Wingdings" charset="2"/>
              <a:buChar char="Ø"/>
            </a:pPr>
            <a:r>
              <a:rPr lang="en-US" sz="2800" b="1" dirty="0" smtClean="0">
                <a:solidFill>
                  <a:srgbClr val="0D0D0D"/>
                </a:solidFill>
              </a:rPr>
              <a:t>Although </a:t>
            </a:r>
            <a:r>
              <a:rPr lang="en-US" sz="2800" b="1" dirty="0">
                <a:solidFill>
                  <a:srgbClr val="0D0D0D"/>
                </a:solidFill>
              </a:rPr>
              <a:t>a majority of references are cited in the literature review, the introduction and methods section can contain references as well</a:t>
            </a:r>
            <a:r>
              <a:rPr lang="en-US" sz="2800" b="1" dirty="0" smtClean="0">
                <a:solidFill>
                  <a:srgbClr val="0D0D0D"/>
                </a:solidFill>
              </a:rPr>
              <a:t>.</a:t>
            </a:r>
            <a:endParaRPr lang="en-US" sz="2800" b="1" dirty="0">
              <a:solidFill>
                <a:srgbClr val="0D0D0D"/>
              </a:solidFill>
            </a:endParaRPr>
          </a:p>
          <a:p>
            <a:pPr marL="457200" indent="-393700" hangingPunct="0">
              <a:buFont typeface="Wingdings" charset="2"/>
              <a:buChar char="Ø"/>
            </a:pPr>
            <a:r>
              <a:rPr lang="en-US" sz="2800" b="1" u="sng" dirty="0" smtClean="0">
                <a:solidFill>
                  <a:srgbClr val="0D0D0D"/>
                </a:solidFill>
              </a:rPr>
              <a:t>Appendices</a:t>
            </a:r>
            <a:r>
              <a:rPr lang="en-US" sz="2800" b="1" dirty="0" smtClean="0">
                <a:solidFill>
                  <a:srgbClr val="0D0D0D"/>
                </a:solidFill>
              </a:rPr>
              <a:t>: This </a:t>
            </a:r>
            <a:r>
              <a:rPr lang="en-US" sz="2800" b="1" dirty="0">
                <a:solidFill>
                  <a:srgbClr val="0D0D0D"/>
                </a:solidFill>
              </a:rPr>
              <a:t>section contains your demographic questions, interview questions if </a:t>
            </a:r>
            <a:r>
              <a:rPr lang="en-US" sz="2800" b="1" dirty="0" smtClean="0">
                <a:solidFill>
                  <a:srgbClr val="0D0D0D"/>
                </a:solidFill>
              </a:rPr>
              <a:t>applicable or other </a:t>
            </a:r>
            <a:r>
              <a:rPr lang="en-US" sz="2800" b="1" dirty="0">
                <a:solidFill>
                  <a:srgbClr val="0D0D0D"/>
                </a:solidFill>
              </a:rPr>
              <a:t>items and questions, copies of your instruments, and/or other detailed documentation relevant to your 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2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800" b="1" i="1" dirty="0" smtClean="0">
                <a:solidFill>
                  <a:srgbClr val="0D0D0D"/>
                </a:solidFill>
              </a:rPr>
              <a:t>Grading and Evaluation</a:t>
            </a:r>
            <a:endParaRPr lang="en-US" sz="4800" b="1" i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895600"/>
            <a:ext cx="9067800" cy="3962400"/>
          </a:xfrm>
        </p:spPr>
        <p:txBody>
          <a:bodyPr>
            <a:normAutofit fontScale="85000" lnSpcReduction="20000"/>
          </a:bodyPr>
          <a:lstStyle/>
          <a:p>
            <a:pPr marL="457200" lvl="2" indent="-393700">
              <a:buNone/>
            </a:pPr>
            <a:r>
              <a:rPr lang="en-US" sz="3300" b="1" i="1" u="sng" dirty="0" smtClean="0">
                <a:solidFill>
                  <a:srgbClr val="0D0D0D"/>
                </a:solidFill>
              </a:rPr>
              <a:t>Evaluation of writing: </a:t>
            </a:r>
          </a:p>
          <a:p>
            <a:pPr marL="520700" lvl="3" indent="-457200">
              <a:buFont typeface="Wingdings" charset="2"/>
              <a:buChar char="Ø"/>
            </a:pPr>
            <a:r>
              <a:rPr lang="en-US" sz="3200" b="1" dirty="0" smtClean="0">
                <a:solidFill>
                  <a:srgbClr val="0D0D0D"/>
                </a:solidFill>
              </a:rPr>
              <a:t>Extensively edit your own paper and/or have others assist you.</a:t>
            </a:r>
          </a:p>
          <a:p>
            <a:pPr marL="520700" lvl="3" indent="-457200">
              <a:buFont typeface="Wingdings" charset="2"/>
              <a:buChar char="Ø"/>
            </a:pPr>
            <a:r>
              <a:rPr lang="en-US" sz="3200" b="1" dirty="0" smtClean="0">
                <a:solidFill>
                  <a:srgbClr val="0D0D0D"/>
                </a:solidFill>
              </a:rPr>
              <a:t>Do not expect your instructor to edit your draft or final paper for you.</a:t>
            </a:r>
          </a:p>
          <a:p>
            <a:pPr marL="520700" lvl="3" indent="-457200">
              <a:buFont typeface="Wingdings" charset="2"/>
              <a:buChar char="Ø"/>
            </a:pPr>
            <a:r>
              <a:rPr lang="en-US" sz="3200" b="1" dirty="0" smtClean="0">
                <a:solidFill>
                  <a:srgbClr val="0D0D0D"/>
                </a:solidFill>
              </a:rPr>
              <a:t>It is your responsibility to read through the paper to identify and fix errors.  </a:t>
            </a:r>
          </a:p>
          <a:p>
            <a:pPr marL="520700" lvl="3" indent="-457200">
              <a:buFont typeface="Wingdings" charset="2"/>
              <a:buChar char="Ø"/>
            </a:pPr>
            <a:r>
              <a:rPr lang="en-US" sz="3200" b="1" dirty="0" smtClean="0">
                <a:solidFill>
                  <a:srgbClr val="0D0D0D"/>
                </a:solidFill>
              </a:rPr>
              <a:t>The word program will usually show many of these problems colored in red or green – FIX THEM! </a:t>
            </a:r>
          </a:p>
          <a:p>
            <a:pPr marL="914400" lvl="2" indent="0">
              <a:buNone/>
            </a:pPr>
            <a:endParaRPr lang="en-US" sz="3000" dirty="0" smtClean="0"/>
          </a:p>
          <a:p>
            <a:pPr marL="1200150" lvl="2" indent="-285750"/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0D0D0D"/>
                </a:solidFill>
              </a:rPr>
              <a:t>Linking Literature Review to Your Proposal</a:t>
            </a:r>
            <a:endParaRPr lang="en-US" sz="3200" b="1" i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42672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400" b="1" dirty="0" smtClean="0">
                <a:solidFill>
                  <a:srgbClr val="0D0D0D"/>
                </a:solidFill>
              </a:rPr>
              <a:t>Make </a:t>
            </a:r>
            <a:r>
              <a:rPr lang="en-US" sz="2400" b="1" i="1" dirty="0" smtClean="0">
                <a:solidFill>
                  <a:srgbClr val="0D0D0D"/>
                </a:solidFill>
              </a:rPr>
              <a:t>clear connections </a:t>
            </a:r>
            <a:r>
              <a:rPr lang="en-US" sz="2400" b="1" dirty="0" smtClean="0">
                <a:solidFill>
                  <a:srgbClr val="0D0D0D"/>
                </a:solidFill>
              </a:rPr>
              <a:t>between:</a:t>
            </a:r>
          </a:p>
          <a:p>
            <a:pPr lvl="1" indent="-403225">
              <a:buFont typeface="Wingdings" charset="2"/>
              <a:buChar char="Ø"/>
            </a:pPr>
            <a:r>
              <a:rPr lang="en-US" sz="2400" b="1" dirty="0" smtClean="0">
                <a:solidFill>
                  <a:srgbClr val="0D0D0D"/>
                </a:solidFill>
              </a:rPr>
              <a:t>The information presented in your </a:t>
            </a:r>
            <a:r>
              <a:rPr lang="en-US" sz="2400" b="1" i="1" dirty="0" smtClean="0">
                <a:solidFill>
                  <a:srgbClr val="0D0D0D"/>
                </a:solidFill>
              </a:rPr>
              <a:t>literature review     </a:t>
            </a:r>
          </a:p>
          <a:p>
            <a:pPr lvl="1" indent="-403225">
              <a:buFont typeface="Wingdings" charset="2"/>
              <a:buChar char="Ø"/>
            </a:pPr>
            <a:r>
              <a:rPr lang="en-US" sz="2400" b="1" dirty="0" smtClean="0">
                <a:solidFill>
                  <a:srgbClr val="0D0D0D"/>
                </a:solidFill>
              </a:rPr>
              <a:t>Your </a:t>
            </a:r>
            <a:r>
              <a:rPr lang="en-US" sz="2400" b="1" i="1" dirty="0" smtClean="0">
                <a:solidFill>
                  <a:srgbClr val="0D0D0D"/>
                </a:solidFill>
              </a:rPr>
              <a:t>research statement </a:t>
            </a:r>
            <a:r>
              <a:rPr lang="en-US" sz="2400" b="1" dirty="0" smtClean="0">
                <a:solidFill>
                  <a:srgbClr val="0D0D0D"/>
                </a:solidFill>
              </a:rPr>
              <a:t>(“This research examines….”)</a:t>
            </a:r>
          </a:p>
          <a:p>
            <a:pPr lvl="1" indent="-403225">
              <a:buFont typeface="Wingdings" charset="2"/>
              <a:buChar char="Ø"/>
            </a:pPr>
            <a:r>
              <a:rPr lang="en-US" sz="2400" b="1" dirty="0" smtClean="0">
                <a:solidFill>
                  <a:srgbClr val="0D0D0D"/>
                </a:solidFill>
              </a:rPr>
              <a:t>Your </a:t>
            </a:r>
            <a:r>
              <a:rPr lang="en-US" sz="2400" b="1" i="1" dirty="0" smtClean="0">
                <a:solidFill>
                  <a:srgbClr val="0D0D0D"/>
                </a:solidFill>
              </a:rPr>
              <a:t>hypothesis</a:t>
            </a:r>
            <a:r>
              <a:rPr lang="en-US" sz="2400" b="1" dirty="0" smtClean="0">
                <a:solidFill>
                  <a:srgbClr val="0D0D0D"/>
                </a:solidFill>
              </a:rPr>
              <a:t> (quantitative) and your </a:t>
            </a:r>
            <a:r>
              <a:rPr lang="en-US" sz="2400" b="1" i="1" dirty="0" smtClean="0">
                <a:solidFill>
                  <a:srgbClr val="0D0D0D"/>
                </a:solidFill>
              </a:rPr>
              <a:t>research question</a:t>
            </a:r>
            <a:r>
              <a:rPr lang="en-US" sz="2400" b="1" dirty="0" smtClean="0">
                <a:solidFill>
                  <a:srgbClr val="0D0D0D"/>
                </a:solidFill>
              </a:rPr>
              <a:t> (qualitative) </a:t>
            </a:r>
          </a:p>
          <a:p>
            <a:pPr marL="1263650" lvl="1" indent="-342900">
              <a:buFont typeface="Wingdings" charset="2"/>
              <a:buChar char="ü"/>
            </a:pPr>
            <a:r>
              <a:rPr lang="en-US" sz="2400" b="1" dirty="0" smtClean="0">
                <a:solidFill>
                  <a:srgbClr val="0D0D0D"/>
                </a:solidFill>
              </a:rPr>
              <a:t>Is </a:t>
            </a:r>
            <a:r>
              <a:rPr lang="en-US" sz="2400" b="1" dirty="0">
                <a:solidFill>
                  <a:srgbClr val="0D0D0D"/>
                </a:solidFill>
              </a:rPr>
              <a:t>there a </a:t>
            </a:r>
            <a:r>
              <a:rPr lang="en-US" sz="2400" b="1" u="sng" dirty="0">
                <a:solidFill>
                  <a:srgbClr val="0D0D0D"/>
                </a:solidFill>
              </a:rPr>
              <a:t>logical connection </a:t>
            </a:r>
            <a:r>
              <a:rPr lang="en-US" sz="2400" b="1" dirty="0">
                <a:solidFill>
                  <a:srgbClr val="0D0D0D"/>
                </a:solidFill>
              </a:rPr>
              <a:t>between the information that you present and your research statement? </a:t>
            </a:r>
            <a:endParaRPr lang="en-US" sz="2400" b="1" dirty="0" smtClean="0">
              <a:solidFill>
                <a:srgbClr val="0D0D0D"/>
              </a:solidFill>
            </a:endParaRPr>
          </a:p>
          <a:p>
            <a:pPr marL="1263650" lvl="1" indent="-342900">
              <a:buFont typeface="Wingdings" charset="2"/>
              <a:buChar char="ü"/>
            </a:pPr>
            <a:r>
              <a:rPr lang="en-US" sz="2400" b="1" dirty="0" smtClean="0">
                <a:solidFill>
                  <a:srgbClr val="0D0D0D"/>
                </a:solidFill>
              </a:rPr>
              <a:t>Can </a:t>
            </a:r>
            <a:r>
              <a:rPr lang="en-US" sz="2400" b="1" dirty="0">
                <a:solidFill>
                  <a:srgbClr val="0D0D0D"/>
                </a:solidFill>
              </a:rPr>
              <a:t>the </a:t>
            </a:r>
            <a:r>
              <a:rPr lang="en-US" sz="2400" b="1" dirty="0" smtClean="0">
                <a:solidFill>
                  <a:srgbClr val="0D0D0D"/>
                </a:solidFill>
              </a:rPr>
              <a:t>reader </a:t>
            </a:r>
            <a:r>
              <a:rPr lang="en-US" sz="2400" b="1" u="sng" dirty="0" smtClean="0">
                <a:solidFill>
                  <a:srgbClr val="0D0D0D"/>
                </a:solidFill>
              </a:rPr>
              <a:t>easily see </a:t>
            </a:r>
            <a:r>
              <a:rPr lang="en-US" sz="2400" b="1" dirty="0">
                <a:solidFill>
                  <a:srgbClr val="0D0D0D"/>
                </a:solidFill>
              </a:rPr>
              <a:t>why your proposed study would be important to the field of social work</a:t>
            </a:r>
            <a:r>
              <a:rPr lang="en-US" sz="2400" b="1" dirty="0" smtClean="0">
                <a:solidFill>
                  <a:srgbClr val="0D0D0D"/>
                </a:solidFill>
              </a:rPr>
              <a:t>?</a:t>
            </a:r>
            <a:endParaRPr lang="en-US" sz="2400" b="1" dirty="0">
              <a:solidFill>
                <a:srgbClr val="0D0D0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458200" cy="137160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rgbClr val="0D0D0D"/>
                </a:solidFill>
              </a:rPr>
              <a:t>Writing: Technical Issues </a:t>
            </a:r>
            <a:endParaRPr lang="en-US" sz="4800" b="1" i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9144000" cy="3962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3400" dirty="0" smtClean="0">
                <a:solidFill>
                  <a:srgbClr val="0D0D0D"/>
                </a:solidFill>
              </a:rPr>
              <a:t>Do </a:t>
            </a:r>
            <a:r>
              <a:rPr lang="en-US" sz="3400" u="sng" dirty="0" smtClean="0">
                <a:solidFill>
                  <a:srgbClr val="0D0D0D"/>
                </a:solidFill>
              </a:rPr>
              <a:t>not use contractions </a:t>
            </a:r>
            <a:r>
              <a:rPr lang="en-US" sz="3400" dirty="0" smtClean="0">
                <a:solidFill>
                  <a:srgbClr val="0D0D0D"/>
                </a:solidFill>
              </a:rPr>
              <a:t>in professional writing:</a:t>
            </a:r>
          </a:p>
          <a:p>
            <a:pPr marL="349250" lvl="1" indent="0">
              <a:buNone/>
            </a:pPr>
            <a:r>
              <a:rPr lang="en-US" sz="3400" dirty="0" smtClean="0">
                <a:solidFill>
                  <a:srgbClr val="0D0D0D"/>
                </a:solidFill>
              </a:rPr>
              <a:t>  - Don’t should be: do not, etc…).</a:t>
            </a:r>
          </a:p>
          <a:p>
            <a:pPr>
              <a:buFont typeface="Wingdings" charset="2"/>
              <a:buChar char="Ø"/>
            </a:pPr>
            <a:r>
              <a:rPr lang="en-US" sz="3400" dirty="0" smtClean="0">
                <a:solidFill>
                  <a:srgbClr val="0D0D0D"/>
                </a:solidFill>
              </a:rPr>
              <a:t>When starting a sentence with a number, write the number out in words</a:t>
            </a:r>
          </a:p>
          <a:p>
            <a:pPr>
              <a:buFont typeface="Wingdings" charset="2"/>
              <a:buChar char="Ø"/>
            </a:pPr>
            <a:r>
              <a:rPr lang="en-US" sz="3400" dirty="0" smtClean="0">
                <a:solidFill>
                  <a:srgbClr val="0D0D0D"/>
                </a:solidFill>
              </a:rPr>
              <a:t>Affect vs. Effect: </a:t>
            </a:r>
          </a:p>
          <a:p>
            <a:pPr marL="631825" lvl="2" indent="-288925">
              <a:buNone/>
            </a:pPr>
            <a:r>
              <a:rPr lang="en-US" sz="3200" dirty="0" smtClean="0">
                <a:solidFill>
                  <a:srgbClr val="0D0D0D"/>
                </a:solidFill>
              </a:rPr>
              <a:t>-- </a:t>
            </a:r>
            <a:r>
              <a:rPr lang="en-US" sz="3200" u="sng" dirty="0" smtClean="0">
                <a:solidFill>
                  <a:srgbClr val="0D0D0D"/>
                </a:solidFill>
              </a:rPr>
              <a:t>Affect is a verb or adverb</a:t>
            </a:r>
            <a:r>
              <a:rPr lang="en-US" sz="3200" dirty="0" smtClean="0">
                <a:solidFill>
                  <a:srgbClr val="0D0D0D"/>
                </a:solidFill>
              </a:rPr>
              <a:t>, e.g., “Youth in the foster care system are affected by a number of challenging situations.”</a:t>
            </a:r>
          </a:p>
          <a:p>
            <a:pPr marL="631825" lvl="2" indent="-288925">
              <a:buNone/>
            </a:pPr>
            <a:r>
              <a:rPr lang="en-US" sz="3200" dirty="0" smtClean="0">
                <a:solidFill>
                  <a:srgbClr val="0D0D0D"/>
                </a:solidFill>
              </a:rPr>
              <a:t>-- </a:t>
            </a:r>
            <a:r>
              <a:rPr lang="en-US" sz="3200" u="sng" dirty="0" smtClean="0">
                <a:solidFill>
                  <a:srgbClr val="0D0D0D"/>
                </a:solidFill>
              </a:rPr>
              <a:t>Effect is a noun or object</a:t>
            </a:r>
            <a:r>
              <a:rPr lang="en-US" sz="3200" dirty="0" smtClean="0">
                <a:solidFill>
                  <a:srgbClr val="0D0D0D"/>
                </a:solidFill>
              </a:rPr>
              <a:t>, e.g., “Multiple placement changes can have a number of negative effects on youth in the foster care system.”</a:t>
            </a:r>
            <a:endParaRPr lang="en-US" sz="3200" dirty="0">
              <a:solidFill>
                <a:srgbClr val="0D0D0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rgbClr val="0D0D0D"/>
                </a:solidFill>
              </a:rPr>
              <a:t>Writing: Technical Issues </a:t>
            </a:r>
            <a:endParaRPr lang="en-US" sz="4800" b="1" i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534400" cy="441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D0D0D"/>
                </a:solidFill>
              </a:rPr>
              <a:t>Paraphrase—do not generally use quotes:</a:t>
            </a:r>
          </a:p>
          <a:p>
            <a:pPr lvl="1">
              <a:buFont typeface="Wingdings" charset="2"/>
              <a:buChar char="Ø"/>
            </a:pPr>
            <a:r>
              <a:rPr lang="en-US" sz="2400" b="1" dirty="0" smtClean="0">
                <a:solidFill>
                  <a:srgbClr val="0D0D0D"/>
                </a:solidFill>
              </a:rPr>
              <a:t>Paraphrasing means to use your own words to summarize and/or synthesize someone else’s work </a:t>
            </a:r>
          </a:p>
          <a:p>
            <a:pPr lvl="1">
              <a:buFont typeface="Wingdings" charset="2"/>
              <a:buChar char="Ø"/>
            </a:pPr>
            <a:r>
              <a:rPr lang="en-US" sz="2400" b="1" dirty="0" smtClean="0">
                <a:solidFill>
                  <a:srgbClr val="0D0D0D"/>
                </a:solidFill>
              </a:rPr>
              <a:t>Only use a quote of a passage of text if it is of some distinction or you are providing the definition of a concept.</a:t>
            </a:r>
          </a:p>
          <a:p>
            <a:pPr lvl="1">
              <a:buFont typeface="Wingdings" charset="2"/>
              <a:buChar char="Ø"/>
            </a:pPr>
            <a:r>
              <a:rPr lang="en-US" sz="2400" b="1" dirty="0" smtClean="0">
                <a:solidFill>
                  <a:srgbClr val="0D0D0D"/>
                </a:solidFill>
              </a:rPr>
              <a:t>Paraphrasing is a skill that requires you to fully understand the meaning of the text you are citing.</a:t>
            </a:r>
          </a:p>
          <a:p>
            <a:pPr lvl="1">
              <a:buFont typeface="Wingdings" charset="2"/>
              <a:buChar char="Ø"/>
            </a:pPr>
            <a:r>
              <a:rPr lang="en-US" sz="2400" b="1" dirty="0" smtClean="0">
                <a:solidFill>
                  <a:srgbClr val="0D0D0D"/>
                </a:solidFill>
              </a:rPr>
              <a:t>For more information see:</a:t>
            </a:r>
          </a:p>
          <a:p>
            <a:pPr marL="857250" lvl="1" indent="0">
              <a:buNone/>
            </a:pPr>
            <a:r>
              <a:rPr lang="en-US" sz="2400" b="1" u="sng" dirty="0" smtClean="0">
                <a:solidFill>
                  <a:srgbClr val="0D0D0D"/>
                </a:solidFill>
                <a:hlinkClick r:id="rId2"/>
              </a:rPr>
              <a:t>http</a:t>
            </a:r>
            <a:r>
              <a:rPr lang="en-US" sz="2400" b="1" u="sng" dirty="0">
                <a:solidFill>
                  <a:srgbClr val="0D0D0D"/>
                </a:solidFill>
                <a:hlinkClick r:id="rId2"/>
              </a:rPr>
              <a:t>://owl.english.purdue.edu/owl/resource/619/1/</a:t>
            </a:r>
            <a:endParaRPr lang="en-US" sz="2400" b="1" dirty="0">
              <a:solidFill>
                <a:srgbClr val="0D0D0D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Blip>
                <a:blip r:embed="rId3"/>
              </a:buBlip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77200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rgbClr val="0D0D0D"/>
                </a:solidFill>
              </a:rPr>
              <a:t>Writing: Technical Issues </a:t>
            </a:r>
            <a:endParaRPr lang="en-US" sz="4800" b="1" i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8458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D0D0D"/>
                </a:solidFill>
              </a:rPr>
              <a:t>Ensure adequate paragraph structure: </a:t>
            </a:r>
          </a:p>
          <a:p>
            <a:pPr lvl="1" indent="-403225">
              <a:buFont typeface="Wingdings" charset="2"/>
              <a:buChar char="Ø"/>
            </a:pPr>
            <a:r>
              <a:rPr lang="en-US" sz="3600" b="1" dirty="0">
                <a:solidFill>
                  <a:srgbClr val="0D0D0D"/>
                </a:solidFill>
              </a:rPr>
              <a:t>Paragraphs should be at least </a:t>
            </a:r>
            <a:r>
              <a:rPr lang="en-US" sz="3600" b="1" dirty="0" smtClean="0">
                <a:solidFill>
                  <a:srgbClr val="0D0D0D"/>
                </a:solidFill>
              </a:rPr>
              <a:t>three </a:t>
            </a:r>
            <a:r>
              <a:rPr lang="en-US" sz="3600" b="1" dirty="0">
                <a:solidFill>
                  <a:srgbClr val="0D0D0D"/>
                </a:solidFill>
              </a:rPr>
              <a:t>sentences (beginning (transition), middle (content) and end (conclusion)</a:t>
            </a:r>
          </a:p>
          <a:p>
            <a:pPr lvl="1" indent="-403225">
              <a:buFont typeface="Wingdings" charset="2"/>
              <a:buChar char="Ø"/>
            </a:pPr>
            <a:r>
              <a:rPr lang="en-US" sz="3600" b="1" dirty="0">
                <a:solidFill>
                  <a:srgbClr val="0D0D0D"/>
                </a:solidFill>
              </a:rPr>
              <a:t>Paragraphs should focus on one idea and should </a:t>
            </a:r>
            <a:r>
              <a:rPr lang="en-US" sz="3600" b="1" dirty="0" smtClean="0">
                <a:solidFill>
                  <a:srgbClr val="0D0D0D"/>
                </a:solidFill>
              </a:rPr>
              <a:t>never </a:t>
            </a:r>
            <a:r>
              <a:rPr lang="en-US" sz="3600" b="1" dirty="0">
                <a:solidFill>
                  <a:srgbClr val="0D0D0D"/>
                </a:solidFill>
              </a:rPr>
              <a:t>be longer than one page double spaced.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279400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>
                <a:solidFill>
                  <a:srgbClr val="0D0D0D"/>
                </a:solidFill>
              </a:rPr>
              <a:t>Writing Tips </a:t>
            </a:r>
            <a:endParaRPr lang="en-US" sz="5400" b="1" i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267200"/>
          </a:xfrm>
        </p:spPr>
        <p:txBody>
          <a:bodyPr>
            <a:normAutofit fontScale="85000" lnSpcReduction="20000"/>
          </a:bodyPr>
          <a:lstStyle/>
          <a:p>
            <a:pPr marL="457200" indent="-393700">
              <a:buFont typeface="Wingdings" charset="2"/>
              <a:buChar char="Ø"/>
            </a:pPr>
            <a:r>
              <a:rPr lang="en-US" sz="3600" b="1" dirty="0" smtClean="0">
                <a:solidFill>
                  <a:srgbClr val="0D0D0D"/>
                </a:solidFill>
              </a:rPr>
              <a:t>Lead the reader on a journey (tell a good story) about why the study that you are proposing is important.</a:t>
            </a:r>
          </a:p>
          <a:p>
            <a:pPr marL="457200" indent="-393700">
              <a:buFont typeface="Wingdings" charset="2"/>
              <a:buChar char="Ø"/>
            </a:pPr>
            <a:r>
              <a:rPr lang="en-US" sz="3600" b="1" dirty="0" smtClean="0">
                <a:solidFill>
                  <a:srgbClr val="0D0D0D"/>
                </a:solidFill>
              </a:rPr>
              <a:t>Common feedback: </a:t>
            </a:r>
          </a:p>
          <a:p>
            <a:pPr marL="796925" lvl="1" indent="-454025">
              <a:buFont typeface="Wingdings" charset="2"/>
              <a:buChar char="ü"/>
            </a:pPr>
            <a:r>
              <a:rPr lang="en-US" sz="3600" b="1" dirty="0" smtClean="0">
                <a:solidFill>
                  <a:srgbClr val="0D0D0D"/>
                </a:solidFill>
              </a:rPr>
              <a:t>Re-word to improve clarity  </a:t>
            </a:r>
          </a:p>
          <a:p>
            <a:pPr marL="796925" lvl="1" indent="-454025">
              <a:buFont typeface="Wingdings" charset="2"/>
              <a:buChar char="ü"/>
            </a:pPr>
            <a:r>
              <a:rPr lang="en-US" sz="3600" b="1" dirty="0" smtClean="0">
                <a:solidFill>
                  <a:srgbClr val="0D0D0D"/>
                </a:solidFill>
              </a:rPr>
              <a:t>Use topic-specific sub-section headings</a:t>
            </a:r>
          </a:p>
          <a:p>
            <a:pPr marL="796925" lvl="1" indent="-454025">
              <a:buFont typeface="Wingdings" charset="2"/>
              <a:buChar char="ü"/>
            </a:pPr>
            <a:r>
              <a:rPr lang="en-US" sz="3600" b="1" dirty="0" smtClean="0">
                <a:solidFill>
                  <a:srgbClr val="0D0D0D"/>
                </a:solidFill>
              </a:rPr>
              <a:t>Use transition sentences and phrases to link ideas </a:t>
            </a:r>
            <a:endParaRPr lang="en-US" b="1" dirty="0" smtClean="0">
              <a:solidFill>
                <a:srgbClr val="0D0D0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8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2286000"/>
          </a:xfrm>
        </p:spPr>
        <p:txBody>
          <a:bodyPr/>
          <a:lstStyle/>
          <a:p>
            <a:pPr algn="ctr"/>
            <a:r>
              <a:rPr lang="en-US" sz="5400" b="1" i="1" dirty="0" smtClean="0">
                <a:solidFill>
                  <a:srgbClr val="0D0D0D"/>
                </a:solidFill>
              </a:rPr>
              <a:t>Writing Tips </a:t>
            </a:r>
            <a:endParaRPr lang="en-US" sz="5400" b="1" i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3200" b="1" dirty="0" smtClean="0">
                <a:solidFill>
                  <a:srgbClr val="0D0D0D"/>
                </a:solidFill>
              </a:rPr>
              <a:t>Make </a:t>
            </a:r>
            <a:r>
              <a:rPr lang="en-US" sz="3200" b="1" dirty="0">
                <a:solidFill>
                  <a:srgbClr val="0D0D0D"/>
                </a:solidFill>
              </a:rPr>
              <a:t>sure to back up your statements with references. If you say: “Studies show…” “Research indicates…” There should be at least one reference after that sentence. </a:t>
            </a:r>
          </a:p>
          <a:p>
            <a:pPr>
              <a:buFont typeface="Wingdings" charset="2"/>
              <a:buChar char="Ø"/>
            </a:pPr>
            <a:r>
              <a:rPr lang="en-US" sz="3200" b="1" dirty="0" smtClean="0">
                <a:solidFill>
                  <a:srgbClr val="0D0D0D"/>
                </a:solidFill>
              </a:rPr>
              <a:t>Qualify whenever possible your own interpretations about research evidence as possibilities, </a:t>
            </a:r>
            <a:r>
              <a:rPr lang="en-US" sz="3200" b="1" dirty="0">
                <a:solidFill>
                  <a:srgbClr val="0D0D0D"/>
                </a:solidFill>
              </a:rPr>
              <a:t>rather than </a:t>
            </a:r>
            <a:r>
              <a:rPr lang="en-US" sz="3200" b="1" dirty="0" smtClean="0">
                <a:solidFill>
                  <a:srgbClr val="0D0D0D"/>
                </a:solidFill>
              </a:rPr>
              <a:t>facts.</a:t>
            </a:r>
            <a:endParaRPr lang="en-US" sz="3200" b="1" dirty="0">
              <a:solidFill>
                <a:srgbClr val="0D0D0D"/>
              </a:solidFill>
            </a:endParaRP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8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0" indent="0" algn="ctr" hangingPunct="0">
              <a:buNone/>
            </a:pPr>
            <a:r>
              <a:rPr lang="en-US" sz="43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Methods</a:t>
            </a:r>
            <a:r>
              <a:rPr lang="en-US" sz="43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3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&amp; Research </a:t>
            </a:r>
            <a:r>
              <a:rPr lang="en-US" sz="43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Design </a:t>
            </a:r>
            <a:endParaRPr lang="en-US" sz="43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 hangingPunct="0">
              <a:buNone/>
            </a:pPr>
            <a:endParaRPr lang="en-US" sz="9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lvl="0" indent="-457200" hangingPunct="0">
              <a:buFont typeface="Wingdings" charset="2"/>
              <a:buChar char="Ø"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Identify and describe the 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quantitative and the qualitative research designs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that you are proposing. Provide a brief rationale for why you chose these research designs to study your topic. </a:t>
            </a:r>
          </a:p>
          <a:p>
            <a:pPr marL="571500" indent="-457200" hangingPunct="0">
              <a:buFont typeface="Wingdings" charset="2"/>
              <a:buChar char="Ø"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are some quantitative designs?</a:t>
            </a:r>
          </a:p>
          <a:p>
            <a:pPr marL="571500" indent="-457200" hangingPunct="0">
              <a:buFont typeface="Wingdings" charset="2"/>
              <a:buChar char="Ø"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are some qualitative designs?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rgbClr val="0D0D0D"/>
                </a:solidFill>
              </a:rPr>
              <a:t>APA In-Text Citations </a:t>
            </a:r>
            <a:endParaRPr lang="en-US" sz="4800" b="1" i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458200" cy="44196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4400" b="1" dirty="0" smtClean="0">
                <a:solidFill>
                  <a:srgbClr val="0D0D0D"/>
                </a:solidFill>
              </a:rPr>
              <a:t>Properly cite secondary sources 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4400" b="1" dirty="0" smtClean="0">
                <a:solidFill>
                  <a:srgbClr val="0D0D0D"/>
                </a:solidFill>
              </a:rPr>
              <a:t>No “&amp;” within in-text citations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4400" b="1" dirty="0" smtClean="0">
                <a:solidFill>
                  <a:srgbClr val="0D0D0D"/>
                </a:solidFill>
              </a:rPr>
              <a:t>When referencing in-text:</a:t>
            </a:r>
          </a:p>
          <a:p>
            <a:pPr marL="631825" lvl="2" indent="0">
              <a:buNone/>
            </a:pPr>
            <a:r>
              <a:rPr lang="en-US" sz="3600" b="1" dirty="0">
                <a:solidFill>
                  <a:srgbClr val="0D0D0D"/>
                </a:solidFill>
              </a:rPr>
              <a:t>U</a:t>
            </a:r>
            <a:r>
              <a:rPr lang="en-US" sz="3600" b="1" dirty="0" smtClean="0">
                <a:solidFill>
                  <a:srgbClr val="0D0D0D"/>
                </a:solidFill>
              </a:rPr>
              <a:t>se </a:t>
            </a:r>
            <a:r>
              <a:rPr lang="en-US" sz="3600" b="1" u="sng" dirty="0" smtClean="0">
                <a:solidFill>
                  <a:srgbClr val="0D0D0D"/>
                </a:solidFill>
              </a:rPr>
              <a:t>just the authors last name and date </a:t>
            </a:r>
            <a:r>
              <a:rPr lang="en-US" sz="3600" b="1" dirty="0" smtClean="0">
                <a:solidFill>
                  <a:srgbClr val="0D0D0D"/>
                </a:solidFill>
              </a:rPr>
              <a:t>(no first names, book title, journal/article titles or presentation titles)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3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7924800" cy="121920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>
                <a:solidFill>
                  <a:srgbClr val="0D0D0D"/>
                </a:solidFill>
              </a:rPr>
              <a:t>APA In-Text Citations </a:t>
            </a:r>
            <a:endParaRPr lang="en-US" sz="5400" b="1" i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0"/>
            <a:ext cx="8534400" cy="338865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3200" b="1" dirty="0" smtClean="0">
                <a:solidFill>
                  <a:srgbClr val="0D0D0D"/>
                </a:solidFill>
              </a:rPr>
              <a:t>Use page </a:t>
            </a:r>
            <a:r>
              <a:rPr lang="en-US" sz="3200" b="1" dirty="0">
                <a:solidFill>
                  <a:srgbClr val="0D0D0D"/>
                </a:solidFill>
              </a:rPr>
              <a:t>numbers for direct quotes only </a:t>
            </a:r>
          </a:p>
          <a:p>
            <a:pPr>
              <a:buFont typeface="Wingdings" charset="2"/>
              <a:buChar char="Ø"/>
            </a:pPr>
            <a:r>
              <a:rPr lang="en-US" sz="3200" b="1" dirty="0">
                <a:solidFill>
                  <a:srgbClr val="0D0D0D"/>
                </a:solidFill>
              </a:rPr>
              <a:t>Use et al., for in-text citations only after you have already listed out all of the authors—if there are 6 or fewer authors (if more than 6, use et al. the first time</a:t>
            </a:r>
            <a:r>
              <a:rPr lang="en-US" sz="3200" b="1" dirty="0" smtClean="0">
                <a:solidFill>
                  <a:srgbClr val="0D0D0D"/>
                </a:solidFill>
              </a:rPr>
              <a:t>).</a:t>
            </a:r>
          </a:p>
          <a:p>
            <a:pPr>
              <a:buFont typeface="Wingdings" charset="2"/>
              <a:buChar char="Ø"/>
            </a:pPr>
            <a:r>
              <a:rPr lang="en-US" sz="3200" b="1" dirty="0" smtClean="0">
                <a:solidFill>
                  <a:srgbClr val="0D0D0D"/>
                </a:solidFill>
              </a:rPr>
              <a:t>If there are only two authors, each author is listed </a:t>
            </a:r>
            <a:r>
              <a:rPr lang="en-US" sz="3200" b="1" u="sng" dirty="0" smtClean="0">
                <a:solidFill>
                  <a:srgbClr val="0D0D0D"/>
                </a:solidFill>
              </a:rPr>
              <a:t>every time</a:t>
            </a:r>
            <a:endParaRPr lang="en-US" sz="3200" b="1" u="sng" dirty="0">
              <a:solidFill>
                <a:srgbClr val="0D0D0D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447800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D0D0D"/>
                </a:solidFill>
              </a:rPr>
              <a:t>More APA Rules</a:t>
            </a:r>
            <a:endParaRPr lang="en-US" b="1" i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89662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D0D0D"/>
                </a:solidFill>
              </a:rPr>
              <a:t>When describing a </a:t>
            </a:r>
            <a:r>
              <a:rPr lang="en-US" b="1" i="1" dirty="0" smtClean="0">
                <a:solidFill>
                  <a:srgbClr val="0D0D0D"/>
                </a:solidFill>
              </a:rPr>
              <a:t>population—put the individual first, </a:t>
            </a:r>
            <a:r>
              <a:rPr lang="en-US" b="1" dirty="0" smtClean="0">
                <a:solidFill>
                  <a:srgbClr val="0D0D0D"/>
                </a:solidFill>
              </a:rPr>
              <a:t>rather than the disorder/problem:</a:t>
            </a:r>
          </a:p>
          <a:p>
            <a:pPr lvl="1" indent="-339725">
              <a:buFont typeface="Wingdings" charset="2"/>
              <a:buChar char="Ø"/>
            </a:pPr>
            <a:r>
              <a:rPr lang="en-US" sz="2400" b="1" dirty="0" smtClean="0">
                <a:solidFill>
                  <a:srgbClr val="0D0D0D"/>
                </a:solidFill>
              </a:rPr>
              <a:t>People with mental illness (vs. the mentally ill</a:t>
            </a:r>
          </a:p>
          <a:p>
            <a:pPr lvl="1" indent="-339725">
              <a:buFont typeface="Wingdings" charset="2"/>
              <a:buChar char="Ø"/>
            </a:pPr>
            <a:r>
              <a:rPr lang="en-US" sz="2400" b="1" dirty="0" smtClean="0">
                <a:solidFill>
                  <a:srgbClr val="0D0D0D"/>
                </a:solidFill>
              </a:rPr>
              <a:t>People with a substance use disorder vs. addicts, alcoholics etc…</a:t>
            </a:r>
          </a:p>
          <a:p>
            <a:pPr lvl="1" indent="-339725">
              <a:buFont typeface="Wingdings" charset="2"/>
              <a:buChar char="Ø"/>
            </a:pPr>
            <a:r>
              <a:rPr lang="en-US" sz="2400" b="1" dirty="0" smtClean="0">
                <a:solidFill>
                  <a:srgbClr val="0D0D0D"/>
                </a:solidFill>
              </a:rPr>
              <a:t>People with Autism vs. Autistics</a:t>
            </a:r>
          </a:p>
          <a:p>
            <a:pPr lvl="1" indent="-339725">
              <a:buFont typeface="Wingdings" charset="2"/>
              <a:buChar char="Ø"/>
            </a:pPr>
            <a:r>
              <a:rPr lang="en-US" sz="2400" b="1" dirty="0" smtClean="0">
                <a:solidFill>
                  <a:srgbClr val="0D0D0D"/>
                </a:solidFill>
              </a:rPr>
              <a:t>People who are undocumented or with unauthorized citizenship status vs. illegal immigrants</a:t>
            </a:r>
          </a:p>
          <a:p>
            <a:pPr lvl="1" indent="-339725">
              <a:buFont typeface="Wingdings" charset="2"/>
              <a:buChar char="Ø"/>
            </a:pPr>
            <a:r>
              <a:rPr lang="en-US" sz="2400" b="1" dirty="0" smtClean="0">
                <a:solidFill>
                  <a:srgbClr val="0D0D0D"/>
                </a:solidFill>
              </a:rPr>
              <a:t>Etc….</a:t>
            </a:r>
            <a:endParaRPr lang="en-US" sz="2400" b="1" dirty="0">
              <a:solidFill>
                <a:srgbClr val="0D0D0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0D0D0D"/>
                </a:solidFill>
              </a:rPr>
              <a:t>Formatting Rules</a:t>
            </a:r>
            <a:endParaRPr lang="en-US" b="1" i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12142"/>
            <a:ext cx="8458200" cy="338865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D0D0D"/>
                </a:solidFill>
              </a:rPr>
              <a:t>Do </a:t>
            </a:r>
            <a:r>
              <a:rPr lang="en-US" b="1" u="sng" dirty="0" smtClean="0">
                <a:solidFill>
                  <a:srgbClr val="0D0D0D"/>
                </a:solidFill>
              </a:rPr>
              <a:t>not</a:t>
            </a:r>
            <a:r>
              <a:rPr lang="en-US" b="1" dirty="0" smtClean="0">
                <a:solidFill>
                  <a:srgbClr val="0D0D0D"/>
                </a:solidFill>
              </a:rPr>
              <a:t> use I, me, my, we, etc.  - Use the third person, such as the author, this writer, etc. 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D0D0D"/>
                </a:solidFill>
              </a:rPr>
              <a:t>Use 12-point Times New Roman font with 1 inch margins throughout – change bottom margin to .8 if needed to ensure the margins area all the same size.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D0D0D"/>
                </a:solidFill>
              </a:rPr>
              <a:t>Set orphan and widow controls</a:t>
            </a: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D0D0D"/>
                </a:solidFill>
              </a:rPr>
              <a:t>Use ragged right, not </a:t>
            </a:r>
            <a:r>
              <a:rPr lang="en-US" b="1" dirty="0" smtClean="0">
                <a:solidFill>
                  <a:srgbClr val="0D0D0D"/>
                </a:solidFill>
              </a:rPr>
              <a:t>right-justified </a:t>
            </a:r>
            <a:r>
              <a:rPr lang="en-US" b="1" dirty="0" smtClean="0">
                <a:solidFill>
                  <a:srgbClr val="0D0D0D"/>
                </a:solidFill>
              </a:rPr>
              <a:t>margins</a:t>
            </a:r>
            <a:endParaRPr lang="en-US" b="1" dirty="0">
              <a:solidFill>
                <a:srgbClr val="0D0D0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05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rgbClr val="0D0D0D"/>
                </a:solidFill>
              </a:rPr>
              <a:t>Final Tips</a:t>
            </a:r>
            <a:endParaRPr lang="en-US" b="1" i="1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458200" cy="3886200"/>
          </a:xfrm>
        </p:spPr>
        <p:txBody>
          <a:bodyPr>
            <a:normAutofit fontScale="85000" lnSpcReduction="20000"/>
          </a:bodyPr>
          <a:lstStyle/>
          <a:p>
            <a:pPr marL="457200" indent="-393700">
              <a:buFont typeface="Wingdings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The due date is the </a:t>
            </a:r>
            <a:r>
              <a:rPr lang="en-US" b="1" u="sng" dirty="0" smtClean="0">
                <a:solidFill>
                  <a:schemeClr val="tx1"/>
                </a:solidFill>
              </a:rPr>
              <a:t>last day of class on May 8</a:t>
            </a:r>
          </a:p>
          <a:p>
            <a:pPr marL="457200" indent="-393700">
              <a:buFont typeface="Wingdings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Papers may be submitted via hardcopy in class, in my mailbox that afternoon, or via e-mail that day</a:t>
            </a:r>
          </a:p>
          <a:p>
            <a:pPr marL="457200" indent="-393700">
              <a:buFont typeface="Wingdings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Your instructor</a:t>
            </a:r>
            <a:r>
              <a:rPr lang="en-US" b="1" dirty="0" smtClean="0">
                <a:solidFill>
                  <a:schemeClr val="tx1"/>
                </a:solidFill>
              </a:rPr>
              <a:t> can provide one quick review of a draft submitted at least three days prior to the due date, but only if your grade so far is B or less.</a:t>
            </a:r>
          </a:p>
          <a:p>
            <a:pPr marL="457200" indent="-393700">
              <a:buFont typeface="Wingdings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Be sure to organize your work and stay on track – do not wait until the day before the assignment is due.</a:t>
            </a:r>
          </a:p>
          <a:p>
            <a:pPr marL="457200" indent="-393700">
              <a:buFont typeface="Wingdings" charset="2"/>
              <a:buChar char="Ø"/>
            </a:pPr>
            <a:r>
              <a:rPr lang="en-US" b="1" dirty="0" smtClean="0">
                <a:solidFill>
                  <a:schemeClr val="tx1"/>
                </a:solidFill>
              </a:rPr>
              <a:t>Papers will be corrected within one week.  You may give the instructor a self-addressed stamped envelope for mail-back of hard copies.  Electronic copies will be returned via e-mail.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3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5029200"/>
          </a:xfrm>
        </p:spPr>
        <p:txBody>
          <a:bodyPr>
            <a:normAutofit/>
          </a:bodyPr>
          <a:lstStyle/>
          <a:p>
            <a:pPr marL="0" lvl="0" indent="0" algn="ctr" hangingPunct="0">
              <a:buNone/>
            </a:pPr>
            <a:r>
              <a:rPr lang="en-US" sz="4000" b="1" i="1" dirty="0" smtClean="0">
                <a:solidFill>
                  <a:srgbClr val="0D0D0D"/>
                </a:solidFill>
              </a:rPr>
              <a:t>Sample</a:t>
            </a:r>
            <a:endParaRPr lang="en-US" sz="4000" b="1" i="1" dirty="0">
              <a:solidFill>
                <a:srgbClr val="0D0D0D"/>
              </a:solidFill>
            </a:endParaRPr>
          </a:p>
          <a:p>
            <a:pPr lvl="0" hangingPunct="0">
              <a:buFont typeface="Wingdings" charset="2"/>
              <a:buChar char="Ø"/>
            </a:pPr>
            <a:r>
              <a:rPr lang="en-US" b="1" dirty="0">
                <a:solidFill>
                  <a:srgbClr val="0D0D0D"/>
                </a:solidFill>
              </a:rPr>
              <a:t>Identify and describe the sampling method you are proposing for the quantitative and qualitative portions of the proposed study (i.e., simple random sampling, convenience sampling, etc.)</a:t>
            </a:r>
          </a:p>
          <a:p>
            <a:pPr lvl="0" hangingPunct="0">
              <a:buFont typeface="Wingdings" charset="2"/>
              <a:buChar char="Ø"/>
            </a:pPr>
            <a:r>
              <a:rPr lang="en-US" b="1" dirty="0">
                <a:solidFill>
                  <a:srgbClr val="0D0D0D"/>
                </a:solidFill>
              </a:rPr>
              <a:t>Indicate the anticipated sample size for quantitative and qualitative samples</a:t>
            </a:r>
          </a:p>
          <a:p>
            <a:pPr lvl="0" hangingPunct="0">
              <a:buFont typeface="Wingdings" charset="2"/>
              <a:buChar char="Ø"/>
            </a:pPr>
            <a:r>
              <a:rPr lang="en-US" b="1" dirty="0">
                <a:solidFill>
                  <a:srgbClr val="0D0D0D"/>
                </a:solidFill>
              </a:rPr>
              <a:t>Describe (in general) the anticipated demographic characteristics of your quantitative and qualitative samples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174038" cy="4495800"/>
          </a:xfrm>
        </p:spPr>
        <p:txBody>
          <a:bodyPr>
            <a:normAutofit/>
          </a:bodyPr>
          <a:lstStyle/>
          <a:p>
            <a:pPr marL="0" lvl="0" indent="0" algn="ctr" hangingPunct="0">
              <a:buNone/>
            </a:pPr>
            <a:r>
              <a:rPr lang="en-US" sz="4000" b="1" i="1" dirty="0">
                <a:solidFill>
                  <a:srgbClr val="0D0D0D"/>
                </a:solidFill>
              </a:rPr>
              <a:t>Study Site </a:t>
            </a:r>
          </a:p>
          <a:p>
            <a:pPr marL="0" indent="0" hangingPunct="0">
              <a:buNone/>
            </a:pPr>
            <a:endParaRPr lang="en-US" sz="3600" b="1" dirty="0">
              <a:solidFill>
                <a:srgbClr val="0D0D0D"/>
              </a:solidFill>
            </a:endParaRPr>
          </a:p>
          <a:p>
            <a:pPr marL="406400" lvl="0" indent="-406400" hangingPunct="0">
              <a:buFont typeface="Wingdings" charset="2"/>
              <a:buChar char="Ø"/>
            </a:pPr>
            <a:r>
              <a:rPr lang="en-US" sz="3600" b="1" dirty="0" smtClean="0">
                <a:solidFill>
                  <a:srgbClr val="0D0D0D"/>
                </a:solidFill>
              </a:rPr>
              <a:t>Identify and describe where your study will take place, including city and state and, if applicable, agency name.</a:t>
            </a:r>
            <a:endParaRPr lang="en-US" sz="3600" b="1" dirty="0">
              <a:solidFill>
                <a:srgbClr val="0D0D0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5410200"/>
          </a:xfrm>
        </p:spPr>
        <p:txBody>
          <a:bodyPr>
            <a:normAutofit lnSpcReduction="10000"/>
          </a:bodyPr>
          <a:lstStyle/>
          <a:p>
            <a:pPr marL="0" indent="0" algn="ctr" hangingPunct="0">
              <a:buNone/>
            </a:pPr>
            <a:r>
              <a:rPr lang="en-US" sz="4300" b="1" i="1" dirty="0">
                <a:solidFill>
                  <a:srgbClr val="0D0D0D"/>
                </a:solidFill>
              </a:rPr>
              <a:t>Measures and Instrumentation </a:t>
            </a:r>
          </a:p>
          <a:p>
            <a:pPr marL="0" lvl="0" indent="0" hangingPunct="0">
              <a:buNone/>
            </a:pPr>
            <a:r>
              <a:rPr lang="en-US" b="1" dirty="0">
                <a:solidFill>
                  <a:srgbClr val="0D0D0D"/>
                </a:solidFill>
              </a:rPr>
              <a:t>For the </a:t>
            </a:r>
            <a:r>
              <a:rPr lang="en-US" b="1" i="1" u="sng" dirty="0">
                <a:solidFill>
                  <a:srgbClr val="0D0D0D"/>
                </a:solidFill>
              </a:rPr>
              <a:t>quantitative</a:t>
            </a:r>
            <a:r>
              <a:rPr lang="en-US" b="1" dirty="0">
                <a:solidFill>
                  <a:srgbClr val="0D0D0D"/>
                </a:solidFill>
              </a:rPr>
              <a:t> portion of the proposed study</a:t>
            </a:r>
            <a:r>
              <a:rPr lang="en-US" b="1" dirty="0" smtClean="0">
                <a:solidFill>
                  <a:srgbClr val="0D0D0D"/>
                </a:solidFill>
              </a:rPr>
              <a:t>:</a:t>
            </a:r>
            <a:endParaRPr lang="en-US" sz="2000" b="1" dirty="0">
              <a:solidFill>
                <a:srgbClr val="0D0D0D"/>
              </a:solidFill>
            </a:endParaRPr>
          </a:p>
          <a:p>
            <a:pPr marL="746125" lvl="1" indent="-403225" hangingPunct="0">
              <a:buFont typeface="Wingdings" charset="2"/>
              <a:buChar char="Ø"/>
            </a:pPr>
            <a:r>
              <a:rPr lang="en-US" sz="2000" b="1" dirty="0">
                <a:solidFill>
                  <a:srgbClr val="0D0D0D"/>
                </a:solidFill>
              </a:rPr>
              <a:t>Identify and describe the </a:t>
            </a:r>
            <a:r>
              <a:rPr lang="en-US" sz="2000" b="1" i="1" dirty="0">
                <a:solidFill>
                  <a:srgbClr val="0D0D0D"/>
                </a:solidFill>
              </a:rPr>
              <a:t>operational definition</a:t>
            </a:r>
            <a:r>
              <a:rPr lang="en-US" sz="2000" b="1" dirty="0">
                <a:solidFill>
                  <a:srgbClr val="0D0D0D"/>
                </a:solidFill>
              </a:rPr>
              <a:t> (e.g. how it is measured) for the independent and the dependent variables. </a:t>
            </a:r>
          </a:p>
          <a:p>
            <a:pPr marL="746125" lvl="1" indent="-403225" hangingPunct="0">
              <a:buFont typeface="Wingdings" charset="2"/>
              <a:buChar char="Ø"/>
            </a:pPr>
            <a:r>
              <a:rPr lang="en-US" sz="2000" b="1" dirty="0">
                <a:solidFill>
                  <a:srgbClr val="0D0D0D"/>
                </a:solidFill>
              </a:rPr>
              <a:t>Describe the </a:t>
            </a:r>
            <a:r>
              <a:rPr lang="en-US" sz="2000" b="1" i="1" dirty="0">
                <a:solidFill>
                  <a:srgbClr val="0D0D0D"/>
                </a:solidFill>
              </a:rPr>
              <a:t>type of quantitative study instrument</a:t>
            </a:r>
            <a:r>
              <a:rPr lang="en-US" sz="2000" b="1" dirty="0">
                <a:solidFill>
                  <a:srgbClr val="0D0D0D"/>
                </a:solidFill>
              </a:rPr>
              <a:t> being used, such as a survey, a case record review form, or if the data are supposed to come from administrative data, indicate that here. </a:t>
            </a:r>
          </a:p>
          <a:p>
            <a:pPr marL="746125" lvl="1" indent="-403225" hangingPunct="0">
              <a:buFont typeface="Wingdings" charset="2"/>
              <a:buChar char="Ø"/>
            </a:pPr>
            <a:r>
              <a:rPr lang="en-US" sz="2000" b="1" dirty="0">
                <a:solidFill>
                  <a:srgbClr val="0D0D0D"/>
                </a:solidFill>
              </a:rPr>
              <a:t>Describe </a:t>
            </a:r>
            <a:r>
              <a:rPr lang="en-US" sz="2000" b="1" i="1" dirty="0">
                <a:solidFill>
                  <a:srgbClr val="0D0D0D"/>
                </a:solidFill>
              </a:rPr>
              <a:t>the reliability of the quantitative study instrument</a:t>
            </a:r>
            <a:r>
              <a:rPr lang="en-US" sz="2000" b="1" dirty="0">
                <a:solidFill>
                  <a:srgbClr val="0D0D0D"/>
                </a:solidFill>
              </a:rPr>
              <a:t>, if known. If not known, then describe how you would address reliability issues (e.g. how will you know if the instrument is reliable)?</a:t>
            </a:r>
          </a:p>
          <a:p>
            <a:pPr marL="746125" lvl="1" indent="-403225" hangingPunct="0">
              <a:buFont typeface="Wingdings" charset="2"/>
              <a:buChar char="Ø"/>
            </a:pPr>
            <a:r>
              <a:rPr lang="en-US" sz="2000" b="1" dirty="0">
                <a:solidFill>
                  <a:srgbClr val="0D0D0D"/>
                </a:solidFill>
              </a:rPr>
              <a:t>Describe </a:t>
            </a:r>
            <a:r>
              <a:rPr lang="en-US" sz="2000" b="1" i="1" dirty="0">
                <a:solidFill>
                  <a:srgbClr val="0D0D0D"/>
                </a:solidFill>
              </a:rPr>
              <a:t>the validity of the quantitative study instrument,</a:t>
            </a:r>
            <a:r>
              <a:rPr lang="en-US" sz="2000" b="1" dirty="0">
                <a:solidFill>
                  <a:srgbClr val="0D0D0D"/>
                </a:solidFill>
              </a:rPr>
              <a:t> if known. If not known, then describe how you would address validity issues (e.g. how will you know if the instrument is valid)?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953000"/>
          </a:xfrm>
        </p:spPr>
        <p:txBody>
          <a:bodyPr>
            <a:normAutofit/>
          </a:bodyPr>
          <a:lstStyle/>
          <a:p>
            <a:pPr marL="0" lvl="0" indent="0" algn="ctr" hangingPunct="0">
              <a:buNone/>
            </a:pPr>
            <a:r>
              <a:rPr lang="en-US" sz="2800" b="1" i="1" dirty="0" smtClean="0">
                <a:solidFill>
                  <a:srgbClr val="0D0D0D"/>
                </a:solidFill>
              </a:rPr>
              <a:t>For </a:t>
            </a:r>
            <a:r>
              <a:rPr lang="en-US" sz="2800" b="1" i="1" dirty="0">
                <a:solidFill>
                  <a:srgbClr val="0D0D0D"/>
                </a:solidFill>
              </a:rPr>
              <a:t>the qualitative portion of the proposed study: </a:t>
            </a:r>
          </a:p>
          <a:p>
            <a:pPr marL="0" indent="0" hangingPunct="0">
              <a:buNone/>
            </a:pPr>
            <a:endParaRPr lang="en-US" sz="800" dirty="0">
              <a:solidFill>
                <a:srgbClr val="7030A0"/>
              </a:solidFill>
            </a:endParaRPr>
          </a:p>
          <a:p>
            <a:pPr marL="682625" lvl="1" indent="-339725" hangingPunct="0">
              <a:buFont typeface="Wingdings" charset="2"/>
              <a:buChar char="Ø"/>
            </a:pPr>
            <a:r>
              <a:rPr lang="en-US" sz="2400" b="1" dirty="0">
                <a:solidFill>
                  <a:srgbClr val="0D0D0D"/>
                </a:solidFill>
              </a:rPr>
              <a:t>Identify and describe </a:t>
            </a:r>
            <a:r>
              <a:rPr lang="en-US" sz="2400" b="1" i="1" dirty="0">
                <a:solidFill>
                  <a:srgbClr val="0D0D0D"/>
                </a:solidFill>
              </a:rPr>
              <a:t>the main domains that are to be explored </a:t>
            </a:r>
            <a:r>
              <a:rPr lang="en-US" sz="2400" b="1" dirty="0">
                <a:solidFill>
                  <a:srgbClr val="0D0D0D"/>
                </a:solidFill>
              </a:rPr>
              <a:t>(e.g. the main topics you are going to ask about)</a:t>
            </a:r>
          </a:p>
          <a:p>
            <a:pPr marL="682625" lvl="1" indent="-339725" hangingPunct="0">
              <a:buFont typeface="Wingdings" charset="2"/>
              <a:buChar char="Ø"/>
            </a:pPr>
            <a:r>
              <a:rPr lang="en-US" sz="2400" b="1" dirty="0">
                <a:solidFill>
                  <a:srgbClr val="0D0D0D"/>
                </a:solidFill>
              </a:rPr>
              <a:t>Describe </a:t>
            </a:r>
            <a:r>
              <a:rPr lang="en-US" sz="2400" b="1" i="1" dirty="0">
                <a:solidFill>
                  <a:srgbClr val="0D0D0D"/>
                </a:solidFill>
              </a:rPr>
              <a:t>the type of qualitative study instrument</a:t>
            </a:r>
            <a:r>
              <a:rPr lang="en-US" sz="2400" b="1" dirty="0">
                <a:solidFill>
                  <a:srgbClr val="0D0D0D"/>
                </a:solidFill>
              </a:rPr>
              <a:t> being proposed, such as a semi-structured interview guide, or a focus group guide. </a:t>
            </a:r>
          </a:p>
          <a:p>
            <a:pPr marL="682625" lvl="1" indent="-339725" hangingPunct="0">
              <a:buFont typeface="Wingdings" charset="2"/>
              <a:buChar char="Ø"/>
            </a:pPr>
            <a:r>
              <a:rPr lang="en-US" sz="2400" b="1" dirty="0">
                <a:solidFill>
                  <a:srgbClr val="0D0D0D"/>
                </a:solidFill>
              </a:rPr>
              <a:t>Describe how potential issues related to the </a:t>
            </a:r>
            <a:r>
              <a:rPr lang="en-US" sz="2400" b="1" i="1" dirty="0">
                <a:solidFill>
                  <a:srgbClr val="0D0D0D"/>
                </a:solidFill>
              </a:rPr>
              <a:t>credibility and trustworthiness</a:t>
            </a:r>
            <a:r>
              <a:rPr lang="en-US" sz="2400" b="1" dirty="0">
                <a:solidFill>
                  <a:srgbClr val="0D0D0D"/>
                </a:solidFill>
              </a:rPr>
              <a:t> of the data will be addressed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638800"/>
          </a:xfrm>
        </p:spPr>
        <p:txBody>
          <a:bodyPr>
            <a:normAutofit/>
          </a:bodyPr>
          <a:lstStyle/>
          <a:p>
            <a:pPr marL="0" lvl="0" indent="0" algn="ctr" hangingPunct="0">
              <a:buNone/>
            </a:pPr>
            <a:r>
              <a:rPr lang="en-US" sz="4000" b="1" i="1" dirty="0" smtClean="0">
                <a:solidFill>
                  <a:srgbClr val="0D0D0D"/>
                </a:solidFill>
              </a:rPr>
              <a:t>Human Subjects Considerations </a:t>
            </a:r>
          </a:p>
          <a:p>
            <a:pPr lvl="0" hangingPunct="0">
              <a:buFont typeface="Wingdings" charset="2"/>
              <a:buChar char="§"/>
            </a:pPr>
            <a:r>
              <a:rPr lang="en-US" sz="2000" b="1" dirty="0" smtClean="0">
                <a:solidFill>
                  <a:srgbClr val="0D0D0D"/>
                </a:solidFill>
              </a:rPr>
              <a:t>Describe how you will obtain informed consent, ensure participants’ confidentiality or anonymity, protect them from harm, and submit your proposal to an IRB for review and approval.</a:t>
            </a:r>
          </a:p>
          <a:p>
            <a:pPr lvl="0" hangingPunct="0">
              <a:buFont typeface="Wingdings" charset="2"/>
              <a:buChar char="§"/>
            </a:pPr>
            <a:r>
              <a:rPr lang="en-US" sz="2000" b="1" dirty="0" smtClean="0">
                <a:solidFill>
                  <a:srgbClr val="0D0D0D"/>
                </a:solidFill>
              </a:rPr>
              <a:t>Data Collection Procedures </a:t>
            </a:r>
          </a:p>
          <a:p>
            <a:pPr lvl="0" hangingPunct="0">
              <a:buFont typeface="Wingdings" charset="2"/>
              <a:buChar char="§"/>
            </a:pPr>
            <a:r>
              <a:rPr lang="en-US" sz="2000" b="1" dirty="0" smtClean="0">
                <a:solidFill>
                  <a:srgbClr val="0D0D0D"/>
                </a:solidFill>
              </a:rPr>
              <a:t>Describe, step by step, how you will:</a:t>
            </a:r>
          </a:p>
          <a:p>
            <a:pPr lvl="1" hangingPunct="0">
              <a:buFont typeface="Wingdings" charset="2"/>
              <a:buChar char="Ø"/>
            </a:pPr>
            <a:r>
              <a:rPr lang="en-US" sz="2000" b="1" dirty="0" smtClean="0">
                <a:solidFill>
                  <a:srgbClr val="0D0D0D"/>
                </a:solidFill>
              </a:rPr>
              <a:t>Recruit potential participants (if applicable)</a:t>
            </a:r>
          </a:p>
          <a:p>
            <a:pPr lvl="1" hangingPunct="0">
              <a:buFont typeface="Wingdings" charset="2"/>
              <a:buChar char="Ø"/>
            </a:pPr>
            <a:r>
              <a:rPr lang="en-US" sz="2000" b="1" dirty="0" smtClean="0">
                <a:solidFill>
                  <a:srgbClr val="0D0D0D"/>
                </a:solidFill>
              </a:rPr>
              <a:t>Collect data from participants</a:t>
            </a:r>
          </a:p>
          <a:p>
            <a:pPr lvl="1" hangingPunct="0">
              <a:buFont typeface="Wingdings" charset="2"/>
              <a:buChar char="Ø"/>
            </a:pPr>
            <a:r>
              <a:rPr lang="en-US" sz="2000" b="1" dirty="0" smtClean="0">
                <a:solidFill>
                  <a:srgbClr val="0D0D0D"/>
                </a:solidFill>
              </a:rPr>
              <a:t>What will happen when you collect data (survey, interview questions, audio recording, field notes, etc..) </a:t>
            </a:r>
          </a:p>
          <a:p>
            <a:pPr lvl="1" hangingPunct="0">
              <a:buFont typeface="Wingdings" charset="2"/>
              <a:buChar char="Ø"/>
            </a:pPr>
            <a:r>
              <a:rPr lang="en-US" sz="2000" b="1" dirty="0" smtClean="0">
                <a:solidFill>
                  <a:srgbClr val="0D0D0D"/>
                </a:solidFill>
              </a:rPr>
              <a:t>If the proposed study includes an intervention, describe the intervention in this section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5AA0-DC3D-4EAD-961C-EE61EDABBC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33686"/>
          </a:xfrm>
        </p:spPr>
        <p:txBody>
          <a:bodyPr>
            <a:normAutofit fontScale="92500" lnSpcReduction="10000"/>
          </a:bodyPr>
          <a:lstStyle/>
          <a:p>
            <a:pPr marL="0" indent="0" algn="ctr" hangingPunct="0">
              <a:buNone/>
            </a:pPr>
            <a:r>
              <a:rPr lang="en-US" sz="4300" b="1" i="1" dirty="0">
                <a:solidFill>
                  <a:srgbClr val="0D0D0D"/>
                </a:solidFill>
              </a:rPr>
              <a:t>Proposed Analysis </a:t>
            </a:r>
            <a:endParaRPr lang="en-US" sz="4300" b="1" dirty="0">
              <a:solidFill>
                <a:srgbClr val="0D0D0D"/>
              </a:solidFill>
            </a:endParaRPr>
          </a:p>
          <a:p>
            <a:pPr marL="0" lvl="0" indent="0" hangingPunct="0">
              <a:buNone/>
            </a:pPr>
            <a:r>
              <a:rPr lang="en-US" b="1" dirty="0">
                <a:solidFill>
                  <a:srgbClr val="0D0D0D"/>
                </a:solidFill>
              </a:rPr>
              <a:t>For the </a:t>
            </a:r>
            <a:r>
              <a:rPr lang="en-US" b="1" i="1" u="sng" dirty="0">
                <a:solidFill>
                  <a:srgbClr val="0D0D0D"/>
                </a:solidFill>
              </a:rPr>
              <a:t>quantitative</a:t>
            </a:r>
            <a:r>
              <a:rPr lang="en-US" b="1" dirty="0">
                <a:solidFill>
                  <a:srgbClr val="0D0D0D"/>
                </a:solidFill>
              </a:rPr>
              <a:t> portion:</a:t>
            </a:r>
          </a:p>
          <a:p>
            <a:pPr lvl="1" indent="-339725" hangingPunct="0">
              <a:buFont typeface="Wingdings" charset="2"/>
              <a:buChar char="Ø"/>
            </a:pPr>
            <a:r>
              <a:rPr lang="en-US" sz="2400" b="1" dirty="0">
                <a:solidFill>
                  <a:srgbClr val="0D0D0D"/>
                </a:solidFill>
              </a:rPr>
              <a:t>Describe the types of </a:t>
            </a:r>
            <a:r>
              <a:rPr lang="en-US" sz="2400" b="1" u="sng" dirty="0">
                <a:solidFill>
                  <a:srgbClr val="0D0D0D"/>
                </a:solidFill>
              </a:rPr>
              <a:t>descriptive statistics</a:t>
            </a:r>
            <a:r>
              <a:rPr lang="en-US" sz="2400" b="1" dirty="0">
                <a:solidFill>
                  <a:srgbClr val="0D0D0D"/>
                </a:solidFill>
              </a:rPr>
              <a:t> that you are proposing to use for each variable of interest, including: demographic variables, the independent variable, the dependent variable and also any important extraneous (i.e. confounding) variables that may influence the possible relationship between the independent and the dependent variables. </a:t>
            </a:r>
          </a:p>
          <a:p>
            <a:pPr lvl="1" indent="-339725" hangingPunct="0">
              <a:buFont typeface="Wingdings" charset="2"/>
              <a:buChar char="Ø"/>
            </a:pPr>
            <a:r>
              <a:rPr lang="en-US" sz="2400" b="1" dirty="0">
                <a:solidFill>
                  <a:srgbClr val="0D0D0D"/>
                </a:solidFill>
              </a:rPr>
              <a:t>Describe the type of </a:t>
            </a:r>
            <a:r>
              <a:rPr lang="en-US" sz="2400" b="1" u="sng" dirty="0">
                <a:solidFill>
                  <a:srgbClr val="0D0D0D"/>
                </a:solidFill>
              </a:rPr>
              <a:t>inferential statistics</a:t>
            </a:r>
            <a:r>
              <a:rPr lang="en-US" sz="2400" b="1" dirty="0">
                <a:solidFill>
                  <a:srgbClr val="0D0D0D"/>
                </a:solidFill>
              </a:rPr>
              <a:t> that you are proposing to use to test your hypothesis. </a:t>
            </a:r>
            <a:endParaRPr lang="en-US" b="1" dirty="0">
              <a:solidFill>
                <a:srgbClr val="0D0D0D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 fontScale="92500" lnSpcReduction="10000"/>
          </a:bodyPr>
          <a:lstStyle/>
          <a:p>
            <a:pPr marL="0" lvl="0" indent="0" algn="ctr" hangingPunct="0">
              <a:buNone/>
            </a:pPr>
            <a:r>
              <a:rPr lang="en-US" sz="4000" b="1" i="1" dirty="0">
                <a:solidFill>
                  <a:srgbClr val="0D0D0D"/>
                </a:solidFill>
              </a:rPr>
              <a:t>For the </a:t>
            </a:r>
            <a:r>
              <a:rPr lang="en-US" sz="4000" b="1" i="1" dirty="0" smtClean="0">
                <a:solidFill>
                  <a:srgbClr val="0D0D0D"/>
                </a:solidFill>
              </a:rPr>
              <a:t>Qualitative Portion: 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pPr lvl="1" indent="-403225" hangingPunct="0">
              <a:buFont typeface="Wingdings" charset="2"/>
              <a:buChar char="Ø"/>
            </a:pPr>
            <a:r>
              <a:rPr lang="en-US" sz="3200" b="1" dirty="0">
                <a:solidFill>
                  <a:srgbClr val="0D0D0D"/>
                </a:solidFill>
              </a:rPr>
              <a:t>Describe your anticipated </a:t>
            </a:r>
            <a:r>
              <a:rPr lang="en-US" sz="3200" b="1" u="sng" dirty="0">
                <a:solidFill>
                  <a:srgbClr val="0D0D0D"/>
                </a:solidFill>
              </a:rPr>
              <a:t>process for qualitative analysis</a:t>
            </a:r>
            <a:r>
              <a:rPr lang="en-US" sz="3200" b="1" dirty="0">
                <a:solidFill>
                  <a:srgbClr val="0D0D0D"/>
                </a:solidFill>
              </a:rPr>
              <a:t> (i.e. ongoing, cyclical process of reading and re-reading transcripts and field notes)</a:t>
            </a:r>
          </a:p>
          <a:p>
            <a:pPr lvl="1" indent="-403225" hangingPunct="0">
              <a:buFont typeface="Wingdings" charset="2"/>
              <a:buChar char="Ø"/>
            </a:pPr>
            <a:r>
              <a:rPr lang="en-US" sz="3200" b="1" dirty="0">
                <a:solidFill>
                  <a:srgbClr val="0D0D0D"/>
                </a:solidFill>
              </a:rPr>
              <a:t>Describe the </a:t>
            </a:r>
            <a:r>
              <a:rPr lang="en-US" sz="3200" b="1" u="sng" dirty="0">
                <a:solidFill>
                  <a:srgbClr val="0D0D0D"/>
                </a:solidFill>
              </a:rPr>
              <a:t>coding process</a:t>
            </a:r>
            <a:r>
              <a:rPr lang="en-US" sz="3200" b="1" dirty="0">
                <a:solidFill>
                  <a:srgbClr val="0D0D0D"/>
                </a:solidFill>
              </a:rPr>
              <a:t> you will use (content, thematic, comparative, narrative), you can combine these approaches. 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1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148</TotalTime>
  <Words>1593</Words>
  <Application>Microsoft Macintosh PowerPoint</Application>
  <PresentationFormat>On-screen Show (4:3)</PresentationFormat>
  <Paragraphs>141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Sky</vt:lpstr>
      <vt:lpstr>Assignment 4:  Final Research Paper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Grading and Evaluation</vt:lpstr>
      <vt:lpstr>Linking Literature Review to Your Proposal</vt:lpstr>
      <vt:lpstr>Writing: Technical Issues </vt:lpstr>
      <vt:lpstr>Writing: Technical Issues </vt:lpstr>
      <vt:lpstr>Writing: Technical Issues </vt:lpstr>
      <vt:lpstr>Writing Tips </vt:lpstr>
      <vt:lpstr>Writing Tips </vt:lpstr>
      <vt:lpstr>APA In-Text Citations </vt:lpstr>
      <vt:lpstr>APA In-Text Citations </vt:lpstr>
      <vt:lpstr>More APA Rules</vt:lpstr>
      <vt:lpstr>Formatting Rules</vt:lpstr>
      <vt:lpstr>Final Tips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LemonOsterling</dc:creator>
  <cp:lastModifiedBy>Chico Cat</cp:lastModifiedBy>
  <cp:revision>31</cp:revision>
  <cp:lastPrinted>2013-04-22T07:57:25Z</cp:lastPrinted>
  <dcterms:created xsi:type="dcterms:W3CDTF">2013-04-17T17:14:04Z</dcterms:created>
  <dcterms:modified xsi:type="dcterms:W3CDTF">2013-04-22T08:00:48Z</dcterms:modified>
</cp:coreProperties>
</file>