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27"/>
  </p:notesMasterIdLst>
  <p:handoutMasterIdLst>
    <p:handoutMasterId r:id="rId28"/>
  </p:handoutMasterIdLst>
  <p:sldIdLst>
    <p:sldId id="256" r:id="rId2"/>
    <p:sldId id="271" r:id="rId3"/>
    <p:sldId id="268" r:id="rId4"/>
    <p:sldId id="270" r:id="rId5"/>
    <p:sldId id="269" r:id="rId6"/>
    <p:sldId id="272" r:id="rId7"/>
    <p:sldId id="273" r:id="rId8"/>
    <p:sldId id="274" r:id="rId9"/>
    <p:sldId id="275" r:id="rId10"/>
    <p:sldId id="276" r:id="rId11"/>
    <p:sldId id="277" r:id="rId12"/>
    <p:sldId id="278" r:id="rId13"/>
    <p:sldId id="279" r:id="rId14"/>
    <p:sldId id="280" r:id="rId15"/>
    <p:sldId id="281" r:id="rId16"/>
    <p:sldId id="282" r:id="rId17"/>
    <p:sldId id="283" r:id="rId18"/>
    <p:sldId id="284" r:id="rId19"/>
    <p:sldId id="285" r:id="rId20"/>
    <p:sldId id="286" r:id="rId21"/>
    <p:sldId id="287" r:id="rId22"/>
    <p:sldId id="288" r:id="rId23"/>
    <p:sldId id="289" r:id="rId24"/>
    <p:sldId id="290" r:id="rId25"/>
    <p:sldId id="291" r:id="rId26"/>
  </p:sldIdLst>
  <p:sldSz cx="9144000" cy="6858000" type="screen4x3"/>
  <p:notesSz cx="7010400" cy="9296400"/>
  <p:defaultTextStyle>
    <a:defPPr>
      <a:defRPr lang="en-US"/>
    </a:defPPr>
    <a:lvl1pPr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1pPr>
    <a:lvl2pPr marL="4572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2pPr>
    <a:lvl3pPr marL="9144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3pPr>
    <a:lvl4pPr marL="13716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4pPr>
    <a:lvl5pPr marL="1828800" algn="l" rtl="0" fontAlgn="base">
      <a:spcBef>
        <a:spcPct val="20000"/>
      </a:spcBef>
      <a:spcAft>
        <a:spcPct val="0"/>
      </a:spcAft>
      <a:buClr>
        <a:schemeClr val="accent2"/>
      </a:buClr>
      <a:buSzPct val="70000"/>
      <a:buFont typeface="Wingdings" pitchFamily="2" charset="2"/>
      <a:buChar char="l"/>
      <a:defRPr sz="2600" kern="1200">
        <a:solidFill>
          <a:schemeClr val="tx1"/>
        </a:solidFill>
        <a:latin typeface="Arial" charset="0"/>
        <a:ea typeface="+mn-ea"/>
        <a:cs typeface="+mn-cs"/>
      </a:defRPr>
    </a:lvl5pPr>
    <a:lvl6pPr marL="2286000" algn="l" defTabSz="914400" rtl="0" eaLnBrk="1" latinLnBrk="0" hangingPunct="1">
      <a:defRPr sz="2600" kern="1200">
        <a:solidFill>
          <a:schemeClr val="tx1"/>
        </a:solidFill>
        <a:latin typeface="Arial" charset="0"/>
        <a:ea typeface="+mn-ea"/>
        <a:cs typeface="+mn-cs"/>
      </a:defRPr>
    </a:lvl6pPr>
    <a:lvl7pPr marL="2743200" algn="l" defTabSz="914400" rtl="0" eaLnBrk="1" latinLnBrk="0" hangingPunct="1">
      <a:defRPr sz="2600" kern="1200">
        <a:solidFill>
          <a:schemeClr val="tx1"/>
        </a:solidFill>
        <a:latin typeface="Arial" charset="0"/>
        <a:ea typeface="+mn-ea"/>
        <a:cs typeface="+mn-cs"/>
      </a:defRPr>
    </a:lvl7pPr>
    <a:lvl8pPr marL="3200400" algn="l" defTabSz="914400" rtl="0" eaLnBrk="1" latinLnBrk="0" hangingPunct="1">
      <a:defRPr sz="2600" kern="1200">
        <a:solidFill>
          <a:schemeClr val="tx1"/>
        </a:solidFill>
        <a:latin typeface="Arial" charset="0"/>
        <a:ea typeface="+mn-ea"/>
        <a:cs typeface="+mn-cs"/>
      </a:defRPr>
    </a:lvl8pPr>
    <a:lvl9pPr marL="3657600" algn="l" defTabSz="914400" rtl="0" eaLnBrk="1" latinLnBrk="0" hangingPunct="1">
      <a:defRPr sz="26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44114"/>
    <a:srgbClr val="FFCC00"/>
    <a:srgbClr val="893611"/>
    <a:srgbClr val="F3B99F"/>
    <a:srgbClr val="B94917"/>
    <a:srgbClr val="FF6600"/>
    <a:srgbClr val="000066"/>
    <a:srgbClr val="00002C"/>
    <a:srgbClr val="C4E7F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8566" autoAdjust="0"/>
    <p:restoredTop sz="89306" autoAdjust="0"/>
  </p:normalViewPr>
  <p:slideViewPr>
    <p:cSldViewPr>
      <p:cViewPr varScale="1">
        <p:scale>
          <a:sx n="46" d="100"/>
          <a:sy n="46" d="100"/>
        </p:scale>
        <p:origin x="-1200" y="-7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0.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818"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spcBef>
                <a:spcPct val="0"/>
              </a:spcBef>
              <a:buClrTx/>
              <a:buSzTx/>
              <a:buFontTx/>
              <a:buNone/>
              <a:defRPr sz="1200"/>
            </a:lvl1pPr>
          </a:lstStyle>
          <a:p>
            <a:endParaRPr lang="en-US" altLang="en-US"/>
          </a:p>
        </p:txBody>
      </p:sp>
      <p:sp>
        <p:nvSpPr>
          <p:cNvPr id="34819" name="Rectangle 3"/>
          <p:cNvSpPr>
            <a:spLocks noGrp="1" noChangeArrowheads="1"/>
          </p:cNvSpPr>
          <p:nvPr>
            <p:ph type="dt" sz="quarter"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spcBef>
                <a:spcPct val="0"/>
              </a:spcBef>
              <a:buClrTx/>
              <a:buSzTx/>
              <a:buFontTx/>
              <a:buNone/>
              <a:defRPr sz="1200"/>
            </a:lvl1pPr>
          </a:lstStyle>
          <a:p>
            <a:endParaRPr lang="en-US" altLang="en-US"/>
          </a:p>
        </p:txBody>
      </p:sp>
      <p:sp>
        <p:nvSpPr>
          <p:cNvPr id="34820" name="Rectangle 4"/>
          <p:cNvSpPr>
            <a:spLocks noGrp="1" noChangeArrowheads="1"/>
          </p:cNvSpPr>
          <p:nvPr>
            <p:ph type="ftr" sz="quarter" idx="2"/>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spcBef>
                <a:spcPct val="0"/>
              </a:spcBef>
              <a:buClrTx/>
              <a:buSzTx/>
              <a:buFontTx/>
              <a:buNone/>
              <a:defRPr sz="1200"/>
            </a:lvl1pPr>
          </a:lstStyle>
          <a:p>
            <a:endParaRPr lang="en-US" altLang="en-US"/>
          </a:p>
        </p:txBody>
      </p:sp>
      <p:sp>
        <p:nvSpPr>
          <p:cNvPr id="34821" name="Rectangle 5"/>
          <p:cNvSpPr>
            <a:spLocks noGrp="1" noChangeArrowheads="1"/>
          </p:cNvSpPr>
          <p:nvPr>
            <p:ph type="sldNum" sz="quarter" idx="3"/>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spcBef>
                <a:spcPct val="0"/>
              </a:spcBef>
              <a:buClrTx/>
              <a:buSzTx/>
              <a:buFontTx/>
              <a:buNone/>
              <a:defRPr sz="1200"/>
            </a:lvl1pPr>
          </a:lstStyle>
          <a:p>
            <a:fld id="{6DA16AA0-1FE7-4E2B-85CC-B262755318F9}" type="slidenum">
              <a:rPr lang="en-US" altLang="en-US"/>
              <a:pPr/>
              <a:t>‹#›</a:t>
            </a:fld>
            <a:endParaRPr lang="en-US" altLang="en-US"/>
          </a:p>
        </p:txBody>
      </p:sp>
    </p:spTree>
    <p:extLst>
      <p:ext uri="{BB962C8B-B14F-4D97-AF65-F5344CB8AC3E}">
        <p14:creationId xmlns:p14="http://schemas.microsoft.com/office/powerpoint/2010/main" val="174365795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2"/>
          <p:cNvSpPr>
            <a:spLocks noGrp="1" noChangeArrowheads="1"/>
          </p:cNvSpPr>
          <p:nvPr>
            <p:ph type="hdr" sz="quarter"/>
          </p:nvPr>
        </p:nvSpPr>
        <p:spPr bwMode="auto">
          <a:xfrm>
            <a:off x="0"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defTabSz="931863">
              <a:spcBef>
                <a:spcPct val="0"/>
              </a:spcBef>
              <a:buClrTx/>
              <a:buSzTx/>
              <a:buFontTx/>
              <a:buNone/>
              <a:defRPr sz="1200"/>
            </a:lvl1pPr>
          </a:lstStyle>
          <a:p>
            <a:endParaRPr lang="en-US" altLang="en-US"/>
          </a:p>
        </p:txBody>
      </p:sp>
      <p:sp>
        <p:nvSpPr>
          <p:cNvPr id="26627" name="Rectangle 3"/>
          <p:cNvSpPr>
            <a:spLocks noGrp="1" noChangeArrowheads="1"/>
          </p:cNvSpPr>
          <p:nvPr>
            <p:ph type="dt" idx="1"/>
          </p:nvPr>
        </p:nvSpPr>
        <p:spPr bwMode="auto">
          <a:xfrm>
            <a:off x="3970338" y="0"/>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lvl1pPr algn="r" defTabSz="931863">
              <a:spcBef>
                <a:spcPct val="0"/>
              </a:spcBef>
              <a:buClrTx/>
              <a:buSzTx/>
              <a:buFontTx/>
              <a:buNone/>
              <a:defRPr sz="1200"/>
            </a:lvl1pPr>
          </a:lstStyle>
          <a:p>
            <a:endParaRPr lang="en-US" altLang="en-US"/>
          </a:p>
        </p:txBody>
      </p:sp>
      <p:sp>
        <p:nvSpPr>
          <p:cNvPr id="26628"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26629" name="Rectangle 5"/>
          <p:cNvSpPr>
            <a:spLocks noGrp="1" noChangeArrowheads="1"/>
          </p:cNvSpPr>
          <p:nvPr>
            <p:ph type="body" sz="quarter" idx="3"/>
          </p:nvPr>
        </p:nvSpPr>
        <p:spPr bwMode="auto">
          <a:xfrm>
            <a:off x="701675" y="4416425"/>
            <a:ext cx="5607050" cy="4183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26630" name="Rectangle 6"/>
          <p:cNvSpPr>
            <a:spLocks noGrp="1" noChangeArrowheads="1"/>
          </p:cNvSpPr>
          <p:nvPr>
            <p:ph type="ftr" sz="quarter" idx="4"/>
          </p:nvPr>
        </p:nvSpPr>
        <p:spPr bwMode="auto">
          <a:xfrm>
            <a:off x="0"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defTabSz="931863">
              <a:spcBef>
                <a:spcPct val="0"/>
              </a:spcBef>
              <a:buClrTx/>
              <a:buSzTx/>
              <a:buFontTx/>
              <a:buNone/>
              <a:defRPr sz="1200"/>
            </a:lvl1pPr>
          </a:lstStyle>
          <a:p>
            <a:endParaRPr lang="en-US" altLang="en-US"/>
          </a:p>
        </p:txBody>
      </p:sp>
      <p:sp>
        <p:nvSpPr>
          <p:cNvPr id="26631" name="Rectangle 7"/>
          <p:cNvSpPr>
            <a:spLocks noGrp="1" noChangeArrowheads="1"/>
          </p:cNvSpPr>
          <p:nvPr>
            <p:ph type="sldNum" sz="quarter" idx="5"/>
          </p:nvPr>
        </p:nvSpPr>
        <p:spPr bwMode="auto">
          <a:xfrm>
            <a:off x="3970338" y="8829675"/>
            <a:ext cx="3038475" cy="4651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3177" tIns="46589" rIns="93177" bIns="46589" numCol="1" anchor="b" anchorCtr="0" compatLnSpc="1">
            <a:prstTxWarp prst="textNoShape">
              <a:avLst/>
            </a:prstTxWarp>
          </a:bodyPr>
          <a:lstStyle>
            <a:lvl1pPr algn="r" defTabSz="931863">
              <a:spcBef>
                <a:spcPct val="0"/>
              </a:spcBef>
              <a:buClrTx/>
              <a:buSzTx/>
              <a:buFontTx/>
              <a:buNone/>
              <a:defRPr sz="1200"/>
            </a:lvl1pPr>
          </a:lstStyle>
          <a:p>
            <a:fld id="{D01DA25F-4B26-40B9-8941-7DCCCA53B753}" type="slidenum">
              <a:rPr lang="en-US" altLang="en-US"/>
              <a:pPr/>
              <a:t>‹#›</a:t>
            </a:fld>
            <a:endParaRPr lang="en-US" altLang="en-US"/>
          </a:p>
        </p:txBody>
      </p:sp>
    </p:spTree>
    <p:extLst>
      <p:ext uri="{BB962C8B-B14F-4D97-AF65-F5344CB8AC3E}">
        <p14:creationId xmlns:p14="http://schemas.microsoft.com/office/powerpoint/2010/main" val="28353628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Arial" charset="0"/>
      </a:defRPr>
    </a:lvl1pPr>
    <a:lvl2pPr marL="457200" algn="l" rtl="0" fontAlgn="base">
      <a:spcBef>
        <a:spcPct val="30000"/>
      </a:spcBef>
      <a:spcAft>
        <a:spcPct val="0"/>
      </a:spcAft>
      <a:defRPr sz="1200" kern="1200">
        <a:solidFill>
          <a:schemeClr val="tx1"/>
        </a:solidFill>
        <a:latin typeface="Arial" charset="0"/>
        <a:ea typeface="+mn-ea"/>
        <a:cs typeface="Arial" charset="0"/>
      </a:defRPr>
    </a:lvl2pPr>
    <a:lvl3pPr marL="914400" algn="l" rtl="0" fontAlgn="base">
      <a:spcBef>
        <a:spcPct val="30000"/>
      </a:spcBef>
      <a:spcAft>
        <a:spcPct val="0"/>
      </a:spcAft>
      <a:defRPr sz="1200" kern="1200">
        <a:solidFill>
          <a:schemeClr val="tx1"/>
        </a:solidFill>
        <a:latin typeface="Arial" charset="0"/>
        <a:ea typeface="+mn-ea"/>
        <a:cs typeface="Arial" charset="0"/>
      </a:defRPr>
    </a:lvl3pPr>
    <a:lvl4pPr marL="1371600" algn="l" rtl="0" fontAlgn="base">
      <a:spcBef>
        <a:spcPct val="30000"/>
      </a:spcBef>
      <a:spcAft>
        <a:spcPct val="0"/>
      </a:spcAft>
      <a:defRPr sz="1200" kern="1200">
        <a:solidFill>
          <a:schemeClr val="tx1"/>
        </a:solidFill>
        <a:latin typeface="Arial" charset="0"/>
        <a:ea typeface="+mn-ea"/>
        <a:cs typeface="Arial" charset="0"/>
      </a:defRPr>
    </a:lvl4pPr>
    <a:lvl5pPr marL="1828800" algn="l" rtl="0" fontAlgn="base">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31E007-24D1-4A34-B18C-3D13FFDAF224}" type="slidenum">
              <a:rPr lang="en-US" altLang="en-US"/>
              <a:pPr/>
              <a:t>1</a:t>
            </a:fld>
            <a:endParaRPr lang="en-US" altLang="en-US"/>
          </a:p>
        </p:txBody>
      </p:sp>
      <p:sp>
        <p:nvSpPr>
          <p:cNvPr id="27650" name="Rectangle 2"/>
          <p:cNvSpPr>
            <a:spLocks noGrp="1" noRot="1" noChangeAspect="1" noChangeArrowheads="1" noTextEdit="1"/>
          </p:cNvSpPr>
          <p:nvPr>
            <p:ph type="sldImg"/>
          </p:nvPr>
        </p:nvSpPr>
        <p:spPr>
          <a:ln/>
        </p:spPr>
      </p:sp>
      <p:sp>
        <p:nvSpPr>
          <p:cNvPr id="27651" name="Rectangle 3"/>
          <p:cNvSpPr>
            <a:spLocks noGrp="1" noChangeArrowheads="1"/>
          </p:cNvSpPr>
          <p:nvPr>
            <p:ph type="body" idx="1"/>
          </p:nvPr>
        </p:nvSpPr>
        <p:spPr/>
        <p:txBody>
          <a:bodyPr/>
          <a:lstStyle/>
          <a:p>
            <a:endParaRPr lang="en-US"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Clamp both the integrator output and the proportional + derivative output.</a:t>
            </a:r>
            <a:endParaRPr lang="en-US" dirty="0"/>
          </a:p>
        </p:txBody>
      </p:sp>
      <p:sp>
        <p:nvSpPr>
          <p:cNvPr id="4" name="Slide Number Placeholder 3"/>
          <p:cNvSpPr>
            <a:spLocks noGrp="1"/>
          </p:cNvSpPr>
          <p:nvPr>
            <p:ph type="sldNum" sz="quarter" idx="10"/>
          </p:nvPr>
        </p:nvSpPr>
        <p:spPr/>
        <p:txBody>
          <a:bodyPr/>
          <a:lstStyle/>
          <a:p>
            <a:fld id="{D01DA25F-4B26-40B9-8941-7DCCCA53B753}" type="slidenum">
              <a:rPr lang="en-US" altLang="en-US" smtClean="0"/>
              <a:pPr/>
              <a:t>14</a:t>
            </a:fld>
            <a:endParaRPr lang="en-US" altLang="en-US"/>
          </a:p>
        </p:txBody>
      </p:sp>
    </p:spTree>
    <p:extLst>
      <p:ext uri="{BB962C8B-B14F-4D97-AF65-F5344CB8AC3E}">
        <p14:creationId xmlns:p14="http://schemas.microsoft.com/office/powerpoint/2010/main" val="11087637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Clamp both the integrator output and the proportional + derivative output. </a:t>
            </a:r>
            <a:r>
              <a:rPr lang="en-US" sz="1200" b="0" i="0" kern="1200" dirty="0" smtClean="0">
                <a:solidFill>
                  <a:schemeClr val="tx1"/>
                </a:solidFill>
                <a:effectLst/>
                <a:latin typeface="Arial" charset="0"/>
                <a:ea typeface="+mn-ea"/>
                <a:cs typeface="Arial" charset="0"/>
              </a:rPr>
              <a:t>A new function was added to allow the user to specify the output limits [lines 52-63]. And these limits are used to clamp both the I-Term [17-18] and the Output [23-24]</a:t>
            </a:r>
            <a:endParaRPr lang="en-US" dirty="0"/>
          </a:p>
        </p:txBody>
      </p:sp>
      <p:sp>
        <p:nvSpPr>
          <p:cNvPr id="4" name="Slide Number Placeholder 3"/>
          <p:cNvSpPr>
            <a:spLocks noGrp="1"/>
          </p:cNvSpPr>
          <p:nvPr>
            <p:ph type="sldNum" sz="quarter" idx="10"/>
          </p:nvPr>
        </p:nvSpPr>
        <p:spPr/>
        <p:txBody>
          <a:bodyPr/>
          <a:lstStyle/>
          <a:p>
            <a:fld id="{D01DA25F-4B26-40B9-8941-7DCCCA53B753}" type="slidenum">
              <a:rPr lang="en-US" altLang="en-US" smtClean="0"/>
              <a:pPr/>
              <a:t>15</a:t>
            </a:fld>
            <a:endParaRPr lang="en-US" altLang="en-US"/>
          </a:p>
        </p:txBody>
      </p:sp>
    </p:spTree>
    <p:extLst>
      <p:ext uri="{BB962C8B-B14F-4D97-AF65-F5344CB8AC3E}">
        <p14:creationId xmlns:p14="http://schemas.microsoft.com/office/powerpoint/2010/main" val="1108763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Clamp both the integrator output and the proportional + derivative output. </a:t>
            </a:r>
            <a:r>
              <a:rPr lang="en-US" sz="1200" b="0" i="0" kern="1200" dirty="0" smtClean="0">
                <a:solidFill>
                  <a:schemeClr val="tx1"/>
                </a:solidFill>
                <a:effectLst/>
                <a:latin typeface="Arial" charset="0"/>
                <a:ea typeface="+mn-ea"/>
                <a:cs typeface="Arial" charset="0"/>
              </a:rPr>
              <a:t>As we can see, windup is eliminated. in addition, the output stays where we want it to. this means there’s no need for external clamping of the output. if you want it to range from 23 to 167, you can set those as the Output Limits.</a:t>
            </a:r>
            <a:endParaRPr lang="en-US" dirty="0"/>
          </a:p>
        </p:txBody>
      </p:sp>
      <p:sp>
        <p:nvSpPr>
          <p:cNvPr id="4" name="Slide Number Placeholder 3"/>
          <p:cNvSpPr>
            <a:spLocks noGrp="1"/>
          </p:cNvSpPr>
          <p:nvPr>
            <p:ph type="sldNum" sz="quarter" idx="10"/>
          </p:nvPr>
        </p:nvSpPr>
        <p:spPr/>
        <p:txBody>
          <a:bodyPr/>
          <a:lstStyle/>
          <a:p>
            <a:fld id="{D01DA25F-4B26-40B9-8941-7DCCCA53B753}" type="slidenum">
              <a:rPr lang="en-US" altLang="en-US" smtClean="0"/>
              <a:pPr/>
              <a:t>16</a:t>
            </a:fld>
            <a:endParaRPr lang="en-US" altLang="en-US"/>
          </a:p>
        </p:txBody>
      </p:sp>
    </p:spTree>
    <p:extLst>
      <p:ext uri="{BB962C8B-B14F-4D97-AF65-F5344CB8AC3E}">
        <p14:creationId xmlns:p14="http://schemas.microsoft.com/office/powerpoint/2010/main" val="11087637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Let’s say at some point in your program you want to force the output to a certain value (0 for example) you could certainly do this in the calling routine:</a:t>
            </a:r>
          </a:p>
          <a:p>
            <a:r>
              <a:rPr lang="en-US" sz="1200" b="0" i="0" kern="1200" dirty="0" smtClean="0">
                <a:solidFill>
                  <a:schemeClr val="tx1"/>
                </a:solidFill>
                <a:effectLst/>
                <a:latin typeface="Arial" charset="0"/>
                <a:ea typeface="+mn-ea"/>
                <a:cs typeface="Arial" charset="0"/>
              </a:rPr>
              <a:t>void loop()</a:t>
            </a:r>
            <a:br>
              <a:rPr lang="en-US" sz="1200" b="0" i="0" kern="1200" dirty="0" smtClean="0">
                <a:solidFill>
                  <a:schemeClr val="tx1"/>
                </a:solidFill>
                <a:effectLst/>
                <a:latin typeface="Arial" charset="0"/>
                <a:ea typeface="+mn-ea"/>
                <a:cs typeface="Arial" charset="0"/>
              </a:rPr>
            </a:br>
            <a:r>
              <a:rPr lang="en-US" sz="1200" b="0" i="0" kern="1200" dirty="0" smtClean="0">
                <a:solidFill>
                  <a:schemeClr val="tx1"/>
                </a:solidFill>
                <a:effectLst/>
                <a:latin typeface="Arial" charset="0"/>
                <a:ea typeface="+mn-ea"/>
                <a:cs typeface="Arial" charset="0"/>
              </a:rPr>
              <a:t>{</a:t>
            </a:r>
            <a:br>
              <a:rPr lang="en-US" sz="1200" b="0" i="0" kern="1200" dirty="0" smtClean="0">
                <a:solidFill>
                  <a:schemeClr val="tx1"/>
                </a:solidFill>
                <a:effectLst/>
                <a:latin typeface="Arial" charset="0"/>
                <a:ea typeface="+mn-ea"/>
                <a:cs typeface="Arial" charset="0"/>
              </a:rPr>
            </a:br>
            <a:r>
              <a:rPr lang="en-US" sz="1200" b="0" i="0" kern="1200" dirty="0" smtClean="0">
                <a:solidFill>
                  <a:schemeClr val="tx1"/>
                </a:solidFill>
                <a:effectLst/>
                <a:latin typeface="Arial" charset="0"/>
                <a:ea typeface="+mn-ea"/>
                <a:cs typeface="Arial" charset="0"/>
              </a:rPr>
              <a:t>Compute();</a:t>
            </a:r>
            <a:br>
              <a:rPr lang="en-US" sz="1200" b="0" i="0" kern="1200" dirty="0" smtClean="0">
                <a:solidFill>
                  <a:schemeClr val="tx1"/>
                </a:solidFill>
                <a:effectLst/>
                <a:latin typeface="Arial" charset="0"/>
                <a:ea typeface="+mn-ea"/>
                <a:cs typeface="Arial" charset="0"/>
              </a:rPr>
            </a:br>
            <a:r>
              <a:rPr lang="en-US" sz="1200" b="0" i="0" kern="1200" dirty="0" smtClean="0">
                <a:solidFill>
                  <a:schemeClr val="tx1"/>
                </a:solidFill>
                <a:effectLst/>
                <a:latin typeface="Arial" charset="0"/>
                <a:ea typeface="+mn-ea"/>
                <a:cs typeface="Arial" charset="0"/>
              </a:rPr>
              <a:t>Output=0;</a:t>
            </a:r>
            <a:br>
              <a:rPr lang="en-US" sz="1200" b="0" i="0" kern="1200" dirty="0" smtClean="0">
                <a:solidFill>
                  <a:schemeClr val="tx1"/>
                </a:solidFill>
                <a:effectLst/>
                <a:latin typeface="Arial" charset="0"/>
                <a:ea typeface="+mn-ea"/>
                <a:cs typeface="Arial" charset="0"/>
              </a:rPr>
            </a:br>
            <a:r>
              <a:rPr lang="en-US" sz="1200" b="0" i="0" kern="1200" dirty="0" smtClean="0">
                <a:solidFill>
                  <a:schemeClr val="tx1"/>
                </a:solidFill>
                <a:effectLst/>
                <a:latin typeface="Arial" charset="0"/>
                <a:ea typeface="+mn-ea"/>
                <a:cs typeface="Arial" charset="0"/>
              </a:rPr>
              <a:t>}</a:t>
            </a:r>
          </a:p>
          <a:p>
            <a:r>
              <a:rPr lang="en-US" sz="1200" b="0" i="0" kern="1200" dirty="0" smtClean="0">
                <a:solidFill>
                  <a:schemeClr val="tx1"/>
                </a:solidFill>
                <a:effectLst/>
                <a:latin typeface="Arial" charset="0"/>
                <a:ea typeface="+mn-ea"/>
                <a:cs typeface="Arial" charset="0"/>
              </a:rPr>
              <a:t>This way, no matter what the PID says, you just overwrite its value. This is a terrible idea in practice however. The PID will become very confused: “I keep moving the output, and nothing’s happening! What gives?! Let me move it some more.” As a result, when you stop over-writing the output and switch back to the PID, you will likely get a huge and immediate change in the output value.</a:t>
            </a:r>
            <a:endParaRPr lang="en-US"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D01DA25F-4B26-40B9-8941-7DCCCA53B753}" type="slidenum">
              <a:rPr lang="en-US" altLang="en-US" smtClean="0"/>
              <a:pPr/>
              <a:t>17</a:t>
            </a:fld>
            <a:endParaRPr lang="en-US" altLang="en-US"/>
          </a:p>
        </p:txBody>
      </p:sp>
    </p:spTree>
    <p:extLst>
      <p:ext uri="{BB962C8B-B14F-4D97-AF65-F5344CB8AC3E}">
        <p14:creationId xmlns:p14="http://schemas.microsoft.com/office/powerpoint/2010/main" val="11087637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The solution to this problem is to have a means to turn the PID off and on. The common terms for these states are “Manual” (I will adjust the value by hand) and “Automatic” (the PID will automatically adjust the output). Do this by</a:t>
            </a:r>
            <a:r>
              <a:rPr lang="en-US" sz="1200" b="0" i="0" kern="1200" baseline="0" dirty="0" smtClean="0">
                <a:solidFill>
                  <a:schemeClr val="tx1"/>
                </a:solidFill>
                <a:effectLst/>
                <a:latin typeface="Arial" charset="0"/>
                <a:ea typeface="+mn-ea"/>
                <a:cs typeface="Arial" charset="0"/>
              </a:rPr>
              <a:t> checking if you should be in ‘manual’ (off) or ‘automatic’ (on) mode. If NOT in auto mode, then jump out of the function that re-calculates the controller output (just leave it as it was).</a:t>
            </a:r>
            <a:endParaRPr lang="en-US"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D01DA25F-4B26-40B9-8941-7DCCCA53B753}" type="slidenum">
              <a:rPr lang="en-US" altLang="en-US" smtClean="0"/>
              <a:pPr/>
              <a:t>18</a:t>
            </a:fld>
            <a:endParaRPr lang="en-US" altLang="en-US"/>
          </a:p>
        </p:txBody>
      </p:sp>
    </p:spTree>
    <p:extLst>
      <p:ext uri="{BB962C8B-B14F-4D97-AF65-F5344CB8AC3E}">
        <p14:creationId xmlns:p14="http://schemas.microsoft.com/office/powerpoint/2010/main" val="11087637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The solution to this problem is to have a means to turn the PID off and on. The common terms for these states are “Manual” (I will adjust the value by hand) and “Automatic” (the PID will automatically adjust the output). Do this by</a:t>
            </a:r>
            <a:r>
              <a:rPr lang="en-US" sz="1200" b="0" i="0" kern="1200" baseline="0" dirty="0" smtClean="0">
                <a:solidFill>
                  <a:schemeClr val="tx1"/>
                </a:solidFill>
                <a:effectLst/>
                <a:latin typeface="Arial" charset="0"/>
                <a:ea typeface="+mn-ea"/>
                <a:cs typeface="Arial" charset="0"/>
              </a:rPr>
              <a:t> checking if you should be in ‘manual’ (off) or ‘automatic’ (on) mode. If NOT in auto mode, then jump out of the function that re-calculates the </a:t>
            </a:r>
            <a:r>
              <a:rPr lang="en-US" sz="1200" b="0" i="0" kern="1200" baseline="0" smtClean="0">
                <a:solidFill>
                  <a:schemeClr val="tx1"/>
                </a:solidFill>
                <a:effectLst/>
                <a:latin typeface="Arial" charset="0"/>
                <a:ea typeface="+mn-ea"/>
                <a:cs typeface="Arial" charset="0"/>
              </a:rPr>
              <a:t>controller output </a:t>
            </a:r>
            <a:r>
              <a:rPr lang="en-US" sz="1200" b="0" i="0" kern="1200" baseline="0" dirty="0" smtClean="0">
                <a:solidFill>
                  <a:schemeClr val="tx1"/>
                </a:solidFill>
                <a:effectLst/>
                <a:latin typeface="Arial" charset="0"/>
                <a:ea typeface="+mn-ea"/>
                <a:cs typeface="Arial" charset="0"/>
              </a:rPr>
              <a:t>(just leave it as it </a:t>
            </a:r>
            <a:r>
              <a:rPr lang="en-US" sz="1200" b="0" i="0" kern="1200" baseline="0" smtClean="0">
                <a:solidFill>
                  <a:schemeClr val="tx1"/>
                </a:solidFill>
                <a:effectLst/>
                <a:latin typeface="Arial" charset="0"/>
                <a:ea typeface="+mn-ea"/>
                <a:cs typeface="Arial" charset="0"/>
              </a:rPr>
              <a:t>was).</a:t>
            </a:r>
            <a:endParaRPr lang="en-US" sz="1200" b="0" i="0" kern="1200" dirty="0">
              <a:solidFill>
                <a:schemeClr val="tx1"/>
              </a:solidFill>
              <a:effectLst/>
              <a:latin typeface="Arial" charset="0"/>
              <a:ea typeface="+mn-ea"/>
              <a:cs typeface="Arial" charset="0"/>
            </a:endParaRPr>
          </a:p>
        </p:txBody>
      </p:sp>
      <p:sp>
        <p:nvSpPr>
          <p:cNvPr id="4" name="Slide Number Placeholder 3"/>
          <p:cNvSpPr>
            <a:spLocks noGrp="1"/>
          </p:cNvSpPr>
          <p:nvPr>
            <p:ph type="sldNum" sz="quarter" idx="10"/>
          </p:nvPr>
        </p:nvSpPr>
        <p:spPr/>
        <p:txBody>
          <a:bodyPr/>
          <a:lstStyle/>
          <a:p>
            <a:fld id="{D01DA25F-4B26-40B9-8941-7DCCCA53B753}" type="slidenum">
              <a:rPr lang="en-US" altLang="en-US" smtClean="0"/>
              <a:pPr/>
              <a:t>19</a:t>
            </a:fld>
            <a:endParaRPr lang="en-US" altLang="en-US"/>
          </a:p>
        </p:txBody>
      </p:sp>
    </p:spTree>
    <p:extLst>
      <p:ext uri="{BB962C8B-B14F-4D97-AF65-F5344CB8AC3E}">
        <p14:creationId xmlns:p14="http://schemas.microsoft.com/office/powerpoint/2010/main" val="11087637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Going from auto to manual and back to auto the </a:t>
            </a:r>
            <a:r>
              <a:rPr lang="en-US" sz="1200" b="0" i="0" kern="1200" dirty="0" smtClean="0">
                <a:solidFill>
                  <a:schemeClr val="tx1"/>
                </a:solidFill>
                <a:effectLst/>
                <a:latin typeface="Arial" charset="0"/>
                <a:ea typeface="+mn-ea"/>
                <a:cs typeface="Arial" charset="0"/>
              </a:rPr>
              <a:t>PID controller output jumps back to the last Output value it sent, then starts adjusting from there. This results in an Input bump that we’d rather not have.</a:t>
            </a:r>
            <a:endParaRPr lang="en-US" dirty="0"/>
          </a:p>
        </p:txBody>
      </p:sp>
      <p:sp>
        <p:nvSpPr>
          <p:cNvPr id="4" name="Slide Number Placeholder 3"/>
          <p:cNvSpPr>
            <a:spLocks noGrp="1"/>
          </p:cNvSpPr>
          <p:nvPr>
            <p:ph type="sldNum" sz="quarter" idx="10"/>
          </p:nvPr>
        </p:nvSpPr>
        <p:spPr/>
        <p:txBody>
          <a:bodyPr/>
          <a:lstStyle/>
          <a:p>
            <a:fld id="{D01DA25F-4B26-40B9-8941-7DCCCA53B753}" type="slidenum">
              <a:rPr lang="en-US" altLang="en-US" smtClean="0"/>
              <a:pPr/>
              <a:t>20</a:t>
            </a:fld>
            <a:endParaRPr lang="en-US" altLang="en-US"/>
          </a:p>
        </p:txBody>
      </p:sp>
    </p:spTree>
    <p:extLst>
      <p:ext uri="{BB962C8B-B14F-4D97-AF65-F5344CB8AC3E}">
        <p14:creationId xmlns:p14="http://schemas.microsoft.com/office/powerpoint/2010/main" val="24262876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This one is pretty easy to fix. Since we now know when we’re turning on (going from Manual to Automatic,) we just have to initialize things for a smooth transition. That means massaging the 2 stored working variables (</a:t>
            </a:r>
            <a:r>
              <a:rPr lang="en-US" sz="1200" b="0" i="0" kern="1200" dirty="0" err="1" smtClean="0">
                <a:solidFill>
                  <a:schemeClr val="tx1"/>
                </a:solidFill>
                <a:effectLst/>
                <a:latin typeface="Arial" charset="0"/>
                <a:ea typeface="+mn-ea"/>
                <a:cs typeface="Arial" charset="0"/>
              </a:rPr>
              <a:t>ITerm</a:t>
            </a:r>
            <a:r>
              <a:rPr lang="en-US" sz="1200" b="0" i="0" kern="1200" dirty="0" smtClean="0">
                <a:solidFill>
                  <a:schemeClr val="tx1"/>
                </a:solidFill>
                <a:effectLst/>
                <a:latin typeface="Arial" charset="0"/>
                <a:ea typeface="+mn-ea"/>
                <a:cs typeface="Arial" charset="0"/>
              </a:rPr>
              <a:t> &amp; </a:t>
            </a:r>
            <a:r>
              <a:rPr lang="en-US" sz="1200" b="0" i="0" kern="1200" dirty="0" err="1" smtClean="0">
                <a:solidFill>
                  <a:schemeClr val="tx1"/>
                </a:solidFill>
                <a:effectLst/>
                <a:latin typeface="Arial" charset="0"/>
                <a:ea typeface="+mn-ea"/>
                <a:cs typeface="Arial" charset="0"/>
              </a:rPr>
              <a:t>lastInput</a:t>
            </a:r>
            <a:r>
              <a:rPr lang="en-US" sz="1200" b="0" i="0" kern="1200" dirty="0" smtClean="0">
                <a:solidFill>
                  <a:schemeClr val="tx1"/>
                </a:solidFill>
                <a:effectLst/>
                <a:latin typeface="Arial" charset="0"/>
                <a:ea typeface="+mn-ea"/>
                <a:cs typeface="Arial" charset="0"/>
              </a:rPr>
              <a:t>) to keep the output from jumping.</a:t>
            </a:r>
            <a:endParaRPr lang="en-US" dirty="0"/>
          </a:p>
        </p:txBody>
      </p:sp>
      <p:sp>
        <p:nvSpPr>
          <p:cNvPr id="4" name="Slide Number Placeholder 3"/>
          <p:cNvSpPr>
            <a:spLocks noGrp="1"/>
          </p:cNvSpPr>
          <p:nvPr>
            <p:ph type="sldNum" sz="quarter" idx="10"/>
          </p:nvPr>
        </p:nvSpPr>
        <p:spPr/>
        <p:txBody>
          <a:bodyPr/>
          <a:lstStyle/>
          <a:p>
            <a:fld id="{D01DA25F-4B26-40B9-8941-7DCCCA53B753}" type="slidenum">
              <a:rPr lang="en-US" altLang="en-US" smtClean="0"/>
              <a:pPr/>
              <a:t>21</a:t>
            </a:fld>
            <a:endParaRPr lang="en-US" altLang="en-US"/>
          </a:p>
        </p:txBody>
      </p:sp>
    </p:spTree>
    <p:extLst>
      <p:ext uri="{BB962C8B-B14F-4D97-AF65-F5344CB8AC3E}">
        <p14:creationId xmlns:p14="http://schemas.microsoft.com/office/powerpoint/2010/main" val="242628768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We see from the above graph that proper initialization results in a </a:t>
            </a:r>
            <a:r>
              <a:rPr lang="en-US" sz="1200" b="0" i="0" kern="1200" dirty="0" err="1" smtClean="0">
                <a:solidFill>
                  <a:schemeClr val="tx1"/>
                </a:solidFill>
                <a:effectLst/>
                <a:latin typeface="Arial" charset="0"/>
                <a:ea typeface="+mn-ea"/>
                <a:cs typeface="Arial" charset="0"/>
              </a:rPr>
              <a:t>bumpless</a:t>
            </a:r>
            <a:r>
              <a:rPr lang="en-US" sz="1200" b="0" i="0" kern="1200" dirty="0" smtClean="0">
                <a:solidFill>
                  <a:schemeClr val="tx1"/>
                </a:solidFill>
                <a:effectLst/>
                <a:latin typeface="Arial" charset="0"/>
                <a:ea typeface="+mn-ea"/>
                <a:cs typeface="Arial" charset="0"/>
              </a:rPr>
              <a:t> transfer from manual to automatic: exactly what we were after.</a:t>
            </a:r>
            <a:endParaRPr lang="en-US" dirty="0"/>
          </a:p>
        </p:txBody>
      </p:sp>
      <p:sp>
        <p:nvSpPr>
          <p:cNvPr id="4" name="Slide Number Placeholder 3"/>
          <p:cNvSpPr>
            <a:spLocks noGrp="1"/>
          </p:cNvSpPr>
          <p:nvPr>
            <p:ph type="sldNum" sz="quarter" idx="10"/>
          </p:nvPr>
        </p:nvSpPr>
        <p:spPr/>
        <p:txBody>
          <a:bodyPr/>
          <a:lstStyle/>
          <a:p>
            <a:fld id="{D01DA25F-4B26-40B9-8941-7DCCCA53B753}" type="slidenum">
              <a:rPr lang="en-US" altLang="en-US" smtClean="0"/>
              <a:pPr/>
              <a:t>22</a:t>
            </a:fld>
            <a:endParaRPr lang="en-US" altLang="en-US"/>
          </a:p>
        </p:txBody>
      </p:sp>
    </p:spTree>
    <p:extLst>
      <p:ext uri="{BB962C8B-B14F-4D97-AF65-F5344CB8AC3E}">
        <p14:creationId xmlns:p14="http://schemas.microsoft.com/office/powerpoint/2010/main" val="24262876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a:t>
            </a:r>
            <a:r>
              <a:rPr lang="en-US" dirty="0" err="1" smtClean="0"/>
              <a:t>Kp</a:t>
            </a:r>
            <a:r>
              <a:rPr lang="en-US" dirty="0" smtClean="0"/>
              <a:t>, Ki, </a:t>
            </a:r>
            <a:r>
              <a:rPr lang="en-US" dirty="0" err="1" smtClean="0"/>
              <a:t>Kd</a:t>
            </a:r>
            <a:r>
              <a:rPr lang="en-US" dirty="0" smtClean="0"/>
              <a:t> all positive, but allow</a:t>
            </a:r>
            <a:r>
              <a:rPr lang="en-US" baseline="0" dirty="0" smtClean="0"/>
              <a:t> the user the choice to specify ‘direct’ or ‘reverse’</a:t>
            </a:r>
            <a:endParaRPr lang="en-US" dirty="0"/>
          </a:p>
        </p:txBody>
      </p:sp>
      <p:sp>
        <p:nvSpPr>
          <p:cNvPr id="4" name="Slide Number Placeholder 3"/>
          <p:cNvSpPr>
            <a:spLocks noGrp="1"/>
          </p:cNvSpPr>
          <p:nvPr>
            <p:ph type="sldNum" sz="quarter" idx="10"/>
          </p:nvPr>
        </p:nvSpPr>
        <p:spPr/>
        <p:txBody>
          <a:bodyPr/>
          <a:lstStyle/>
          <a:p>
            <a:fld id="{D01DA25F-4B26-40B9-8941-7DCCCA53B753}" type="slidenum">
              <a:rPr lang="en-US" altLang="en-US" smtClean="0"/>
              <a:pPr/>
              <a:t>24</a:t>
            </a:fld>
            <a:endParaRPr lang="en-US" altLang="en-US"/>
          </a:p>
        </p:txBody>
      </p:sp>
    </p:spTree>
    <p:extLst>
      <p:ext uri="{BB962C8B-B14F-4D97-AF65-F5344CB8AC3E}">
        <p14:creationId xmlns:p14="http://schemas.microsoft.com/office/powerpoint/2010/main" val="33818949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one</a:t>
            </a:r>
            <a:r>
              <a:rPr lang="en-US" baseline="0" dirty="0" smtClean="0"/>
              <a:t> is designed to be called </a:t>
            </a:r>
            <a:r>
              <a:rPr lang="en-US" baseline="0" dirty="0" err="1" smtClean="0"/>
              <a:t>aperiodically</a:t>
            </a:r>
            <a:r>
              <a:rPr lang="en-US" baseline="0" dirty="0" smtClean="0"/>
              <a:t>, hence on lines 9-10, the time change is calculated from when it was last called.</a:t>
            </a:r>
            <a:endParaRPr lang="en-US" dirty="0"/>
          </a:p>
        </p:txBody>
      </p:sp>
      <p:sp>
        <p:nvSpPr>
          <p:cNvPr id="4" name="Slide Number Placeholder 3"/>
          <p:cNvSpPr>
            <a:spLocks noGrp="1"/>
          </p:cNvSpPr>
          <p:nvPr>
            <p:ph type="sldNum" sz="quarter" idx="10"/>
          </p:nvPr>
        </p:nvSpPr>
        <p:spPr/>
        <p:txBody>
          <a:bodyPr/>
          <a:lstStyle/>
          <a:p>
            <a:fld id="{D01DA25F-4B26-40B9-8941-7DCCCA53B753}" type="slidenum">
              <a:rPr lang="en-US" altLang="en-US" smtClean="0"/>
              <a:pPr/>
              <a:t>4</a:t>
            </a:fld>
            <a:endParaRPr lang="en-US" altLang="en-US"/>
          </a:p>
        </p:txBody>
      </p:sp>
    </p:spTree>
    <p:extLst>
      <p:ext uri="{BB962C8B-B14F-4D97-AF65-F5344CB8AC3E}">
        <p14:creationId xmlns:p14="http://schemas.microsoft.com/office/powerpoint/2010/main" val="151588200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Keep </a:t>
            </a:r>
            <a:r>
              <a:rPr lang="en-US" dirty="0" err="1" smtClean="0"/>
              <a:t>Kp</a:t>
            </a:r>
            <a:r>
              <a:rPr lang="en-US" dirty="0" smtClean="0"/>
              <a:t>, Ki, </a:t>
            </a:r>
            <a:r>
              <a:rPr lang="en-US" dirty="0" err="1" smtClean="0"/>
              <a:t>Kd</a:t>
            </a:r>
            <a:r>
              <a:rPr lang="en-US" dirty="0" smtClean="0"/>
              <a:t> all positive, but allow</a:t>
            </a:r>
            <a:r>
              <a:rPr lang="en-US" baseline="0" dirty="0" smtClean="0"/>
              <a:t> the user the choice to specify ‘direct’ or </a:t>
            </a:r>
            <a:r>
              <a:rPr lang="en-US" baseline="0" smtClean="0"/>
              <a:t>‘reverse’</a:t>
            </a:r>
            <a:endParaRPr lang="en-US"/>
          </a:p>
        </p:txBody>
      </p:sp>
      <p:sp>
        <p:nvSpPr>
          <p:cNvPr id="4" name="Slide Number Placeholder 3"/>
          <p:cNvSpPr>
            <a:spLocks noGrp="1"/>
          </p:cNvSpPr>
          <p:nvPr>
            <p:ph type="sldNum" sz="quarter" idx="10"/>
          </p:nvPr>
        </p:nvSpPr>
        <p:spPr/>
        <p:txBody>
          <a:bodyPr/>
          <a:lstStyle/>
          <a:p>
            <a:fld id="{D01DA25F-4B26-40B9-8941-7DCCCA53B753}" type="slidenum">
              <a:rPr lang="en-US" altLang="en-US" smtClean="0"/>
              <a:pPr/>
              <a:t>25</a:t>
            </a:fld>
            <a:endParaRPr lang="en-US" altLang="en-US"/>
          </a:p>
        </p:txBody>
      </p:sp>
    </p:spTree>
    <p:extLst>
      <p:ext uri="{BB962C8B-B14F-4D97-AF65-F5344CB8AC3E}">
        <p14:creationId xmlns:p14="http://schemas.microsoft.com/office/powerpoint/2010/main" val="33818949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On lines 10&amp;11, the algorithm now decides for itself if it’s time to calculate. Also, because we now KNOW that it’s going to be the same time between samples, we don’t need to constantly multiply by time change. We can merely adjust the Ki and </a:t>
            </a:r>
            <a:r>
              <a:rPr lang="en-US" sz="1200" b="0" i="0" kern="1200" dirty="0" err="1" smtClean="0">
                <a:solidFill>
                  <a:schemeClr val="tx1"/>
                </a:solidFill>
                <a:effectLst/>
                <a:latin typeface="Arial" charset="0"/>
                <a:ea typeface="+mn-ea"/>
                <a:cs typeface="Arial" charset="0"/>
              </a:rPr>
              <a:t>Kd</a:t>
            </a:r>
            <a:r>
              <a:rPr lang="en-US" sz="1200" b="0" i="0" kern="1200" dirty="0" smtClean="0">
                <a:solidFill>
                  <a:schemeClr val="tx1"/>
                </a:solidFill>
                <a:effectLst/>
                <a:latin typeface="Arial" charset="0"/>
                <a:ea typeface="+mn-ea"/>
                <a:cs typeface="Arial" charset="0"/>
              </a:rPr>
              <a:t> appropriately (lines 31 &amp; 32) and result is mathematically equivalent, but more efficient.</a:t>
            </a:r>
            <a:endParaRPr lang="en-US" dirty="0"/>
          </a:p>
        </p:txBody>
      </p:sp>
      <p:sp>
        <p:nvSpPr>
          <p:cNvPr id="4" name="Slide Number Placeholder 3"/>
          <p:cNvSpPr>
            <a:spLocks noGrp="1"/>
          </p:cNvSpPr>
          <p:nvPr>
            <p:ph type="sldNum" sz="quarter" idx="10"/>
          </p:nvPr>
        </p:nvSpPr>
        <p:spPr/>
        <p:txBody>
          <a:bodyPr/>
          <a:lstStyle/>
          <a:p>
            <a:fld id="{D01DA25F-4B26-40B9-8941-7DCCCA53B753}" type="slidenum">
              <a:rPr lang="en-US" altLang="en-US" smtClean="0"/>
              <a:pPr/>
              <a:t>5</a:t>
            </a:fld>
            <a:endParaRPr lang="en-US" altLang="en-US"/>
          </a:p>
        </p:txBody>
      </p:sp>
    </p:spTree>
    <p:extLst>
      <p:ext uri="{BB962C8B-B14F-4D97-AF65-F5344CB8AC3E}">
        <p14:creationId xmlns:p14="http://schemas.microsoft.com/office/powerpoint/2010/main" val="33172770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On lines 10&amp;11, the algorithm now decides for itself if it’s time to calculate. Also, because we now KNOW that it’s going to be the same time between samples, we don’t need to constantly multiply by time change. We can merely adjust the Ki and </a:t>
            </a:r>
            <a:r>
              <a:rPr lang="en-US" sz="1200" b="0" i="0" kern="1200" dirty="0" err="1" smtClean="0">
                <a:solidFill>
                  <a:schemeClr val="tx1"/>
                </a:solidFill>
                <a:effectLst/>
                <a:latin typeface="Arial" charset="0"/>
                <a:ea typeface="+mn-ea"/>
                <a:cs typeface="Arial" charset="0"/>
              </a:rPr>
              <a:t>Kd</a:t>
            </a:r>
            <a:r>
              <a:rPr lang="en-US" sz="1200" b="0" i="0" kern="1200" dirty="0" smtClean="0">
                <a:solidFill>
                  <a:schemeClr val="tx1"/>
                </a:solidFill>
                <a:effectLst/>
                <a:latin typeface="Arial" charset="0"/>
                <a:ea typeface="+mn-ea"/>
                <a:cs typeface="Arial" charset="0"/>
              </a:rPr>
              <a:t> appropriately (lines 31 &amp; 32) and result is mathematically equivalent, but more efficient. </a:t>
            </a:r>
          </a:p>
          <a:p>
            <a:endParaRPr lang="en-US" sz="1200" b="0" i="0" kern="1200" dirty="0" smtClean="0">
              <a:solidFill>
                <a:schemeClr val="tx1"/>
              </a:solidFill>
              <a:effectLst/>
              <a:latin typeface="Arial" charset="0"/>
              <a:ea typeface="+mn-ea"/>
              <a:cs typeface="Arial" charset="0"/>
            </a:endParaRPr>
          </a:p>
          <a:p>
            <a:r>
              <a:rPr lang="en-US" sz="1200" b="0" i="0" kern="1200" dirty="0" smtClean="0">
                <a:solidFill>
                  <a:schemeClr val="tx1"/>
                </a:solidFill>
                <a:effectLst/>
                <a:latin typeface="Arial" charset="0"/>
                <a:ea typeface="+mn-ea"/>
                <a:cs typeface="Arial" charset="0"/>
              </a:rPr>
              <a:t>One little wrinkle with doing it this way though. If the user decides to change the sample time during operation, the Ki and </a:t>
            </a:r>
            <a:r>
              <a:rPr lang="en-US" sz="1200" b="0" i="0" kern="1200" dirty="0" err="1" smtClean="0">
                <a:solidFill>
                  <a:schemeClr val="tx1"/>
                </a:solidFill>
                <a:effectLst/>
                <a:latin typeface="Arial" charset="0"/>
                <a:ea typeface="+mn-ea"/>
                <a:cs typeface="Arial" charset="0"/>
              </a:rPr>
              <a:t>Kd</a:t>
            </a:r>
            <a:r>
              <a:rPr lang="en-US" sz="1200" b="0" i="0" kern="1200" dirty="0" smtClean="0">
                <a:solidFill>
                  <a:schemeClr val="tx1"/>
                </a:solidFill>
                <a:effectLst/>
                <a:latin typeface="Arial" charset="0"/>
                <a:ea typeface="+mn-ea"/>
                <a:cs typeface="Arial" charset="0"/>
              </a:rPr>
              <a:t> will need to be re-tweaked to reflect this new change. that’s what lines 39-42 are all about.</a:t>
            </a:r>
          </a:p>
          <a:p>
            <a:endParaRPr lang="en-US" sz="1200" b="0" i="0" kern="1200" dirty="0" smtClean="0">
              <a:solidFill>
                <a:schemeClr val="tx1"/>
              </a:solidFill>
              <a:effectLst/>
              <a:latin typeface="Arial" charset="0"/>
              <a:ea typeface="+mn-ea"/>
              <a:cs typeface="Arial" charset="0"/>
            </a:endParaRPr>
          </a:p>
          <a:p>
            <a:r>
              <a:rPr lang="en-US" sz="1200" b="0" i="0" kern="1200" dirty="0" smtClean="0">
                <a:solidFill>
                  <a:schemeClr val="tx1"/>
                </a:solidFill>
                <a:effectLst/>
                <a:latin typeface="Arial" charset="0"/>
                <a:ea typeface="+mn-ea"/>
                <a:cs typeface="Arial" charset="0"/>
              </a:rPr>
              <a:t>Also Note that I convert the sample time to Seconds on line 29. Strictly speaking this isn’t necessary, but allows the user to enter Ki and </a:t>
            </a:r>
            <a:r>
              <a:rPr lang="en-US" sz="1200" b="0" i="0" kern="1200" dirty="0" err="1" smtClean="0">
                <a:solidFill>
                  <a:schemeClr val="tx1"/>
                </a:solidFill>
                <a:effectLst/>
                <a:latin typeface="Arial" charset="0"/>
                <a:ea typeface="+mn-ea"/>
                <a:cs typeface="Arial" charset="0"/>
              </a:rPr>
              <a:t>Kd</a:t>
            </a:r>
            <a:r>
              <a:rPr lang="en-US" sz="1200" b="0" i="0" kern="1200" dirty="0" smtClean="0">
                <a:solidFill>
                  <a:schemeClr val="tx1"/>
                </a:solidFill>
                <a:effectLst/>
                <a:latin typeface="Arial" charset="0"/>
                <a:ea typeface="+mn-ea"/>
                <a:cs typeface="Arial" charset="0"/>
              </a:rPr>
              <a:t> in units of 1/sec and s, rather than 1/</a:t>
            </a:r>
            <a:r>
              <a:rPr lang="en-US" sz="1200" b="0" i="0" kern="1200" dirty="0" err="1" smtClean="0">
                <a:solidFill>
                  <a:schemeClr val="tx1"/>
                </a:solidFill>
                <a:effectLst/>
                <a:latin typeface="Arial" charset="0"/>
                <a:ea typeface="+mn-ea"/>
                <a:cs typeface="Arial" charset="0"/>
              </a:rPr>
              <a:t>mS</a:t>
            </a:r>
            <a:r>
              <a:rPr lang="en-US" sz="1200" b="0" i="0" kern="1200" dirty="0" smtClean="0">
                <a:solidFill>
                  <a:schemeClr val="tx1"/>
                </a:solidFill>
                <a:effectLst/>
                <a:latin typeface="Arial" charset="0"/>
                <a:ea typeface="+mn-ea"/>
                <a:cs typeface="Arial" charset="0"/>
              </a:rPr>
              <a:t> and </a:t>
            </a:r>
            <a:r>
              <a:rPr lang="en-US" sz="1200" b="0" i="0" kern="1200" dirty="0" err="1" smtClean="0">
                <a:solidFill>
                  <a:schemeClr val="tx1"/>
                </a:solidFill>
                <a:effectLst/>
                <a:latin typeface="Arial" charset="0"/>
                <a:ea typeface="+mn-ea"/>
                <a:cs typeface="Arial" charset="0"/>
              </a:rPr>
              <a:t>mS.</a:t>
            </a:r>
            <a:endParaRPr lang="en-US" sz="1200" b="0" i="0" kern="1200" dirty="0" smtClean="0">
              <a:solidFill>
                <a:schemeClr val="tx1"/>
              </a:solidFill>
              <a:effectLst/>
              <a:latin typeface="Arial" charset="0"/>
              <a:ea typeface="+mn-ea"/>
              <a:cs typeface="Arial" charset="0"/>
            </a:endParaRPr>
          </a:p>
          <a:p>
            <a:endParaRPr lang="en-US" sz="1200" b="0" i="0" kern="1200" dirty="0" smtClean="0">
              <a:solidFill>
                <a:schemeClr val="tx1"/>
              </a:solidFill>
              <a:effectLst/>
              <a:latin typeface="Arial" charset="0"/>
              <a:ea typeface="+mn-ea"/>
              <a:cs typeface="Arial" charset="0"/>
            </a:endParaRPr>
          </a:p>
          <a:p>
            <a:r>
              <a:rPr lang="en-US" sz="1200" b="0" i="0" kern="1200" dirty="0" smtClean="0">
                <a:solidFill>
                  <a:schemeClr val="tx1"/>
                </a:solidFill>
                <a:effectLst/>
                <a:latin typeface="Arial" charset="0"/>
                <a:ea typeface="+mn-ea"/>
                <a:cs typeface="Arial" charset="0"/>
              </a:rPr>
              <a:t>The changes above do 3 things for us:</a:t>
            </a:r>
          </a:p>
          <a:p>
            <a:r>
              <a:rPr lang="en-US" sz="1200" b="0" i="0" kern="1200" dirty="0" smtClean="0">
                <a:solidFill>
                  <a:schemeClr val="tx1"/>
                </a:solidFill>
                <a:effectLst/>
                <a:latin typeface="Arial" charset="0"/>
                <a:ea typeface="+mn-ea"/>
                <a:cs typeface="Arial" charset="0"/>
              </a:rPr>
              <a:t>Regardless of how frequently Compute() is called, the PID algorithm will be evaluated at a regular interval [Line 11]</a:t>
            </a:r>
          </a:p>
          <a:p>
            <a:r>
              <a:rPr lang="en-US" sz="1200" b="0" i="0" kern="1200" dirty="0" smtClean="0">
                <a:solidFill>
                  <a:schemeClr val="tx1"/>
                </a:solidFill>
                <a:effectLst/>
                <a:latin typeface="Arial" charset="0"/>
                <a:ea typeface="+mn-ea"/>
                <a:cs typeface="Arial" charset="0"/>
              </a:rPr>
              <a:t>Because of the time subtraction [Line 10] there will be no issues when </a:t>
            </a:r>
            <a:r>
              <a:rPr lang="en-US" sz="1200" b="0" i="0" kern="1200" dirty="0" err="1" smtClean="0">
                <a:solidFill>
                  <a:schemeClr val="tx1"/>
                </a:solidFill>
                <a:effectLst/>
                <a:latin typeface="Arial" charset="0"/>
                <a:ea typeface="+mn-ea"/>
                <a:cs typeface="Arial" charset="0"/>
              </a:rPr>
              <a:t>millis</a:t>
            </a:r>
            <a:r>
              <a:rPr lang="en-US" sz="1200" b="0" i="0" kern="1200" dirty="0" smtClean="0">
                <a:solidFill>
                  <a:schemeClr val="tx1"/>
                </a:solidFill>
                <a:effectLst/>
                <a:latin typeface="Arial" charset="0"/>
                <a:ea typeface="+mn-ea"/>
                <a:cs typeface="Arial" charset="0"/>
              </a:rPr>
              <a:t>() wraps back to 0. That only happens every 55 days, but we’re going for bulletproof remember?</a:t>
            </a:r>
          </a:p>
          <a:p>
            <a:r>
              <a:rPr lang="en-US" sz="1200" b="0" i="0" kern="1200" dirty="0" smtClean="0">
                <a:solidFill>
                  <a:schemeClr val="tx1"/>
                </a:solidFill>
                <a:effectLst/>
                <a:latin typeface="Arial" charset="0"/>
                <a:ea typeface="+mn-ea"/>
                <a:cs typeface="Arial" charset="0"/>
              </a:rPr>
              <a:t>We don’t need to multiply and divide by the </a:t>
            </a:r>
            <a:r>
              <a:rPr lang="en-US" sz="1200" b="0" i="0" kern="1200" dirty="0" err="1" smtClean="0">
                <a:solidFill>
                  <a:schemeClr val="tx1"/>
                </a:solidFill>
                <a:effectLst/>
                <a:latin typeface="Arial" charset="0"/>
                <a:ea typeface="+mn-ea"/>
                <a:cs typeface="Arial" charset="0"/>
              </a:rPr>
              <a:t>timechange</a:t>
            </a:r>
            <a:r>
              <a:rPr lang="en-US" sz="1200" b="0" i="0" kern="1200" dirty="0" smtClean="0">
                <a:solidFill>
                  <a:schemeClr val="tx1"/>
                </a:solidFill>
                <a:effectLst/>
                <a:latin typeface="Arial" charset="0"/>
                <a:ea typeface="+mn-ea"/>
                <a:cs typeface="Arial" charset="0"/>
              </a:rPr>
              <a:t> anymore. Since it’s a constant we’re able to move it from the compute code [lines 15+16] and lump it in with the tuning constants [lines 31+32]. Mathematically it works out the same, but it saves a multiplication and a division every time the PID is evaluated.</a:t>
            </a:r>
          </a:p>
          <a:p>
            <a:endParaRPr lang="en-US" sz="1200" b="0" i="0" kern="1200" dirty="0" smtClean="0">
              <a:solidFill>
                <a:schemeClr val="tx1"/>
              </a:solidFill>
              <a:effectLst/>
              <a:latin typeface="Arial" charset="0"/>
              <a:ea typeface="+mn-ea"/>
              <a:cs typeface="Arial" charset="0"/>
            </a:endParaRPr>
          </a:p>
          <a:p>
            <a:r>
              <a:rPr lang="en-US" sz="1200" b="0" i="0" kern="1200" dirty="0" smtClean="0">
                <a:solidFill>
                  <a:schemeClr val="tx1"/>
                </a:solidFill>
                <a:effectLst/>
                <a:latin typeface="Arial" charset="0"/>
                <a:ea typeface="+mn-ea"/>
                <a:cs typeface="Arial" charset="0"/>
              </a:rPr>
              <a:t>If this PID is going into a microcontroller, a very good argument can be made for using an interrupt. </a:t>
            </a:r>
            <a:r>
              <a:rPr lang="en-US" sz="1200" b="0" i="0" kern="1200" dirty="0" err="1" smtClean="0">
                <a:solidFill>
                  <a:schemeClr val="tx1"/>
                </a:solidFill>
                <a:effectLst/>
                <a:latin typeface="Arial" charset="0"/>
                <a:ea typeface="+mn-ea"/>
                <a:cs typeface="Arial" charset="0"/>
              </a:rPr>
              <a:t>SetSampleTime</a:t>
            </a:r>
            <a:r>
              <a:rPr lang="en-US" sz="1200" b="0" i="0" kern="1200" dirty="0" smtClean="0">
                <a:solidFill>
                  <a:schemeClr val="tx1"/>
                </a:solidFill>
                <a:effectLst/>
                <a:latin typeface="Arial" charset="0"/>
                <a:ea typeface="+mn-ea"/>
                <a:cs typeface="Arial" charset="0"/>
              </a:rPr>
              <a:t> sets the interrupt frequency, then Compute gets called when it’s time. There would be no need, in that case, for lines 9-12, 22, and 23.</a:t>
            </a:r>
          </a:p>
          <a:p>
            <a:endParaRPr lang="en-US" sz="1200" b="0" i="0" kern="1200" dirty="0" smtClean="0">
              <a:solidFill>
                <a:schemeClr val="tx1"/>
              </a:solidFill>
              <a:effectLst/>
              <a:latin typeface="Arial" charset="0"/>
              <a:ea typeface="+mn-ea"/>
              <a:cs typeface="Arial" charset="0"/>
            </a:endParaRPr>
          </a:p>
          <a:p>
            <a:endParaRPr lang="en-US" dirty="0"/>
          </a:p>
        </p:txBody>
      </p:sp>
      <p:sp>
        <p:nvSpPr>
          <p:cNvPr id="4" name="Slide Number Placeholder 3"/>
          <p:cNvSpPr>
            <a:spLocks noGrp="1"/>
          </p:cNvSpPr>
          <p:nvPr>
            <p:ph type="sldNum" sz="quarter" idx="10"/>
          </p:nvPr>
        </p:nvSpPr>
        <p:spPr/>
        <p:txBody>
          <a:bodyPr/>
          <a:lstStyle/>
          <a:p>
            <a:fld id="{D01DA25F-4B26-40B9-8941-7DCCCA53B753}" type="slidenum">
              <a:rPr lang="en-US" altLang="en-US" smtClean="0"/>
              <a:pPr/>
              <a:t>6</a:t>
            </a:fld>
            <a:endParaRPr lang="en-US" altLang="en-US"/>
          </a:p>
        </p:txBody>
      </p:sp>
    </p:spTree>
    <p:extLst>
      <p:ext uri="{BB962C8B-B14F-4D97-AF65-F5344CB8AC3E}">
        <p14:creationId xmlns:p14="http://schemas.microsoft.com/office/powerpoint/2010/main" val="33172770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Instead of adding (</a:t>
            </a:r>
            <a:r>
              <a:rPr lang="en-US" sz="1200" b="0" i="0" kern="1200" dirty="0" err="1" smtClean="0">
                <a:solidFill>
                  <a:schemeClr val="tx1"/>
                </a:solidFill>
                <a:effectLst/>
                <a:latin typeface="Arial" charset="0"/>
                <a:ea typeface="+mn-ea"/>
                <a:cs typeface="Arial" charset="0"/>
              </a:rPr>
              <a:t>Kd</a:t>
            </a:r>
            <a:r>
              <a:rPr lang="en-US" sz="1200" b="0" i="0" kern="1200" dirty="0" smtClean="0">
                <a:solidFill>
                  <a:schemeClr val="tx1"/>
                </a:solidFill>
                <a:effectLst/>
                <a:latin typeface="Arial" charset="0"/>
                <a:ea typeface="+mn-ea"/>
                <a:cs typeface="Arial" charset="0"/>
              </a:rPr>
              <a:t> * derivative of Error), we subtract (</a:t>
            </a:r>
            <a:r>
              <a:rPr lang="en-US" sz="1200" b="0" i="0" kern="1200" dirty="0" err="1" smtClean="0">
                <a:solidFill>
                  <a:schemeClr val="tx1"/>
                </a:solidFill>
                <a:effectLst/>
                <a:latin typeface="Arial" charset="0"/>
                <a:ea typeface="+mn-ea"/>
                <a:cs typeface="Arial" charset="0"/>
              </a:rPr>
              <a:t>Kd</a:t>
            </a:r>
            <a:r>
              <a:rPr lang="en-US" sz="1200" b="0" i="0" kern="1200" dirty="0" smtClean="0">
                <a:solidFill>
                  <a:schemeClr val="tx1"/>
                </a:solidFill>
                <a:effectLst/>
                <a:latin typeface="Arial" charset="0"/>
                <a:ea typeface="+mn-ea"/>
                <a:cs typeface="Arial" charset="0"/>
              </a:rPr>
              <a:t> * derivative of Input). This is known as using “Derivative on Measurement”. The modifications here are pretty easy. We’re replacing +</a:t>
            </a:r>
            <a:r>
              <a:rPr lang="en-US" sz="1200" b="0" i="0" kern="1200" dirty="0" err="1" smtClean="0">
                <a:solidFill>
                  <a:schemeClr val="tx1"/>
                </a:solidFill>
                <a:effectLst/>
                <a:latin typeface="Arial" charset="0"/>
                <a:ea typeface="+mn-ea"/>
                <a:cs typeface="Arial" charset="0"/>
              </a:rPr>
              <a:t>dError</a:t>
            </a:r>
            <a:r>
              <a:rPr lang="en-US" sz="1200" b="0" i="0" kern="1200" dirty="0" smtClean="0">
                <a:solidFill>
                  <a:schemeClr val="tx1"/>
                </a:solidFill>
                <a:effectLst/>
                <a:latin typeface="Arial" charset="0"/>
                <a:ea typeface="+mn-ea"/>
                <a:cs typeface="Arial" charset="0"/>
              </a:rPr>
              <a:t> with -</a:t>
            </a:r>
            <a:r>
              <a:rPr lang="en-US" sz="1200" b="0" i="0" kern="1200" dirty="0" err="1" smtClean="0">
                <a:solidFill>
                  <a:schemeClr val="tx1"/>
                </a:solidFill>
                <a:effectLst/>
                <a:latin typeface="Arial" charset="0"/>
                <a:ea typeface="+mn-ea"/>
                <a:cs typeface="Arial" charset="0"/>
              </a:rPr>
              <a:t>dInput</a:t>
            </a:r>
            <a:r>
              <a:rPr lang="en-US" sz="1200" b="0" i="0" kern="1200" dirty="0" smtClean="0">
                <a:solidFill>
                  <a:schemeClr val="tx1"/>
                </a:solidFill>
                <a:effectLst/>
                <a:latin typeface="Arial" charset="0"/>
                <a:ea typeface="+mn-ea"/>
                <a:cs typeface="Arial" charset="0"/>
              </a:rPr>
              <a:t>. Instead of remembering the </a:t>
            </a:r>
            <a:r>
              <a:rPr lang="en-US" sz="1200" b="0" i="0" kern="1200" dirty="0" err="1" smtClean="0">
                <a:solidFill>
                  <a:schemeClr val="tx1"/>
                </a:solidFill>
                <a:effectLst/>
                <a:latin typeface="Arial" charset="0"/>
                <a:ea typeface="+mn-ea"/>
                <a:cs typeface="Arial" charset="0"/>
              </a:rPr>
              <a:t>lastError</a:t>
            </a:r>
            <a:r>
              <a:rPr lang="en-US" sz="1200" b="0" i="0" kern="1200" dirty="0" smtClean="0">
                <a:solidFill>
                  <a:schemeClr val="tx1"/>
                </a:solidFill>
                <a:effectLst/>
                <a:latin typeface="Arial" charset="0"/>
                <a:ea typeface="+mn-ea"/>
                <a:cs typeface="Arial" charset="0"/>
              </a:rPr>
              <a:t>, we now remember the </a:t>
            </a:r>
            <a:r>
              <a:rPr lang="en-US" sz="1200" b="0" i="0" kern="1200" dirty="0" err="1" smtClean="0">
                <a:solidFill>
                  <a:schemeClr val="tx1"/>
                </a:solidFill>
                <a:effectLst/>
                <a:latin typeface="Arial" charset="0"/>
                <a:ea typeface="+mn-ea"/>
                <a:cs typeface="Arial" charset="0"/>
              </a:rPr>
              <a:t>lastInput</a:t>
            </a:r>
            <a:endParaRPr lang="en-US" dirty="0"/>
          </a:p>
        </p:txBody>
      </p:sp>
      <p:sp>
        <p:nvSpPr>
          <p:cNvPr id="4" name="Slide Number Placeholder 3"/>
          <p:cNvSpPr>
            <a:spLocks noGrp="1"/>
          </p:cNvSpPr>
          <p:nvPr>
            <p:ph type="sldNum" sz="quarter" idx="10"/>
          </p:nvPr>
        </p:nvSpPr>
        <p:spPr/>
        <p:txBody>
          <a:bodyPr/>
          <a:lstStyle/>
          <a:p>
            <a:fld id="{D01DA25F-4B26-40B9-8941-7DCCCA53B753}" type="slidenum">
              <a:rPr lang="en-US" altLang="en-US" smtClean="0"/>
              <a:pPr/>
              <a:t>7</a:t>
            </a:fld>
            <a:endParaRPr lang="en-US" altLang="en-US"/>
          </a:p>
        </p:txBody>
      </p:sp>
    </p:spTree>
    <p:extLst>
      <p:ext uri="{BB962C8B-B14F-4D97-AF65-F5344CB8AC3E}">
        <p14:creationId xmlns:p14="http://schemas.microsoft.com/office/powerpoint/2010/main" val="274477445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change in Ki (from 0.6 to 0.3). The algorithm heretofore was multiplying </a:t>
            </a:r>
            <a:r>
              <a:rPr lang="en-US" dirty="0" err="1" smtClean="0"/>
              <a:t>ki</a:t>
            </a:r>
            <a:r>
              <a:rPr lang="en-US" dirty="0" smtClean="0"/>
              <a:t> times the accumulated error. If Ki</a:t>
            </a:r>
            <a:r>
              <a:rPr lang="en-US" baseline="0" dirty="0" smtClean="0"/>
              <a:t> changes, all of a sudden, the contribution from the integral term jumps (bump). The solution is to calculate the contribution of the integral term differently.</a:t>
            </a:r>
            <a:endParaRPr lang="en-US" dirty="0"/>
          </a:p>
        </p:txBody>
      </p:sp>
      <p:sp>
        <p:nvSpPr>
          <p:cNvPr id="4" name="Slide Number Placeholder 3"/>
          <p:cNvSpPr>
            <a:spLocks noGrp="1"/>
          </p:cNvSpPr>
          <p:nvPr>
            <p:ph type="sldNum" sz="quarter" idx="10"/>
          </p:nvPr>
        </p:nvSpPr>
        <p:spPr/>
        <p:txBody>
          <a:bodyPr/>
          <a:lstStyle/>
          <a:p>
            <a:fld id="{D01DA25F-4B26-40B9-8941-7DCCCA53B753}" type="slidenum">
              <a:rPr lang="en-US" altLang="en-US" smtClean="0"/>
              <a:pPr/>
              <a:t>10</a:t>
            </a:fld>
            <a:endParaRPr lang="en-US" altLang="en-US"/>
          </a:p>
        </p:txBody>
      </p:sp>
    </p:spTree>
    <p:extLst>
      <p:ext uri="{BB962C8B-B14F-4D97-AF65-F5344CB8AC3E}">
        <p14:creationId xmlns:p14="http://schemas.microsoft.com/office/powerpoint/2010/main" val="2960016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the change in Ki (from 0.6 to 0.3). The algorithm heretofore was multiplying Ki times the accumulated error. If Ki</a:t>
            </a:r>
            <a:r>
              <a:rPr lang="en-US" baseline="0" dirty="0" smtClean="0"/>
              <a:t> changes, all of a sudden, the contribution from the integral term jumps (bump). The solution is to calculate the contribution of the integral term differently. Accumulate the sum of the error multiplied by the current Ki. </a:t>
            </a:r>
            <a:endParaRPr lang="en-US" dirty="0"/>
          </a:p>
        </p:txBody>
      </p:sp>
      <p:sp>
        <p:nvSpPr>
          <p:cNvPr id="4" name="Slide Number Placeholder 3"/>
          <p:cNvSpPr>
            <a:spLocks noGrp="1"/>
          </p:cNvSpPr>
          <p:nvPr>
            <p:ph type="sldNum" sz="quarter" idx="10"/>
          </p:nvPr>
        </p:nvSpPr>
        <p:spPr/>
        <p:txBody>
          <a:bodyPr/>
          <a:lstStyle/>
          <a:p>
            <a:fld id="{D01DA25F-4B26-40B9-8941-7DCCCA53B753}" type="slidenum">
              <a:rPr lang="en-US" altLang="en-US" smtClean="0"/>
              <a:pPr/>
              <a:t>11</a:t>
            </a:fld>
            <a:endParaRPr lang="en-US" altLang="en-US"/>
          </a:p>
        </p:txBody>
      </p:sp>
    </p:spTree>
    <p:extLst>
      <p:ext uri="{BB962C8B-B14F-4D97-AF65-F5344CB8AC3E}">
        <p14:creationId xmlns:p14="http://schemas.microsoft.com/office/powerpoint/2010/main" val="29600160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solidFill>
                  <a:schemeClr val="tx1"/>
                </a:solidFill>
                <a:effectLst/>
                <a:latin typeface="Arial" charset="0"/>
                <a:ea typeface="+mn-ea"/>
                <a:cs typeface="Arial" charset="0"/>
              </a:rPr>
              <a:t>So we replaced the </a:t>
            </a:r>
            <a:r>
              <a:rPr lang="en-US" sz="1200" b="0" i="0" kern="1200" dirty="0" err="1" smtClean="0">
                <a:solidFill>
                  <a:schemeClr val="tx1"/>
                </a:solidFill>
                <a:effectLst/>
                <a:latin typeface="Arial" charset="0"/>
                <a:ea typeface="+mn-ea"/>
                <a:cs typeface="Arial" charset="0"/>
              </a:rPr>
              <a:t>errSum</a:t>
            </a:r>
            <a:r>
              <a:rPr lang="en-US" sz="1200" b="0" i="0" kern="1200" dirty="0" smtClean="0">
                <a:solidFill>
                  <a:schemeClr val="tx1"/>
                </a:solidFill>
                <a:effectLst/>
                <a:latin typeface="Arial" charset="0"/>
                <a:ea typeface="+mn-ea"/>
                <a:cs typeface="Arial" charset="0"/>
              </a:rPr>
              <a:t> variable with a composite </a:t>
            </a:r>
            <a:r>
              <a:rPr lang="en-US" sz="1200" b="0" i="0" kern="1200" dirty="0" err="1" smtClean="0">
                <a:solidFill>
                  <a:schemeClr val="tx1"/>
                </a:solidFill>
                <a:effectLst/>
                <a:latin typeface="Arial" charset="0"/>
                <a:ea typeface="+mn-ea"/>
                <a:cs typeface="Arial" charset="0"/>
              </a:rPr>
              <a:t>ITerm</a:t>
            </a:r>
            <a:r>
              <a:rPr lang="en-US" sz="1200" b="0" i="0" kern="1200" dirty="0" smtClean="0">
                <a:solidFill>
                  <a:schemeClr val="tx1"/>
                </a:solidFill>
                <a:effectLst/>
                <a:latin typeface="Arial" charset="0"/>
                <a:ea typeface="+mn-ea"/>
                <a:cs typeface="Arial" charset="0"/>
              </a:rPr>
              <a:t> variable [Line 4]. It sums Ki*error, rather than just error [Line 15]. Also, because Ki is now buried in </a:t>
            </a:r>
            <a:r>
              <a:rPr lang="en-US" sz="1200" b="0" i="0" kern="1200" dirty="0" err="1" smtClean="0">
                <a:solidFill>
                  <a:schemeClr val="tx1"/>
                </a:solidFill>
                <a:effectLst/>
                <a:latin typeface="Arial" charset="0"/>
                <a:ea typeface="+mn-ea"/>
                <a:cs typeface="Arial" charset="0"/>
              </a:rPr>
              <a:t>ITerm</a:t>
            </a:r>
            <a:r>
              <a:rPr lang="en-US" sz="1200" b="0" i="0" kern="1200" dirty="0" smtClean="0">
                <a:solidFill>
                  <a:schemeClr val="tx1"/>
                </a:solidFill>
                <a:effectLst/>
                <a:latin typeface="Arial" charset="0"/>
                <a:ea typeface="+mn-ea"/>
                <a:cs typeface="Arial" charset="0"/>
              </a:rPr>
              <a:t>, it’s removed from the main PID calculation [Line 19]. With this code, the previous error remains untouched, and the new </a:t>
            </a:r>
            <a:r>
              <a:rPr lang="en-US" sz="1200" b="0" i="0" kern="1200" dirty="0" err="1" smtClean="0">
                <a:solidFill>
                  <a:schemeClr val="tx1"/>
                </a:solidFill>
                <a:effectLst/>
                <a:latin typeface="Arial" charset="0"/>
                <a:ea typeface="+mn-ea"/>
                <a:cs typeface="Arial" charset="0"/>
              </a:rPr>
              <a:t>ki</a:t>
            </a:r>
            <a:r>
              <a:rPr lang="en-US" sz="1200" b="0" i="0" kern="1200" dirty="0" smtClean="0">
                <a:solidFill>
                  <a:schemeClr val="tx1"/>
                </a:solidFill>
                <a:effectLst/>
                <a:latin typeface="Arial" charset="0"/>
                <a:ea typeface="+mn-ea"/>
                <a:cs typeface="Arial" charset="0"/>
              </a:rPr>
              <a:t> only affects things moving forward, which is exactly what we want.</a:t>
            </a:r>
            <a:endParaRPr lang="en-US" dirty="0"/>
          </a:p>
        </p:txBody>
      </p:sp>
      <p:sp>
        <p:nvSpPr>
          <p:cNvPr id="4" name="Slide Number Placeholder 3"/>
          <p:cNvSpPr>
            <a:spLocks noGrp="1"/>
          </p:cNvSpPr>
          <p:nvPr>
            <p:ph type="sldNum" sz="quarter" idx="10"/>
          </p:nvPr>
        </p:nvSpPr>
        <p:spPr/>
        <p:txBody>
          <a:bodyPr/>
          <a:lstStyle/>
          <a:p>
            <a:fld id="{D01DA25F-4B26-40B9-8941-7DCCCA53B753}" type="slidenum">
              <a:rPr lang="en-US" altLang="en-US" smtClean="0"/>
              <a:pPr/>
              <a:t>12</a:t>
            </a:fld>
            <a:endParaRPr lang="en-US" altLang="en-US"/>
          </a:p>
        </p:txBody>
      </p:sp>
    </p:spTree>
    <p:extLst>
      <p:ext uri="{BB962C8B-B14F-4D97-AF65-F5344CB8AC3E}">
        <p14:creationId xmlns:p14="http://schemas.microsoft.com/office/powerpoint/2010/main" val="296001603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the controller reaches its limit in terms</a:t>
            </a:r>
            <a:r>
              <a:rPr lang="en-US" baseline="0" dirty="0" smtClean="0"/>
              <a:t> of what it can output, if you don’t handle this by doing something like clamping the integrator output, the integral control part of the output signal will, ‘wind up’ and accumulate a large value. If the set point drops, it will take a long time to de-</a:t>
            </a:r>
            <a:r>
              <a:rPr lang="en-US" baseline="0" dirty="0" err="1" smtClean="0"/>
              <a:t>accumlate</a:t>
            </a:r>
            <a:r>
              <a:rPr lang="en-US" baseline="0" dirty="0" smtClean="0"/>
              <a:t> the integrated error component.</a:t>
            </a:r>
            <a:endParaRPr lang="en-US" dirty="0"/>
          </a:p>
        </p:txBody>
      </p:sp>
      <p:sp>
        <p:nvSpPr>
          <p:cNvPr id="4" name="Slide Number Placeholder 3"/>
          <p:cNvSpPr>
            <a:spLocks noGrp="1"/>
          </p:cNvSpPr>
          <p:nvPr>
            <p:ph type="sldNum" sz="quarter" idx="10"/>
          </p:nvPr>
        </p:nvSpPr>
        <p:spPr/>
        <p:txBody>
          <a:bodyPr/>
          <a:lstStyle/>
          <a:p>
            <a:fld id="{D01DA25F-4B26-40B9-8941-7DCCCA53B753}" type="slidenum">
              <a:rPr lang="en-US" altLang="en-US" smtClean="0"/>
              <a:pPr/>
              <a:t>13</a:t>
            </a:fld>
            <a:endParaRPr lang="en-US" altLang="en-US"/>
          </a:p>
        </p:txBody>
      </p:sp>
    </p:spTree>
    <p:extLst>
      <p:ext uri="{BB962C8B-B14F-4D97-AF65-F5344CB8AC3E}">
        <p14:creationId xmlns:p14="http://schemas.microsoft.com/office/powerpoint/2010/main" val="11087637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7106" name="Line 2"/>
          <p:cNvSpPr>
            <a:spLocks noChangeShapeType="1"/>
          </p:cNvSpPr>
          <p:nvPr/>
        </p:nvSpPr>
        <p:spPr bwMode="auto">
          <a:xfrm>
            <a:off x="7315200" y="1066800"/>
            <a:ext cx="0" cy="44958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7107" name="Rectangle 3"/>
          <p:cNvSpPr>
            <a:spLocks noGrp="1" noChangeArrowheads="1"/>
          </p:cNvSpPr>
          <p:nvPr>
            <p:ph type="ctrTitle"/>
          </p:nvPr>
        </p:nvSpPr>
        <p:spPr>
          <a:xfrm>
            <a:off x="315913" y="466725"/>
            <a:ext cx="6781800" cy="2133600"/>
          </a:xfrm>
        </p:spPr>
        <p:txBody>
          <a:bodyPr/>
          <a:lstStyle>
            <a:lvl1pPr algn="r">
              <a:defRPr sz="4400"/>
            </a:lvl1pPr>
          </a:lstStyle>
          <a:p>
            <a:pPr lvl="0"/>
            <a:r>
              <a:rPr lang="en-US" altLang="en-US" noProof="0" smtClean="0"/>
              <a:t>Click to edit Master title style</a:t>
            </a:r>
          </a:p>
        </p:txBody>
      </p:sp>
      <p:sp>
        <p:nvSpPr>
          <p:cNvPr id="47108" name="Rectangle 4"/>
          <p:cNvSpPr>
            <a:spLocks noGrp="1" noChangeArrowheads="1"/>
          </p:cNvSpPr>
          <p:nvPr>
            <p:ph type="subTitle" idx="1"/>
          </p:nvPr>
        </p:nvSpPr>
        <p:spPr>
          <a:xfrm>
            <a:off x="849313" y="3049588"/>
            <a:ext cx="6248400" cy="2362200"/>
          </a:xfrm>
        </p:spPr>
        <p:txBody>
          <a:bodyPr/>
          <a:lstStyle>
            <a:lvl1pPr marL="0" indent="0" algn="r">
              <a:defRPr sz="2900"/>
            </a:lvl1pPr>
          </a:lstStyle>
          <a:p>
            <a:pPr lvl="0"/>
            <a:r>
              <a:rPr lang="en-US" altLang="en-US" noProof="0" smtClean="0"/>
              <a:t>Click to edit Master subtitle style</a:t>
            </a:r>
          </a:p>
        </p:txBody>
      </p:sp>
      <p:sp>
        <p:nvSpPr>
          <p:cNvPr id="47109" name="Rectangle 5"/>
          <p:cNvSpPr>
            <a:spLocks noGrp="1" noChangeArrowheads="1"/>
          </p:cNvSpPr>
          <p:nvPr>
            <p:ph type="dt" sz="half" idx="2"/>
          </p:nvPr>
        </p:nvSpPr>
        <p:spPr/>
        <p:txBody>
          <a:bodyPr/>
          <a:lstStyle>
            <a:lvl1pPr>
              <a:defRPr/>
            </a:lvl1pPr>
          </a:lstStyle>
          <a:p>
            <a:endParaRPr lang="en-US" altLang="en-US"/>
          </a:p>
        </p:txBody>
      </p:sp>
      <p:sp>
        <p:nvSpPr>
          <p:cNvPr id="47110" name="Rectangle 6"/>
          <p:cNvSpPr>
            <a:spLocks noGrp="1" noChangeArrowheads="1"/>
          </p:cNvSpPr>
          <p:nvPr>
            <p:ph type="ftr" sz="quarter" idx="3"/>
          </p:nvPr>
        </p:nvSpPr>
        <p:spPr/>
        <p:txBody>
          <a:bodyPr/>
          <a:lstStyle>
            <a:lvl1pPr>
              <a:defRPr/>
            </a:lvl1pPr>
          </a:lstStyle>
          <a:p>
            <a:endParaRPr lang="en-US" altLang="en-US"/>
          </a:p>
        </p:txBody>
      </p:sp>
      <p:sp>
        <p:nvSpPr>
          <p:cNvPr id="47111" name="Rectangle 7"/>
          <p:cNvSpPr>
            <a:spLocks noGrp="1" noChangeArrowheads="1"/>
          </p:cNvSpPr>
          <p:nvPr>
            <p:ph type="sldNum" sz="quarter" idx="4"/>
          </p:nvPr>
        </p:nvSpPr>
        <p:spPr/>
        <p:txBody>
          <a:bodyPr/>
          <a:lstStyle>
            <a:lvl1pPr>
              <a:defRPr/>
            </a:lvl1pPr>
          </a:lstStyle>
          <a:p>
            <a:fld id="{585BCB74-996D-4EA4-8D3D-E0F3FD77A153}" type="slidenum">
              <a:rPr lang="en-US" altLang="en-US"/>
              <a:pPr/>
              <a:t>‹#›</a:t>
            </a:fld>
            <a:endParaRPr lang="en-US" altLang="en-US"/>
          </a:p>
        </p:txBody>
      </p:sp>
      <p:grpSp>
        <p:nvGrpSpPr>
          <p:cNvPr id="47112" name="Group 8"/>
          <p:cNvGrpSpPr>
            <a:grpSpLocks/>
          </p:cNvGrpSpPr>
          <p:nvPr/>
        </p:nvGrpSpPr>
        <p:grpSpPr bwMode="auto">
          <a:xfrm>
            <a:off x="7493000" y="2992438"/>
            <a:ext cx="1338263" cy="2189162"/>
            <a:chOff x="4704" y="1885"/>
            <a:chExt cx="843" cy="1379"/>
          </a:xfrm>
        </p:grpSpPr>
        <p:sp>
          <p:nvSpPr>
            <p:cNvPr id="47113" name="Oval 9"/>
            <p:cNvSpPr>
              <a:spLocks noChangeArrowheads="1"/>
            </p:cNvSpPr>
            <p:nvPr/>
          </p:nvSpPr>
          <p:spPr bwMode="auto">
            <a:xfrm>
              <a:off x="4704"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4" name="Oval 10"/>
            <p:cNvSpPr>
              <a:spLocks noChangeArrowheads="1"/>
            </p:cNvSpPr>
            <p:nvPr/>
          </p:nvSpPr>
          <p:spPr bwMode="auto">
            <a:xfrm>
              <a:off x="4883"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5" name="Oval 11"/>
            <p:cNvSpPr>
              <a:spLocks noChangeArrowheads="1"/>
            </p:cNvSpPr>
            <p:nvPr/>
          </p:nvSpPr>
          <p:spPr bwMode="auto">
            <a:xfrm>
              <a:off x="5062" y="1885"/>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6" name="Oval 12"/>
            <p:cNvSpPr>
              <a:spLocks noChangeArrowheads="1"/>
            </p:cNvSpPr>
            <p:nvPr/>
          </p:nvSpPr>
          <p:spPr bwMode="auto">
            <a:xfrm>
              <a:off x="4704"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7" name="Oval 13"/>
            <p:cNvSpPr>
              <a:spLocks noChangeArrowheads="1"/>
            </p:cNvSpPr>
            <p:nvPr/>
          </p:nvSpPr>
          <p:spPr bwMode="auto">
            <a:xfrm>
              <a:off x="4883"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8" name="Oval 14"/>
            <p:cNvSpPr>
              <a:spLocks noChangeArrowheads="1"/>
            </p:cNvSpPr>
            <p:nvPr/>
          </p:nvSpPr>
          <p:spPr bwMode="auto">
            <a:xfrm>
              <a:off x="5062" y="2064"/>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19" name="Oval 15"/>
            <p:cNvSpPr>
              <a:spLocks noChangeArrowheads="1"/>
            </p:cNvSpPr>
            <p:nvPr/>
          </p:nvSpPr>
          <p:spPr bwMode="auto">
            <a:xfrm>
              <a:off x="5241" y="2064"/>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0" name="Oval 16"/>
            <p:cNvSpPr>
              <a:spLocks noChangeArrowheads="1"/>
            </p:cNvSpPr>
            <p:nvPr/>
          </p:nvSpPr>
          <p:spPr bwMode="auto">
            <a:xfrm>
              <a:off x="4704"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1" name="Oval 17"/>
            <p:cNvSpPr>
              <a:spLocks noChangeArrowheads="1"/>
            </p:cNvSpPr>
            <p:nvPr/>
          </p:nvSpPr>
          <p:spPr bwMode="auto">
            <a:xfrm>
              <a:off x="4883" y="2243"/>
              <a:ext cx="127" cy="127"/>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2" name="Oval 18"/>
            <p:cNvSpPr>
              <a:spLocks noChangeArrowheads="1"/>
            </p:cNvSpPr>
            <p:nvPr/>
          </p:nvSpPr>
          <p:spPr bwMode="auto">
            <a:xfrm>
              <a:off x="5062"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3" name="Oval 19"/>
            <p:cNvSpPr>
              <a:spLocks noChangeArrowheads="1"/>
            </p:cNvSpPr>
            <p:nvPr/>
          </p:nvSpPr>
          <p:spPr bwMode="auto">
            <a:xfrm>
              <a:off x="5241" y="2243"/>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4" name="Oval 20"/>
            <p:cNvSpPr>
              <a:spLocks noChangeArrowheads="1"/>
            </p:cNvSpPr>
            <p:nvPr/>
          </p:nvSpPr>
          <p:spPr bwMode="auto">
            <a:xfrm>
              <a:off x="5420" y="2243"/>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5" name="Oval 21"/>
            <p:cNvSpPr>
              <a:spLocks noChangeArrowheads="1"/>
            </p:cNvSpPr>
            <p:nvPr/>
          </p:nvSpPr>
          <p:spPr bwMode="auto">
            <a:xfrm>
              <a:off x="4704" y="2421"/>
              <a:ext cx="127" cy="128"/>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6" name="Oval 22"/>
            <p:cNvSpPr>
              <a:spLocks noChangeArrowheads="1"/>
            </p:cNvSpPr>
            <p:nvPr/>
          </p:nvSpPr>
          <p:spPr bwMode="auto">
            <a:xfrm>
              <a:off x="4883"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7" name="Oval 23"/>
            <p:cNvSpPr>
              <a:spLocks noChangeArrowheads="1"/>
            </p:cNvSpPr>
            <p:nvPr/>
          </p:nvSpPr>
          <p:spPr bwMode="auto">
            <a:xfrm>
              <a:off x="5062" y="2421"/>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8" name="Oval 24"/>
            <p:cNvSpPr>
              <a:spLocks noChangeArrowheads="1"/>
            </p:cNvSpPr>
            <p:nvPr/>
          </p:nvSpPr>
          <p:spPr bwMode="auto">
            <a:xfrm>
              <a:off x="5241" y="2421"/>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29" name="Oval 25"/>
            <p:cNvSpPr>
              <a:spLocks noChangeArrowheads="1"/>
            </p:cNvSpPr>
            <p:nvPr/>
          </p:nvSpPr>
          <p:spPr bwMode="auto">
            <a:xfrm>
              <a:off x="4704"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0" name="Oval 26"/>
            <p:cNvSpPr>
              <a:spLocks noChangeArrowheads="1"/>
            </p:cNvSpPr>
            <p:nvPr/>
          </p:nvSpPr>
          <p:spPr bwMode="auto">
            <a:xfrm>
              <a:off x="4883" y="2600"/>
              <a:ext cx="127" cy="128"/>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1" name="Oval 27"/>
            <p:cNvSpPr>
              <a:spLocks noChangeArrowheads="1"/>
            </p:cNvSpPr>
            <p:nvPr/>
          </p:nvSpPr>
          <p:spPr bwMode="auto">
            <a:xfrm>
              <a:off x="5062"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2" name="Oval 28"/>
            <p:cNvSpPr>
              <a:spLocks noChangeArrowheads="1"/>
            </p:cNvSpPr>
            <p:nvPr/>
          </p:nvSpPr>
          <p:spPr bwMode="auto">
            <a:xfrm>
              <a:off x="5241" y="2600"/>
              <a:ext cx="127" cy="128"/>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3" name="Oval 29"/>
            <p:cNvSpPr>
              <a:spLocks noChangeArrowheads="1"/>
            </p:cNvSpPr>
            <p:nvPr/>
          </p:nvSpPr>
          <p:spPr bwMode="auto">
            <a:xfrm>
              <a:off x="5420" y="2600"/>
              <a:ext cx="127" cy="128"/>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4" name="Oval 30"/>
            <p:cNvSpPr>
              <a:spLocks noChangeArrowheads="1"/>
            </p:cNvSpPr>
            <p:nvPr/>
          </p:nvSpPr>
          <p:spPr bwMode="auto">
            <a:xfrm>
              <a:off x="4704" y="2779"/>
              <a:ext cx="127" cy="127"/>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5" name="Oval 31"/>
            <p:cNvSpPr>
              <a:spLocks noChangeArrowheads="1"/>
            </p:cNvSpPr>
            <p:nvPr/>
          </p:nvSpPr>
          <p:spPr bwMode="auto">
            <a:xfrm>
              <a:off x="4883"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6" name="Oval 32"/>
            <p:cNvSpPr>
              <a:spLocks noChangeArrowheads="1"/>
            </p:cNvSpPr>
            <p:nvPr/>
          </p:nvSpPr>
          <p:spPr bwMode="auto">
            <a:xfrm>
              <a:off x="5062" y="2779"/>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7" name="Oval 33"/>
            <p:cNvSpPr>
              <a:spLocks noChangeArrowheads="1"/>
            </p:cNvSpPr>
            <p:nvPr/>
          </p:nvSpPr>
          <p:spPr bwMode="auto">
            <a:xfrm>
              <a:off x="5241" y="2779"/>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8" name="Oval 34"/>
            <p:cNvSpPr>
              <a:spLocks noChangeArrowheads="1"/>
            </p:cNvSpPr>
            <p:nvPr/>
          </p:nvSpPr>
          <p:spPr bwMode="auto">
            <a:xfrm>
              <a:off x="4704"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39" name="Oval 35"/>
            <p:cNvSpPr>
              <a:spLocks noChangeArrowheads="1"/>
            </p:cNvSpPr>
            <p:nvPr/>
          </p:nvSpPr>
          <p:spPr bwMode="auto">
            <a:xfrm>
              <a:off x="4883" y="2958"/>
              <a:ext cx="127" cy="127"/>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40" name="Oval 36"/>
            <p:cNvSpPr>
              <a:spLocks noChangeArrowheads="1"/>
            </p:cNvSpPr>
            <p:nvPr/>
          </p:nvSpPr>
          <p:spPr bwMode="auto">
            <a:xfrm>
              <a:off x="5062"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41" name="Oval 37"/>
            <p:cNvSpPr>
              <a:spLocks noChangeArrowheads="1"/>
            </p:cNvSpPr>
            <p:nvPr/>
          </p:nvSpPr>
          <p:spPr bwMode="auto">
            <a:xfrm>
              <a:off x="5241" y="2958"/>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42" name="Oval 38"/>
            <p:cNvSpPr>
              <a:spLocks noChangeArrowheads="1"/>
            </p:cNvSpPr>
            <p:nvPr/>
          </p:nvSpPr>
          <p:spPr bwMode="auto">
            <a:xfrm>
              <a:off x="4883"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7143" name="Oval 39"/>
            <p:cNvSpPr>
              <a:spLocks noChangeArrowheads="1"/>
            </p:cNvSpPr>
            <p:nvPr/>
          </p:nvSpPr>
          <p:spPr bwMode="auto">
            <a:xfrm>
              <a:off x="5241" y="3137"/>
              <a:ext cx="127" cy="127"/>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47144" name="Line 40"/>
          <p:cNvSpPr>
            <a:spLocks noChangeShapeType="1"/>
          </p:cNvSpPr>
          <p:nvPr/>
        </p:nvSpPr>
        <p:spPr bwMode="auto">
          <a:xfrm>
            <a:off x="304800" y="2819400"/>
            <a:ext cx="8229600" cy="0"/>
          </a:xfrm>
          <a:prstGeom prst="line">
            <a:avLst/>
          </a:prstGeom>
          <a:noFill/>
          <a:ln w="63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2DF80368-A5AC-46BF-94AD-9FD5781A12B3}" type="slidenum">
              <a:rPr lang="en-US" altLang="en-US"/>
              <a:pPr/>
              <a:t>‹#›</a:t>
            </a:fld>
            <a:endParaRPr lang="en-US" altLang="en-US"/>
          </a:p>
        </p:txBody>
      </p:sp>
    </p:spTree>
    <p:extLst>
      <p:ext uri="{BB962C8B-B14F-4D97-AF65-F5344CB8AC3E}">
        <p14:creationId xmlns:p14="http://schemas.microsoft.com/office/powerpoint/2010/main" val="390213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57950" y="228600"/>
            <a:ext cx="2076450" cy="57070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228600" y="228600"/>
            <a:ext cx="6076950" cy="57070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C662E703-C009-400B-BDE3-CD1CD00FDAD1}" type="slidenum">
              <a:rPr lang="en-US" altLang="en-US"/>
              <a:pPr/>
              <a:t>‹#›</a:t>
            </a:fld>
            <a:endParaRPr lang="en-US" altLang="en-US"/>
          </a:p>
        </p:txBody>
      </p:sp>
    </p:spTree>
    <p:extLst>
      <p:ext uri="{BB962C8B-B14F-4D97-AF65-F5344CB8AC3E}">
        <p14:creationId xmlns:p14="http://schemas.microsoft.com/office/powerpoint/2010/main" val="22077038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7391400" cy="883355"/>
          </a:xfrm>
        </p:spPr>
        <p:txBody>
          <a:bodyPr/>
          <a:lstStyle/>
          <a:p>
            <a:r>
              <a:rPr lang="en-US" dirty="0" smtClean="0"/>
              <a:t>Click to edit Master title style</a:t>
            </a:r>
            <a:endParaRPr lang="en-US" dirty="0"/>
          </a:p>
        </p:txBody>
      </p:sp>
      <p:sp>
        <p:nvSpPr>
          <p:cNvPr id="3" name="Content Placeholder 2"/>
          <p:cNvSpPr>
            <a:spLocks noGrp="1"/>
          </p:cNvSpPr>
          <p:nvPr>
            <p:ph idx="1"/>
          </p:nvPr>
        </p:nvSpPr>
        <p:spPr>
          <a:xfrm>
            <a:off x="762000" y="1330787"/>
            <a:ext cx="7200900" cy="4765213"/>
          </a:xfrm>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171E2D6E-83B3-442A-8742-F29E69EBED9C}" type="slidenum">
              <a:rPr lang="en-US" altLang="en-US"/>
              <a:pPr/>
              <a:t>‹#›</a:t>
            </a:fld>
            <a:endParaRPr lang="en-US" altLang="en-US"/>
          </a:p>
        </p:txBody>
      </p:sp>
    </p:spTree>
    <p:extLst>
      <p:ext uri="{BB962C8B-B14F-4D97-AF65-F5344CB8AC3E}">
        <p14:creationId xmlns:p14="http://schemas.microsoft.com/office/powerpoint/2010/main" val="390944452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4EE7D33-508C-4AC6-908E-D641DB4AD3F5}" type="slidenum">
              <a:rPr lang="en-US" altLang="en-US"/>
              <a:pPr/>
              <a:t>‹#›</a:t>
            </a:fld>
            <a:endParaRPr lang="en-US" altLang="en-US"/>
          </a:p>
        </p:txBody>
      </p:sp>
    </p:spTree>
    <p:extLst>
      <p:ext uri="{BB962C8B-B14F-4D97-AF65-F5344CB8AC3E}">
        <p14:creationId xmlns:p14="http://schemas.microsoft.com/office/powerpoint/2010/main" val="29397433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143000" y="1524000"/>
            <a:ext cx="36195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914900" y="1524000"/>
            <a:ext cx="3619500" cy="44116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EEFC2B3A-8BE3-43B1-860B-D585CBAB8248}" type="slidenum">
              <a:rPr lang="en-US" altLang="en-US"/>
              <a:pPr/>
              <a:t>‹#›</a:t>
            </a:fld>
            <a:endParaRPr lang="en-US" altLang="en-US"/>
          </a:p>
        </p:txBody>
      </p:sp>
    </p:spTree>
    <p:extLst>
      <p:ext uri="{BB962C8B-B14F-4D97-AF65-F5344CB8AC3E}">
        <p14:creationId xmlns:p14="http://schemas.microsoft.com/office/powerpoint/2010/main" val="18821001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4CECF58C-40A1-4AEC-B0E6-EE9B05CF2D0A}" type="slidenum">
              <a:rPr lang="en-US" altLang="en-US"/>
              <a:pPr/>
              <a:t>‹#›</a:t>
            </a:fld>
            <a:endParaRPr lang="en-US" altLang="en-US"/>
          </a:p>
        </p:txBody>
      </p:sp>
    </p:spTree>
    <p:extLst>
      <p:ext uri="{BB962C8B-B14F-4D97-AF65-F5344CB8AC3E}">
        <p14:creationId xmlns:p14="http://schemas.microsoft.com/office/powerpoint/2010/main" val="5372117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940437AD-2DFA-4BBC-BFFC-C4D5E3C711F3}" type="slidenum">
              <a:rPr lang="en-US" altLang="en-US"/>
              <a:pPr/>
              <a:t>‹#›</a:t>
            </a:fld>
            <a:endParaRPr lang="en-US" altLang="en-US"/>
          </a:p>
        </p:txBody>
      </p:sp>
    </p:spTree>
    <p:extLst>
      <p:ext uri="{BB962C8B-B14F-4D97-AF65-F5344CB8AC3E}">
        <p14:creationId xmlns:p14="http://schemas.microsoft.com/office/powerpoint/2010/main" val="14840981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22CBCF79-773B-42AD-9E49-7EE067FE30D0}" type="slidenum">
              <a:rPr lang="en-US" altLang="en-US"/>
              <a:pPr/>
              <a:t>‹#›</a:t>
            </a:fld>
            <a:endParaRPr lang="en-US" altLang="en-US"/>
          </a:p>
        </p:txBody>
      </p:sp>
    </p:spTree>
    <p:extLst>
      <p:ext uri="{BB962C8B-B14F-4D97-AF65-F5344CB8AC3E}">
        <p14:creationId xmlns:p14="http://schemas.microsoft.com/office/powerpoint/2010/main" val="28533199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3B0881C2-242F-48D1-9B53-4970ECD9320A}" type="slidenum">
              <a:rPr lang="en-US" altLang="en-US"/>
              <a:pPr/>
              <a:t>‹#›</a:t>
            </a:fld>
            <a:endParaRPr lang="en-US" altLang="en-US"/>
          </a:p>
        </p:txBody>
      </p:sp>
    </p:spTree>
    <p:extLst>
      <p:ext uri="{BB962C8B-B14F-4D97-AF65-F5344CB8AC3E}">
        <p14:creationId xmlns:p14="http://schemas.microsoft.com/office/powerpoint/2010/main" val="13732549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DE4D787-5CAC-4734-BAA9-0568EE5F68C7}" type="slidenum">
              <a:rPr lang="en-US" altLang="en-US"/>
              <a:pPr/>
              <a:t>‹#›</a:t>
            </a:fld>
            <a:endParaRPr lang="en-US" altLang="en-US"/>
          </a:p>
        </p:txBody>
      </p:sp>
    </p:spTree>
    <p:extLst>
      <p:ext uri="{BB962C8B-B14F-4D97-AF65-F5344CB8AC3E}">
        <p14:creationId xmlns:p14="http://schemas.microsoft.com/office/powerpoint/2010/main" val="1821500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6082" name="Line 2"/>
          <p:cNvSpPr>
            <a:spLocks noChangeShapeType="1"/>
          </p:cNvSpPr>
          <p:nvPr/>
        </p:nvSpPr>
        <p:spPr bwMode="auto">
          <a:xfrm>
            <a:off x="7962900" y="152400"/>
            <a:ext cx="0" cy="1524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6083" name="Rectangle 3"/>
          <p:cNvSpPr>
            <a:spLocks noGrp="1" noChangeArrowheads="1"/>
          </p:cNvSpPr>
          <p:nvPr>
            <p:ph type="title"/>
          </p:nvPr>
        </p:nvSpPr>
        <p:spPr bwMode="auto">
          <a:xfrm>
            <a:off x="228600" y="228600"/>
            <a:ext cx="7696200" cy="8833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p>
            <a:pPr lvl="0"/>
            <a:r>
              <a:rPr lang="en-US" altLang="en-US" dirty="0" smtClean="0"/>
              <a:t>Click to edit Master title style</a:t>
            </a:r>
          </a:p>
        </p:txBody>
      </p:sp>
      <p:sp>
        <p:nvSpPr>
          <p:cNvPr id="46084" name="Rectangle 4"/>
          <p:cNvSpPr>
            <a:spLocks noGrp="1" noChangeArrowheads="1"/>
          </p:cNvSpPr>
          <p:nvPr>
            <p:ph type="body" idx="1"/>
          </p:nvPr>
        </p:nvSpPr>
        <p:spPr bwMode="auto">
          <a:xfrm>
            <a:off x="571500" y="1330787"/>
            <a:ext cx="7391400" cy="47652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dirty="0" smtClean="0"/>
              <a:t>Click to edit Master text styles</a:t>
            </a:r>
          </a:p>
          <a:p>
            <a:pPr lvl="1"/>
            <a:r>
              <a:rPr lang="en-US" altLang="en-US" dirty="0" smtClean="0"/>
              <a:t>Second level</a:t>
            </a:r>
          </a:p>
          <a:p>
            <a:pPr lvl="2"/>
            <a:r>
              <a:rPr lang="en-US" altLang="en-US" dirty="0" smtClean="0"/>
              <a:t>Third level</a:t>
            </a:r>
          </a:p>
          <a:p>
            <a:pPr lvl="3"/>
            <a:r>
              <a:rPr lang="en-US" altLang="en-US" dirty="0" smtClean="0"/>
              <a:t>Fourth level</a:t>
            </a:r>
          </a:p>
          <a:p>
            <a:pPr lvl="4"/>
            <a:r>
              <a:rPr lang="en-US" altLang="en-US" dirty="0" smtClean="0"/>
              <a:t>Fifth level</a:t>
            </a:r>
          </a:p>
        </p:txBody>
      </p:sp>
      <p:sp>
        <p:nvSpPr>
          <p:cNvPr id="46085" name="Rectangle 5"/>
          <p:cNvSpPr>
            <a:spLocks noGrp="1" noChangeArrowheads="1"/>
          </p:cNvSpPr>
          <p:nvPr>
            <p:ph type="dt" sz="half" idx="2"/>
          </p:nvPr>
        </p:nvSpPr>
        <p:spPr bwMode="auto">
          <a:xfrm>
            <a:off x="457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spcBef>
                <a:spcPct val="0"/>
              </a:spcBef>
              <a:buClrTx/>
              <a:buSzTx/>
              <a:buFontTx/>
              <a:buNone/>
              <a:defRPr sz="1000"/>
            </a:lvl1pPr>
          </a:lstStyle>
          <a:p>
            <a:endParaRPr lang="en-US" altLang="en-US"/>
          </a:p>
        </p:txBody>
      </p:sp>
      <p:sp>
        <p:nvSpPr>
          <p:cNvPr id="46086" name="Rectangle 6"/>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spcBef>
                <a:spcPct val="0"/>
              </a:spcBef>
              <a:buClrTx/>
              <a:buSzTx/>
              <a:buFontTx/>
              <a:buNone/>
              <a:defRPr sz="1000"/>
            </a:lvl1pPr>
          </a:lstStyle>
          <a:p>
            <a:endParaRPr lang="en-US" altLang="en-US"/>
          </a:p>
        </p:txBody>
      </p:sp>
      <p:sp>
        <p:nvSpPr>
          <p:cNvPr id="46087" name="Rectangle 7"/>
          <p:cNvSpPr>
            <a:spLocks noGrp="1" noChangeArrowheads="1"/>
          </p:cNvSpPr>
          <p:nvPr>
            <p:ph type="sldNum" sz="quarter" idx="4"/>
          </p:nvPr>
        </p:nvSpPr>
        <p:spPr bwMode="auto">
          <a:xfrm>
            <a:off x="6553200" y="6248400"/>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ClrTx/>
              <a:buSzTx/>
              <a:buFontTx/>
              <a:buNone/>
              <a:defRPr sz="1000"/>
            </a:lvl1pPr>
          </a:lstStyle>
          <a:p>
            <a:fld id="{0A5282E6-E93B-40C8-B591-EB1BBFC50192}" type="slidenum">
              <a:rPr lang="en-US" altLang="en-US"/>
              <a:pPr/>
              <a:t>‹#›</a:t>
            </a:fld>
            <a:endParaRPr lang="en-US" altLang="en-US"/>
          </a:p>
        </p:txBody>
      </p:sp>
      <p:grpSp>
        <p:nvGrpSpPr>
          <p:cNvPr id="46088" name="Group 8"/>
          <p:cNvGrpSpPr>
            <a:grpSpLocks/>
          </p:cNvGrpSpPr>
          <p:nvPr/>
        </p:nvGrpSpPr>
        <p:grpSpPr bwMode="auto">
          <a:xfrm>
            <a:off x="8153400" y="152400"/>
            <a:ext cx="792163" cy="1295400"/>
            <a:chOff x="5136" y="960"/>
            <a:chExt cx="528" cy="864"/>
          </a:xfrm>
        </p:grpSpPr>
        <p:sp>
          <p:nvSpPr>
            <p:cNvPr id="46089" name="Oval 9"/>
            <p:cNvSpPr>
              <a:spLocks noChangeArrowheads="1"/>
            </p:cNvSpPr>
            <p:nvPr/>
          </p:nvSpPr>
          <p:spPr bwMode="auto">
            <a:xfrm>
              <a:off x="5136"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0" name="Oval 10"/>
            <p:cNvSpPr>
              <a:spLocks noChangeArrowheads="1"/>
            </p:cNvSpPr>
            <p:nvPr/>
          </p:nvSpPr>
          <p:spPr bwMode="auto">
            <a:xfrm>
              <a:off x="5248"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1" name="Oval 11"/>
            <p:cNvSpPr>
              <a:spLocks noChangeArrowheads="1"/>
            </p:cNvSpPr>
            <p:nvPr/>
          </p:nvSpPr>
          <p:spPr bwMode="auto">
            <a:xfrm>
              <a:off x="5360" y="960"/>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2" name="Oval 12"/>
            <p:cNvSpPr>
              <a:spLocks noChangeArrowheads="1"/>
            </p:cNvSpPr>
            <p:nvPr/>
          </p:nvSpPr>
          <p:spPr bwMode="auto">
            <a:xfrm>
              <a:off x="5136"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3" name="Oval 13"/>
            <p:cNvSpPr>
              <a:spLocks noChangeArrowheads="1"/>
            </p:cNvSpPr>
            <p:nvPr/>
          </p:nvSpPr>
          <p:spPr bwMode="auto">
            <a:xfrm>
              <a:off x="5248"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4" name="Oval 14"/>
            <p:cNvSpPr>
              <a:spLocks noChangeArrowheads="1"/>
            </p:cNvSpPr>
            <p:nvPr/>
          </p:nvSpPr>
          <p:spPr bwMode="auto">
            <a:xfrm>
              <a:off x="5360" y="1072"/>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5" name="Oval 15"/>
            <p:cNvSpPr>
              <a:spLocks noChangeArrowheads="1"/>
            </p:cNvSpPr>
            <p:nvPr/>
          </p:nvSpPr>
          <p:spPr bwMode="auto">
            <a:xfrm>
              <a:off x="5472" y="1072"/>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6" name="Oval 16"/>
            <p:cNvSpPr>
              <a:spLocks noChangeArrowheads="1"/>
            </p:cNvSpPr>
            <p:nvPr/>
          </p:nvSpPr>
          <p:spPr bwMode="auto">
            <a:xfrm>
              <a:off x="5136"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7" name="Oval 17"/>
            <p:cNvSpPr>
              <a:spLocks noChangeArrowheads="1"/>
            </p:cNvSpPr>
            <p:nvPr/>
          </p:nvSpPr>
          <p:spPr bwMode="auto">
            <a:xfrm>
              <a:off x="5248" y="1184"/>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8" name="Oval 18"/>
            <p:cNvSpPr>
              <a:spLocks noChangeArrowheads="1"/>
            </p:cNvSpPr>
            <p:nvPr/>
          </p:nvSpPr>
          <p:spPr bwMode="auto">
            <a:xfrm>
              <a:off x="5360"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099" name="Oval 19"/>
            <p:cNvSpPr>
              <a:spLocks noChangeArrowheads="1"/>
            </p:cNvSpPr>
            <p:nvPr/>
          </p:nvSpPr>
          <p:spPr bwMode="auto">
            <a:xfrm>
              <a:off x="5472" y="1184"/>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0" name="Oval 20"/>
            <p:cNvSpPr>
              <a:spLocks noChangeArrowheads="1"/>
            </p:cNvSpPr>
            <p:nvPr/>
          </p:nvSpPr>
          <p:spPr bwMode="auto">
            <a:xfrm>
              <a:off x="5584" y="1184"/>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1" name="Oval 21"/>
            <p:cNvSpPr>
              <a:spLocks noChangeArrowheads="1"/>
            </p:cNvSpPr>
            <p:nvPr/>
          </p:nvSpPr>
          <p:spPr bwMode="auto">
            <a:xfrm>
              <a:off x="5136" y="1296"/>
              <a:ext cx="80" cy="80"/>
            </a:xfrm>
            <a:prstGeom prst="ellipse">
              <a:avLst/>
            </a:prstGeom>
            <a:solidFill>
              <a:schemeClr val="tx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2" name="Oval 22"/>
            <p:cNvSpPr>
              <a:spLocks noChangeArrowheads="1"/>
            </p:cNvSpPr>
            <p:nvPr/>
          </p:nvSpPr>
          <p:spPr bwMode="auto">
            <a:xfrm>
              <a:off x="5248"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3" name="Oval 23"/>
            <p:cNvSpPr>
              <a:spLocks noChangeArrowheads="1"/>
            </p:cNvSpPr>
            <p:nvPr/>
          </p:nvSpPr>
          <p:spPr bwMode="auto">
            <a:xfrm>
              <a:off x="5360" y="1296"/>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4" name="Oval 24"/>
            <p:cNvSpPr>
              <a:spLocks noChangeArrowheads="1"/>
            </p:cNvSpPr>
            <p:nvPr/>
          </p:nvSpPr>
          <p:spPr bwMode="auto">
            <a:xfrm>
              <a:off x="5472" y="1296"/>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5" name="Oval 25"/>
            <p:cNvSpPr>
              <a:spLocks noChangeArrowheads="1"/>
            </p:cNvSpPr>
            <p:nvPr/>
          </p:nvSpPr>
          <p:spPr bwMode="auto">
            <a:xfrm>
              <a:off x="5136"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6" name="Oval 26"/>
            <p:cNvSpPr>
              <a:spLocks noChangeArrowheads="1"/>
            </p:cNvSpPr>
            <p:nvPr/>
          </p:nvSpPr>
          <p:spPr bwMode="auto">
            <a:xfrm>
              <a:off x="5248" y="1408"/>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7" name="Oval 27"/>
            <p:cNvSpPr>
              <a:spLocks noChangeArrowheads="1"/>
            </p:cNvSpPr>
            <p:nvPr/>
          </p:nvSpPr>
          <p:spPr bwMode="auto">
            <a:xfrm>
              <a:off x="5360"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8" name="Oval 28"/>
            <p:cNvSpPr>
              <a:spLocks noChangeArrowheads="1"/>
            </p:cNvSpPr>
            <p:nvPr/>
          </p:nvSpPr>
          <p:spPr bwMode="auto">
            <a:xfrm>
              <a:off x="5472" y="1408"/>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09" name="Oval 29"/>
            <p:cNvSpPr>
              <a:spLocks noChangeArrowheads="1"/>
            </p:cNvSpPr>
            <p:nvPr/>
          </p:nvSpPr>
          <p:spPr bwMode="auto">
            <a:xfrm>
              <a:off x="5584" y="1408"/>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0" name="Oval 30"/>
            <p:cNvSpPr>
              <a:spLocks noChangeArrowheads="1"/>
            </p:cNvSpPr>
            <p:nvPr/>
          </p:nvSpPr>
          <p:spPr bwMode="auto">
            <a:xfrm>
              <a:off x="5136" y="1520"/>
              <a:ext cx="80" cy="80"/>
            </a:xfrm>
            <a:prstGeom prst="ellipse">
              <a:avLst/>
            </a:prstGeom>
            <a:solidFill>
              <a:schemeClr val="accent2"/>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1" name="Oval 31"/>
            <p:cNvSpPr>
              <a:spLocks noChangeArrowheads="1"/>
            </p:cNvSpPr>
            <p:nvPr/>
          </p:nvSpPr>
          <p:spPr bwMode="auto">
            <a:xfrm>
              <a:off x="5248"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2" name="Oval 32"/>
            <p:cNvSpPr>
              <a:spLocks noChangeArrowheads="1"/>
            </p:cNvSpPr>
            <p:nvPr/>
          </p:nvSpPr>
          <p:spPr bwMode="auto">
            <a:xfrm>
              <a:off x="5360" y="1520"/>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3" name="Oval 33"/>
            <p:cNvSpPr>
              <a:spLocks noChangeArrowheads="1"/>
            </p:cNvSpPr>
            <p:nvPr/>
          </p:nvSpPr>
          <p:spPr bwMode="auto">
            <a:xfrm>
              <a:off x="5472" y="1520"/>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4" name="Oval 34"/>
            <p:cNvSpPr>
              <a:spLocks noChangeArrowheads="1"/>
            </p:cNvSpPr>
            <p:nvPr/>
          </p:nvSpPr>
          <p:spPr bwMode="auto">
            <a:xfrm>
              <a:off x="5136"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5" name="Oval 35"/>
            <p:cNvSpPr>
              <a:spLocks noChangeArrowheads="1"/>
            </p:cNvSpPr>
            <p:nvPr/>
          </p:nvSpPr>
          <p:spPr bwMode="auto">
            <a:xfrm>
              <a:off x="5248" y="1632"/>
              <a:ext cx="80" cy="80"/>
            </a:xfrm>
            <a:prstGeom prst="ellipse">
              <a:avLst/>
            </a:prstGeom>
            <a:solidFill>
              <a:schemeClr val="accent1"/>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6" name="Oval 36"/>
            <p:cNvSpPr>
              <a:spLocks noChangeArrowheads="1"/>
            </p:cNvSpPr>
            <p:nvPr/>
          </p:nvSpPr>
          <p:spPr bwMode="auto">
            <a:xfrm>
              <a:off x="5360"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7" name="Oval 37"/>
            <p:cNvSpPr>
              <a:spLocks noChangeArrowheads="1"/>
            </p:cNvSpPr>
            <p:nvPr/>
          </p:nvSpPr>
          <p:spPr bwMode="auto">
            <a:xfrm>
              <a:off x="5472" y="1632"/>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8" name="Oval 38"/>
            <p:cNvSpPr>
              <a:spLocks noChangeArrowheads="1"/>
            </p:cNvSpPr>
            <p:nvPr/>
          </p:nvSpPr>
          <p:spPr bwMode="auto">
            <a:xfrm>
              <a:off x="5248"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6119" name="Oval 39"/>
            <p:cNvSpPr>
              <a:spLocks noChangeArrowheads="1"/>
            </p:cNvSpPr>
            <p:nvPr/>
          </p:nvSpPr>
          <p:spPr bwMode="auto">
            <a:xfrm>
              <a:off x="5472" y="1744"/>
              <a:ext cx="80" cy="80"/>
            </a:xfrm>
            <a:prstGeom prst="ellipse">
              <a:avLst/>
            </a:prstGeom>
            <a:solidFill>
              <a:schemeClr val="folHlink"/>
            </a:soli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iming>
    <p:tnLst>
      <p:par>
        <p:cTn id="1" dur="indefinite" restart="never" nodeType="tmRoot"/>
      </p:par>
    </p:tnLst>
  </p:timing>
  <p:txStyles>
    <p:titleStyle>
      <a:lvl1pPr algn="l" rtl="0" eaLnBrk="1" fontAlgn="base" hangingPunct="1">
        <a:spcBef>
          <a:spcPct val="0"/>
        </a:spcBef>
        <a:spcAft>
          <a:spcPct val="0"/>
        </a:spcAft>
        <a:defRPr sz="3600" b="1">
          <a:solidFill>
            <a:schemeClr val="tx2"/>
          </a:solidFill>
          <a:latin typeface="+mj-lt"/>
          <a:ea typeface="+mj-ea"/>
          <a:cs typeface="+mj-cs"/>
        </a:defRPr>
      </a:lvl1pPr>
      <a:lvl2pPr algn="l" rtl="0" eaLnBrk="1" fontAlgn="base" hangingPunct="1">
        <a:spcBef>
          <a:spcPct val="0"/>
        </a:spcBef>
        <a:spcAft>
          <a:spcPct val="0"/>
        </a:spcAft>
        <a:defRPr sz="3600" b="1">
          <a:solidFill>
            <a:schemeClr val="tx2"/>
          </a:solidFill>
          <a:latin typeface="Arial" charset="0"/>
        </a:defRPr>
      </a:lvl2pPr>
      <a:lvl3pPr algn="l" rtl="0" eaLnBrk="1" fontAlgn="base" hangingPunct="1">
        <a:spcBef>
          <a:spcPct val="0"/>
        </a:spcBef>
        <a:spcAft>
          <a:spcPct val="0"/>
        </a:spcAft>
        <a:defRPr sz="3600" b="1">
          <a:solidFill>
            <a:schemeClr val="tx2"/>
          </a:solidFill>
          <a:latin typeface="Arial" charset="0"/>
        </a:defRPr>
      </a:lvl3pPr>
      <a:lvl4pPr algn="l" rtl="0" eaLnBrk="1" fontAlgn="base" hangingPunct="1">
        <a:spcBef>
          <a:spcPct val="0"/>
        </a:spcBef>
        <a:spcAft>
          <a:spcPct val="0"/>
        </a:spcAft>
        <a:defRPr sz="3600" b="1">
          <a:solidFill>
            <a:schemeClr val="tx2"/>
          </a:solidFill>
          <a:latin typeface="Arial" charset="0"/>
        </a:defRPr>
      </a:lvl4pPr>
      <a:lvl5pPr algn="l" rtl="0" eaLnBrk="1" fontAlgn="base" hangingPunct="1">
        <a:spcBef>
          <a:spcPct val="0"/>
        </a:spcBef>
        <a:spcAft>
          <a:spcPct val="0"/>
        </a:spcAft>
        <a:defRPr sz="3600" b="1">
          <a:solidFill>
            <a:schemeClr val="tx2"/>
          </a:solidFill>
          <a:latin typeface="Arial" charset="0"/>
        </a:defRPr>
      </a:lvl5pPr>
      <a:lvl6pPr marL="457200" algn="l" rtl="0" eaLnBrk="1" fontAlgn="base" hangingPunct="1">
        <a:spcBef>
          <a:spcPct val="0"/>
        </a:spcBef>
        <a:spcAft>
          <a:spcPct val="0"/>
        </a:spcAft>
        <a:defRPr sz="3600" b="1">
          <a:solidFill>
            <a:schemeClr val="tx2"/>
          </a:solidFill>
          <a:latin typeface="Arial" charset="0"/>
        </a:defRPr>
      </a:lvl6pPr>
      <a:lvl7pPr marL="914400" algn="l" rtl="0" eaLnBrk="1" fontAlgn="base" hangingPunct="1">
        <a:spcBef>
          <a:spcPct val="0"/>
        </a:spcBef>
        <a:spcAft>
          <a:spcPct val="0"/>
        </a:spcAft>
        <a:defRPr sz="3600" b="1">
          <a:solidFill>
            <a:schemeClr val="tx2"/>
          </a:solidFill>
          <a:latin typeface="Arial" charset="0"/>
        </a:defRPr>
      </a:lvl7pPr>
      <a:lvl8pPr marL="1371600" algn="l" rtl="0" eaLnBrk="1" fontAlgn="base" hangingPunct="1">
        <a:spcBef>
          <a:spcPct val="0"/>
        </a:spcBef>
        <a:spcAft>
          <a:spcPct val="0"/>
        </a:spcAft>
        <a:defRPr sz="3600" b="1">
          <a:solidFill>
            <a:schemeClr val="tx2"/>
          </a:solidFill>
          <a:latin typeface="Arial" charset="0"/>
        </a:defRPr>
      </a:lvl8pPr>
      <a:lvl9pPr marL="1828800" algn="l" rtl="0" eaLnBrk="1" fontAlgn="base" hangingPunct="1">
        <a:spcBef>
          <a:spcPct val="0"/>
        </a:spcBef>
        <a:spcAft>
          <a:spcPct val="0"/>
        </a:spcAft>
        <a:defRPr sz="3600" b="1">
          <a:solidFill>
            <a:schemeClr val="tx2"/>
          </a:solidFill>
          <a:latin typeface="Arial" charset="0"/>
        </a:defRPr>
      </a:lvl9pPr>
    </p:titleStyle>
    <p:body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brettbeauregard.com/blog/2011/04/improving-the-beginners-pid-introduction/"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2.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notesSlide" Target="../notesSlides/notesSlide5.xml"/><Relationship Id="rId7"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6" name="Rectangle 8"/>
          <p:cNvSpPr>
            <a:spLocks noGrp="1" noChangeArrowheads="1"/>
          </p:cNvSpPr>
          <p:nvPr>
            <p:ph type="ctrTitle"/>
          </p:nvPr>
        </p:nvSpPr>
        <p:spPr>
          <a:xfrm>
            <a:off x="1143000" y="1273175"/>
            <a:ext cx="5867400" cy="1470025"/>
          </a:xfrm>
        </p:spPr>
        <p:txBody>
          <a:bodyPr/>
          <a:lstStyle/>
          <a:p>
            <a:r>
              <a:rPr lang="en-US" altLang="en-US" sz="3800" dirty="0" smtClean="0">
                <a:solidFill>
                  <a:schemeClr val="tx1"/>
                </a:solidFill>
              </a:rPr>
              <a:t>Implementing PID on a microcontroller</a:t>
            </a:r>
            <a:endParaRPr lang="en-US" altLang="en-US" sz="3800" dirty="0">
              <a:solidFill>
                <a:schemeClr val="tx1"/>
              </a:solidFill>
            </a:endParaRPr>
          </a:p>
        </p:txBody>
      </p:sp>
      <p:sp>
        <p:nvSpPr>
          <p:cNvPr id="2057" name="Rectangle 9"/>
          <p:cNvSpPr>
            <a:spLocks noGrp="1" noChangeArrowheads="1"/>
          </p:cNvSpPr>
          <p:nvPr>
            <p:ph type="subTitle" idx="1"/>
          </p:nvPr>
        </p:nvSpPr>
        <p:spPr>
          <a:xfrm>
            <a:off x="685800" y="2895600"/>
            <a:ext cx="6324600" cy="1447800"/>
          </a:xfrm>
        </p:spPr>
        <p:txBody>
          <a:bodyPr/>
          <a:lstStyle/>
          <a:p>
            <a:r>
              <a:rPr lang="en-US" altLang="en-US" sz="2400" b="1" dirty="0" smtClean="0"/>
              <a:t>BJ Furman</a:t>
            </a:r>
          </a:p>
          <a:p>
            <a:r>
              <a:rPr lang="en-US" altLang="en-US" sz="2000" dirty="0" smtClean="0"/>
              <a:t>ME 190 Mechatronics Engineering Design</a:t>
            </a:r>
          </a:p>
          <a:p>
            <a:r>
              <a:rPr lang="en-US" altLang="en-US" sz="2400" b="1" dirty="0" smtClean="0"/>
              <a:t>11NOV2015</a:t>
            </a:r>
          </a:p>
        </p:txBody>
      </p:sp>
      <p:sp>
        <p:nvSpPr>
          <p:cNvPr id="2" name="Rectangle 1"/>
          <p:cNvSpPr/>
          <p:nvPr/>
        </p:nvSpPr>
        <p:spPr>
          <a:xfrm>
            <a:off x="457200" y="6169223"/>
            <a:ext cx="8382000" cy="307777"/>
          </a:xfrm>
          <a:prstGeom prst="rect">
            <a:avLst/>
          </a:prstGeom>
        </p:spPr>
        <p:txBody>
          <a:bodyPr wrap="square">
            <a:spAutoFit/>
          </a:bodyPr>
          <a:lstStyle/>
          <a:p>
            <a:pPr algn="ctr">
              <a:buNone/>
            </a:pPr>
            <a:r>
              <a:rPr lang="en-US" altLang="en-US" sz="1400" dirty="0" smtClean="0"/>
              <a:t>(adapted from: </a:t>
            </a:r>
            <a:r>
              <a:rPr lang="en-US" altLang="en-US" sz="1400" dirty="0" smtClean="0">
                <a:hlinkClick r:id="rId3"/>
              </a:rPr>
              <a:t>http://brettbeauregard.com/blog/2011/04/improving-the-beginners-pid-introduction/</a:t>
            </a:r>
            <a:r>
              <a:rPr lang="en-US" altLang="en-US" sz="1400" dirty="0" smtClean="0"/>
              <a:t>) </a:t>
            </a:r>
            <a:endParaRPr lang="en-US" alt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On-the-fly tuning changes</a:t>
            </a:r>
            <a:endParaRPr lang="en-US" dirty="0"/>
          </a:p>
        </p:txBody>
      </p:sp>
      <p:sp>
        <p:nvSpPr>
          <p:cNvPr id="3" name="Content Placeholder 2"/>
          <p:cNvSpPr>
            <a:spLocks noGrp="1"/>
          </p:cNvSpPr>
          <p:nvPr>
            <p:ph idx="1"/>
          </p:nvPr>
        </p:nvSpPr>
        <p:spPr>
          <a:xfrm>
            <a:off x="762000" y="1330787"/>
            <a:ext cx="7200900" cy="574213"/>
          </a:xfrm>
        </p:spPr>
        <p:txBody>
          <a:bodyPr/>
          <a:lstStyle/>
          <a:p>
            <a:r>
              <a:rPr lang="en-US" dirty="0" smtClean="0"/>
              <a:t>When things go ‘bump’…</a:t>
            </a:r>
            <a:endParaRPr lang="en-US" dirty="0"/>
          </a:p>
        </p:txBody>
      </p:sp>
      <p:pic>
        <p:nvPicPr>
          <p:cNvPr id="993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937759"/>
            <a:ext cx="4267200" cy="43868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28151333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On-the-fly tuning changes, cont.</a:t>
            </a:r>
            <a:endParaRPr lang="en-US" dirty="0"/>
          </a:p>
        </p:txBody>
      </p:sp>
      <p:sp>
        <p:nvSpPr>
          <p:cNvPr id="3" name="Content Placeholder 2"/>
          <p:cNvSpPr>
            <a:spLocks noGrp="1"/>
          </p:cNvSpPr>
          <p:nvPr>
            <p:ph idx="1"/>
          </p:nvPr>
        </p:nvSpPr>
        <p:spPr>
          <a:xfrm>
            <a:off x="762000" y="1330787"/>
            <a:ext cx="7200900" cy="2174413"/>
          </a:xfrm>
        </p:spPr>
        <p:txBody>
          <a:bodyPr/>
          <a:lstStyle/>
          <a:p>
            <a:pPr marL="0" indent="0"/>
            <a:r>
              <a:rPr lang="en-US" dirty="0" smtClean="0"/>
              <a:t>Calculate the contribution for the integral term differently:</a:t>
            </a:r>
          </a:p>
          <a:p>
            <a:pPr marL="682625" lvl="1" indent="-333375">
              <a:buClr>
                <a:schemeClr val="tx1"/>
              </a:buClr>
              <a:buSzPct val="95000"/>
              <a:buFont typeface="Arial" panose="020B0604020202020204" pitchFamily="34" charset="0"/>
              <a:buChar char="•"/>
            </a:pPr>
            <a:r>
              <a:rPr lang="en-US" dirty="0" smtClean="0"/>
              <a:t>Before</a:t>
            </a:r>
          </a:p>
          <a:p>
            <a:pPr marL="682625" lvl="1" indent="-333375">
              <a:spcBef>
                <a:spcPts val="3000"/>
              </a:spcBef>
              <a:buClr>
                <a:schemeClr val="tx1"/>
              </a:buClr>
              <a:buSzPct val="95000"/>
              <a:buFont typeface="Arial" panose="020B0604020202020204" pitchFamily="34" charset="0"/>
              <a:buChar char="•"/>
            </a:pPr>
            <a:r>
              <a:rPr lang="en-US" dirty="0" smtClean="0"/>
              <a:t>After</a:t>
            </a:r>
            <a:endParaRPr lang="en-US" dirty="0"/>
          </a:p>
        </p:txBody>
      </p:sp>
      <p:pic>
        <p:nvPicPr>
          <p:cNvPr id="100354" name="Picture 2" descr="http://brettbeauregard.com/blog/wp-content/uploads/2011/03/BadIntegralEqn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95600" y="2133600"/>
            <a:ext cx="4225413" cy="685800"/>
          </a:xfrm>
          <a:prstGeom prst="rect">
            <a:avLst/>
          </a:prstGeom>
          <a:noFill/>
          <a:extLst>
            <a:ext uri="{909E8E84-426E-40DD-AFC4-6F175D3DCCD1}">
              <a14:hiddenFill xmlns:a14="http://schemas.microsoft.com/office/drawing/2010/main">
                <a:solidFill>
                  <a:srgbClr val="FFFFFF"/>
                </a:solidFill>
              </a14:hiddenFill>
            </a:ext>
          </a:extLst>
        </p:spPr>
      </p:pic>
      <p:pic>
        <p:nvPicPr>
          <p:cNvPr id="100356" name="Picture 4" descr="http://brettbeauregard.com/blog/wp-content/uploads/2011/03/GoodIntegralEq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5600" y="2971800"/>
            <a:ext cx="4324957" cy="1295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0444755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On-the-fly tuning changes, cont.</a:t>
            </a:r>
            <a:endParaRPr lang="en-US" dirty="0"/>
          </a:p>
        </p:txBody>
      </p:sp>
      <p:pic>
        <p:nvPicPr>
          <p:cNvPr id="10137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0996" y="1295400"/>
            <a:ext cx="5559404" cy="5105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cxnSp>
        <p:nvCxnSpPr>
          <p:cNvPr id="8" name="Straight Arrow Connector 7"/>
          <p:cNvCxnSpPr/>
          <p:nvPr/>
        </p:nvCxnSpPr>
        <p:spPr bwMode="auto">
          <a:xfrm flipH="1">
            <a:off x="5105400" y="4191000"/>
            <a:ext cx="2743200" cy="0"/>
          </a:xfrm>
          <a:prstGeom prst="straightConnector1">
            <a:avLst/>
          </a:prstGeom>
          <a:noFill/>
          <a:ln w="254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 name="Straight Arrow Connector 9"/>
          <p:cNvCxnSpPr/>
          <p:nvPr/>
        </p:nvCxnSpPr>
        <p:spPr bwMode="auto">
          <a:xfrm>
            <a:off x="3200400" y="4267200"/>
            <a:ext cx="1676400" cy="571500"/>
          </a:xfrm>
          <a:prstGeom prst="straightConnector1">
            <a:avLst/>
          </a:prstGeom>
          <a:noFill/>
          <a:ln w="254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1934966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Integrator windup</a:t>
            </a:r>
            <a:endParaRPr lang="en-US" dirty="0"/>
          </a:p>
        </p:txBody>
      </p:sp>
      <p:pic>
        <p:nvPicPr>
          <p:cNvPr id="102402" name="Picture 2" descr="http://brettbeauregard.com/blog/wp-content/uploads/2011/03/Windu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19400" y="1371600"/>
            <a:ext cx="4495800" cy="48436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 y="1371600"/>
            <a:ext cx="2058577" cy="492443"/>
          </a:xfrm>
          <a:prstGeom prst="rect">
            <a:avLst/>
          </a:prstGeom>
        </p:spPr>
        <p:txBody>
          <a:bodyPr wrap="none">
            <a:spAutoFit/>
          </a:bodyPr>
          <a:lstStyle/>
          <a:p>
            <a:pPr>
              <a:buNone/>
            </a:pPr>
            <a:r>
              <a:rPr lang="en-US" dirty="0" smtClean="0"/>
              <a:t>The problem</a:t>
            </a:r>
            <a:endParaRPr lang="en-US" dirty="0"/>
          </a:p>
        </p:txBody>
      </p:sp>
    </p:spTree>
    <p:extLst>
      <p:ext uri="{BB962C8B-B14F-4D97-AF65-F5344CB8AC3E}">
        <p14:creationId xmlns:p14="http://schemas.microsoft.com/office/powerpoint/2010/main" val="252315861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Integrator windup, cont.</a:t>
            </a:r>
            <a:endParaRPr lang="en-US" dirty="0"/>
          </a:p>
        </p:txBody>
      </p:sp>
      <p:pic>
        <p:nvPicPr>
          <p:cNvPr id="1034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1295400"/>
            <a:ext cx="4616450" cy="501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104902292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Integrator windup, cont.</a:t>
            </a:r>
            <a:endParaRPr lang="en-US" dirty="0"/>
          </a:p>
        </p:txBody>
      </p:sp>
      <p:pic>
        <p:nvPicPr>
          <p:cNvPr id="1044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7767" y="1752600"/>
            <a:ext cx="3436915" cy="21547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1044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76400" y="4038600"/>
            <a:ext cx="4819650"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3" name="Rectangle 2"/>
          <p:cNvSpPr/>
          <p:nvPr/>
        </p:nvSpPr>
        <p:spPr>
          <a:xfrm>
            <a:off x="2626207" y="1219200"/>
            <a:ext cx="2707793" cy="492443"/>
          </a:xfrm>
          <a:prstGeom prst="rect">
            <a:avLst/>
          </a:prstGeom>
        </p:spPr>
        <p:txBody>
          <a:bodyPr wrap="none">
            <a:spAutoFit/>
          </a:bodyPr>
          <a:lstStyle/>
          <a:p>
            <a:pPr>
              <a:buNone/>
            </a:pPr>
            <a:r>
              <a:rPr lang="en-US" dirty="0" smtClean="0"/>
              <a:t>(same as before)</a:t>
            </a:r>
            <a:endParaRPr lang="en-US" dirty="0"/>
          </a:p>
        </p:txBody>
      </p:sp>
    </p:spTree>
    <p:extLst>
      <p:ext uri="{BB962C8B-B14F-4D97-AF65-F5344CB8AC3E}">
        <p14:creationId xmlns:p14="http://schemas.microsoft.com/office/powerpoint/2010/main" val="3766747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Integrator windup, cont.</a:t>
            </a:r>
            <a:endParaRPr lang="en-US" dirty="0"/>
          </a:p>
        </p:txBody>
      </p:sp>
      <p:sp>
        <p:nvSpPr>
          <p:cNvPr id="3" name="Rectangle 2"/>
          <p:cNvSpPr/>
          <p:nvPr/>
        </p:nvSpPr>
        <p:spPr>
          <a:xfrm>
            <a:off x="609600" y="1371600"/>
            <a:ext cx="1669047" cy="492443"/>
          </a:xfrm>
          <a:prstGeom prst="rect">
            <a:avLst/>
          </a:prstGeom>
        </p:spPr>
        <p:txBody>
          <a:bodyPr wrap="none">
            <a:spAutoFit/>
          </a:bodyPr>
          <a:lstStyle/>
          <a:p>
            <a:pPr>
              <a:buNone/>
            </a:pPr>
            <a:r>
              <a:rPr lang="en-US" dirty="0" smtClean="0"/>
              <a:t>The result</a:t>
            </a:r>
            <a:endParaRPr lang="en-US" dirty="0"/>
          </a:p>
        </p:txBody>
      </p:sp>
      <p:pic>
        <p:nvPicPr>
          <p:cNvPr id="105474" name="Picture 2" descr="http://brettbeauregard.com/blog/wp-content/uploads/2011/03/No-Winup-Clamped.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599" y="1371600"/>
            <a:ext cx="4614942" cy="49720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4337446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On/Off (automatic or ‘manual’)</a:t>
            </a:r>
            <a:endParaRPr lang="en-US" dirty="0"/>
          </a:p>
        </p:txBody>
      </p:sp>
      <p:sp>
        <p:nvSpPr>
          <p:cNvPr id="3" name="Rectangle 2"/>
          <p:cNvSpPr/>
          <p:nvPr/>
        </p:nvSpPr>
        <p:spPr>
          <a:xfrm>
            <a:off x="609600" y="1371600"/>
            <a:ext cx="2058577" cy="492443"/>
          </a:xfrm>
          <a:prstGeom prst="rect">
            <a:avLst/>
          </a:prstGeom>
        </p:spPr>
        <p:txBody>
          <a:bodyPr wrap="none">
            <a:spAutoFit/>
          </a:bodyPr>
          <a:lstStyle/>
          <a:p>
            <a:pPr>
              <a:buNone/>
            </a:pPr>
            <a:r>
              <a:rPr lang="en-US" dirty="0" smtClean="0"/>
              <a:t>The problem</a:t>
            </a:r>
            <a:endParaRPr lang="en-US" dirty="0"/>
          </a:p>
        </p:txBody>
      </p:sp>
      <p:pic>
        <p:nvPicPr>
          <p:cNvPr id="106498" name="Picture 2" descr="http://brettbeauregard.com/blog/wp-content/uploads/2011/03/BadForcedOutput.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20576" y="1295400"/>
            <a:ext cx="4570824" cy="49245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943015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On/Off, cont.</a:t>
            </a:r>
            <a:endParaRPr lang="en-US" dirty="0"/>
          </a:p>
        </p:txBody>
      </p:sp>
      <p:pic>
        <p:nvPicPr>
          <p:cNvPr id="1075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066800"/>
            <a:ext cx="4352925" cy="54929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57150823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On/Off, cont.</a:t>
            </a:r>
            <a:endParaRPr lang="en-US" dirty="0"/>
          </a:p>
        </p:txBody>
      </p:sp>
      <p:pic>
        <p:nvPicPr>
          <p:cNvPr id="1085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66894" y="1828800"/>
            <a:ext cx="3043306" cy="33004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5" name="Rectangle 4"/>
          <p:cNvSpPr/>
          <p:nvPr/>
        </p:nvSpPr>
        <p:spPr>
          <a:xfrm>
            <a:off x="2590800" y="1219200"/>
            <a:ext cx="2707793" cy="492443"/>
          </a:xfrm>
          <a:prstGeom prst="rect">
            <a:avLst/>
          </a:prstGeom>
        </p:spPr>
        <p:txBody>
          <a:bodyPr wrap="none">
            <a:spAutoFit/>
          </a:bodyPr>
          <a:lstStyle/>
          <a:p>
            <a:pPr>
              <a:buNone/>
            </a:pPr>
            <a:r>
              <a:rPr lang="en-US" dirty="0" smtClean="0"/>
              <a:t>(same as before)</a:t>
            </a:r>
            <a:endParaRPr lang="en-US" dirty="0"/>
          </a:p>
        </p:txBody>
      </p:sp>
      <p:pic>
        <p:nvPicPr>
          <p:cNvPr id="10854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9727" y="5455534"/>
            <a:ext cx="4180752" cy="9048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15129656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PID equation</a:t>
            </a:r>
            <a:endParaRPr lang="en-US" dirty="0"/>
          </a:p>
        </p:txBody>
      </p:sp>
      <p:sp>
        <p:nvSpPr>
          <p:cNvPr id="5" name="Content Placeholder 4"/>
          <p:cNvSpPr>
            <a:spLocks noGrp="1"/>
          </p:cNvSpPr>
          <p:nvPr>
            <p:ph idx="1"/>
          </p:nvPr>
        </p:nvSpPr>
        <p:spPr>
          <a:xfrm>
            <a:off x="762000" y="4411758"/>
            <a:ext cx="7200900" cy="650413"/>
          </a:xfrm>
        </p:spPr>
        <p:txBody>
          <a:bodyPr/>
          <a:lstStyle/>
          <a:p>
            <a:r>
              <a:rPr lang="en-US" dirty="0" smtClean="0"/>
              <a:t>Standard form</a:t>
            </a:r>
            <a:endParaRPr lang="en-US" dirty="0"/>
          </a:p>
        </p:txBody>
      </p:sp>
      <p:pic>
        <p:nvPicPr>
          <p:cNvPr id="6" name="Content Placeholder 3"/>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219200" y="3176786"/>
            <a:ext cx="4039775" cy="9709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4"/>
          <p:cNvSpPr txBox="1">
            <a:spLocks/>
          </p:cNvSpPr>
          <p:nvPr/>
        </p:nvSpPr>
        <p:spPr bwMode="auto">
          <a:xfrm>
            <a:off x="762000" y="2623771"/>
            <a:ext cx="7200900" cy="6504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5000"/>
              </a:spcBef>
              <a:spcAft>
                <a:spcPct val="0"/>
              </a:spcAft>
              <a:buClr>
                <a:schemeClr val="tx2"/>
              </a:buClr>
              <a:buSzPct val="60000"/>
              <a:buFont typeface="Wingdings" pitchFamily="2" charset="2"/>
              <a:defRPr sz="2700">
                <a:solidFill>
                  <a:schemeClr val="tx1"/>
                </a:solidFill>
                <a:latin typeface="+mn-lt"/>
                <a:ea typeface="+mn-ea"/>
                <a:cs typeface="+mn-cs"/>
              </a:defRPr>
            </a:lvl1pPr>
            <a:lvl2pPr marL="692150" indent="-347663" algn="l" rtl="0" eaLnBrk="1" fontAlgn="base" hangingPunct="1">
              <a:spcBef>
                <a:spcPct val="0"/>
              </a:spcBef>
              <a:spcAft>
                <a:spcPct val="25000"/>
              </a:spcAft>
              <a:buClr>
                <a:schemeClr val="accent2"/>
              </a:buClr>
              <a:buSzPct val="55000"/>
              <a:buFont typeface="Wingdings" pitchFamily="2" charset="2"/>
              <a:buChar char="l"/>
              <a:defRPr sz="2400">
                <a:solidFill>
                  <a:schemeClr val="tx1"/>
                </a:solidFill>
                <a:latin typeface="+mn-lt"/>
              </a:defRPr>
            </a:lvl2pPr>
            <a:lvl3pPr marL="987425" indent="-293688" algn="l" rtl="0" eaLnBrk="1" fontAlgn="base" hangingPunct="1">
              <a:spcBef>
                <a:spcPct val="0"/>
              </a:spcBef>
              <a:spcAft>
                <a:spcPct val="25000"/>
              </a:spcAft>
              <a:buClr>
                <a:schemeClr val="accent1"/>
              </a:buClr>
              <a:buSzPct val="50000"/>
              <a:buFont typeface="Wingdings" pitchFamily="2" charset="2"/>
              <a:buChar char="l"/>
              <a:defRPr sz="2200">
                <a:solidFill>
                  <a:schemeClr val="tx1"/>
                </a:solidFill>
                <a:latin typeface="+mn-lt"/>
              </a:defRPr>
            </a:lvl3pPr>
            <a:lvl4pPr marL="1281113" indent="-292100" algn="l" rtl="0" eaLnBrk="1" fontAlgn="base" hangingPunct="1">
              <a:spcBef>
                <a:spcPct val="20000"/>
              </a:spcBef>
              <a:spcAft>
                <a:spcPct val="0"/>
              </a:spcAft>
              <a:buClr>
                <a:schemeClr val="tx2"/>
              </a:buClr>
              <a:buSzPct val="75000"/>
              <a:buFont typeface="Wingdings" pitchFamily="2" charset="2"/>
              <a:buChar char="§"/>
              <a:defRPr sz="2000">
                <a:solidFill>
                  <a:schemeClr val="tx1"/>
                </a:solidFill>
                <a:latin typeface="+mn-lt"/>
              </a:defRPr>
            </a:lvl4pPr>
            <a:lvl5pPr marL="15986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5pPr>
            <a:lvl6pPr marL="20558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6pPr>
            <a:lvl7pPr marL="25130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7pPr>
            <a:lvl8pPr marL="29702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8pPr>
            <a:lvl9pPr marL="3427413" indent="-315913" algn="l" rtl="0" eaLnBrk="1" fontAlgn="base" hangingPunct="1">
              <a:spcBef>
                <a:spcPct val="20000"/>
              </a:spcBef>
              <a:spcAft>
                <a:spcPct val="0"/>
              </a:spcAft>
              <a:buClr>
                <a:schemeClr val="folHlink"/>
              </a:buClr>
              <a:buSzPct val="80000"/>
              <a:buFont typeface="Wingdings" pitchFamily="2" charset="2"/>
              <a:buChar char="§"/>
              <a:defRPr sz="2000">
                <a:solidFill>
                  <a:schemeClr val="tx1"/>
                </a:solidFill>
                <a:latin typeface="+mn-lt"/>
              </a:defRPr>
            </a:lvl9pPr>
          </a:lstStyle>
          <a:p>
            <a:pPr>
              <a:buNone/>
            </a:pPr>
            <a:r>
              <a:rPr lang="en-US" kern="0" dirty="0" smtClean="0"/>
              <a:t>Parallel form</a:t>
            </a:r>
            <a:endParaRPr lang="en-US" kern="0" dirty="0"/>
          </a:p>
        </p:txBody>
      </p:sp>
      <p:grpSp>
        <p:nvGrpSpPr>
          <p:cNvPr id="13" name="Group 12"/>
          <p:cNvGrpSpPr/>
          <p:nvPr/>
        </p:nvGrpSpPr>
        <p:grpSpPr>
          <a:xfrm>
            <a:off x="4268826" y="4462103"/>
            <a:ext cx="3415551" cy="594906"/>
            <a:chOff x="4268826" y="2793545"/>
            <a:chExt cx="3415551" cy="594906"/>
          </a:xfrm>
        </p:grpSpPr>
        <mc:AlternateContent xmlns:mc="http://schemas.openxmlformats.org/markup-compatibility/2006" xmlns:a14="http://schemas.microsoft.com/office/drawing/2010/main">
          <mc:Choice Requires="a14">
            <p:sp>
              <p:nvSpPr>
                <p:cNvPr id="8" name="TextBox 7"/>
                <p:cNvSpPr txBox="1"/>
                <p:nvPr/>
              </p:nvSpPr>
              <p:spPr>
                <a:xfrm>
                  <a:off x="4748492" y="2912231"/>
                  <a:ext cx="890308" cy="357534"/>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sSub>
                          <m:sSubPr>
                            <m:ctrlPr>
                              <a:rPr lang="en-US" sz="1600" b="0" i="1" smtClean="0">
                                <a:latin typeface="Cambria Math"/>
                              </a:rPr>
                            </m:ctrlPr>
                          </m:sSubPr>
                          <m:e>
                            <m:r>
                              <a:rPr lang="en-US" sz="1600" b="0" i="1" smtClean="0">
                                <a:latin typeface="Cambria Math"/>
                              </a:rPr>
                              <m:t>𝐾</m:t>
                            </m:r>
                          </m:e>
                          <m:sub>
                            <m:r>
                              <a:rPr lang="en-US" sz="1600" b="0" i="1" smtClean="0">
                                <a:latin typeface="Cambria Math"/>
                              </a:rPr>
                              <m:t>𝑝</m:t>
                            </m:r>
                          </m:sub>
                        </m:sSub>
                        <m:r>
                          <a:rPr lang="en-US" sz="1600" i="1" smtClean="0">
                            <a:latin typeface="Cambria Math"/>
                          </a:rPr>
                          <m:t>=</m:t>
                        </m:r>
                        <m:r>
                          <a:rPr lang="en-US" sz="1600" b="0" i="1" smtClean="0">
                            <a:latin typeface="Cambria Math"/>
                          </a:rPr>
                          <m:t>𝐾</m:t>
                        </m:r>
                      </m:oMath>
                    </m:oMathPara>
                  </a14:m>
                  <a:endParaRPr lang="en-US" sz="1600" b="0" dirty="0" smtClean="0"/>
                </a:p>
              </p:txBody>
            </p:sp>
          </mc:Choice>
          <mc:Fallback xmlns="">
            <p:sp>
              <p:nvSpPr>
                <p:cNvPr id="8" name="TextBox 7"/>
                <p:cNvSpPr txBox="1">
                  <a:spLocks noRot="1" noChangeAspect="1" noMove="1" noResize="1" noEditPoints="1" noAdjustHandles="1" noChangeArrowheads="1" noChangeShapeType="1" noTextEdit="1"/>
                </p:cNvSpPr>
                <p:nvPr/>
              </p:nvSpPr>
              <p:spPr>
                <a:xfrm>
                  <a:off x="4748492" y="2912231"/>
                  <a:ext cx="890308" cy="357534"/>
                </a:xfrm>
                <a:prstGeom prst="rect">
                  <a:avLst/>
                </a:prstGeom>
                <a:blipFill rotWithShape="1">
                  <a:blip r:embed="rId3"/>
                  <a:stretch>
                    <a:fillRect b="-1695"/>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9" name="Rectangle 8"/>
                <p:cNvSpPr/>
                <p:nvPr/>
              </p:nvSpPr>
              <p:spPr>
                <a:xfrm>
                  <a:off x="5683795" y="2793545"/>
                  <a:ext cx="869405" cy="594906"/>
                </a:xfrm>
                <a:prstGeom prst="rect">
                  <a:avLst/>
                </a:prstGeom>
              </p:spPr>
              <p:txBody>
                <a:bodyPr wrap="none">
                  <a:spAutoFit/>
                </a:bodyPr>
                <a:lstStyle/>
                <a:p>
                  <a:pPr>
                    <a:buNone/>
                  </a:pPr>
                  <a14:m>
                    <m:oMathPara xmlns:m="http://schemas.openxmlformats.org/officeDocument/2006/math">
                      <m:oMathParaPr>
                        <m:jc m:val="centerGroup"/>
                      </m:oMathParaPr>
                      <m:oMath xmlns:m="http://schemas.openxmlformats.org/officeDocument/2006/math">
                        <m:sSub>
                          <m:sSubPr>
                            <m:ctrlPr>
                              <a:rPr lang="en-US" sz="1600" b="0" i="1" smtClean="0">
                                <a:latin typeface="Cambria Math"/>
                              </a:rPr>
                            </m:ctrlPr>
                          </m:sSubPr>
                          <m:e>
                            <m:r>
                              <a:rPr lang="en-US" sz="1600" b="0" i="1" smtClean="0">
                                <a:latin typeface="Cambria Math"/>
                              </a:rPr>
                              <m:t>𝐾</m:t>
                            </m:r>
                          </m:e>
                          <m:sub>
                            <m:r>
                              <a:rPr lang="en-US" sz="1600" b="0" i="1" smtClean="0">
                                <a:latin typeface="Cambria Math"/>
                              </a:rPr>
                              <m:t>𝑖</m:t>
                            </m:r>
                          </m:sub>
                        </m:sSub>
                        <m:r>
                          <a:rPr lang="en-US" sz="1600" i="1" smtClean="0">
                            <a:latin typeface="Cambria Math"/>
                          </a:rPr>
                          <m:t>=</m:t>
                        </m:r>
                        <m:f>
                          <m:fPr>
                            <m:ctrlPr>
                              <a:rPr lang="en-US" sz="1600" i="1" smtClean="0">
                                <a:latin typeface="Cambria Math"/>
                              </a:rPr>
                            </m:ctrlPr>
                          </m:fPr>
                          <m:num>
                            <m:r>
                              <a:rPr lang="en-US" sz="1600" b="0" i="1" smtClean="0">
                                <a:latin typeface="Cambria Math"/>
                              </a:rPr>
                              <m:t>𝐾</m:t>
                            </m:r>
                          </m:num>
                          <m:den>
                            <m:sSub>
                              <m:sSubPr>
                                <m:ctrlPr>
                                  <a:rPr lang="en-US" sz="1600" b="0" i="1" smtClean="0">
                                    <a:latin typeface="Cambria Math"/>
                                  </a:rPr>
                                </m:ctrlPr>
                              </m:sSubPr>
                              <m:e>
                                <m:r>
                                  <a:rPr lang="en-US" sz="1600" b="0" i="1" smtClean="0">
                                    <a:latin typeface="Cambria Math"/>
                                  </a:rPr>
                                  <m:t>𝑇</m:t>
                                </m:r>
                              </m:e>
                              <m:sub>
                                <m:r>
                                  <a:rPr lang="en-US" sz="1600" b="0" i="1" smtClean="0">
                                    <a:latin typeface="Cambria Math"/>
                                  </a:rPr>
                                  <m:t>𝑖</m:t>
                                </m:r>
                              </m:sub>
                            </m:sSub>
                          </m:den>
                        </m:f>
                      </m:oMath>
                    </m:oMathPara>
                  </a14:m>
                  <a:endParaRPr lang="en-US" sz="1600" dirty="0"/>
                </a:p>
              </p:txBody>
            </p:sp>
          </mc:Choice>
          <mc:Fallback xmlns="">
            <p:sp>
              <p:nvSpPr>
                <p:cNvPr id="9" name="Rectangle 8"/>
                <p:cNvSpPr>
                  <a:spLocks noRot="1" noChangeAspect="1" noMove="1" noResize="1" noEditPoints="1" noAdjustHandles="1" noChangeArrowheads="1" noChangeShapeType="1" noTextEdit="1"/>
                </p:cNvSpPr>
                <p:nvPr/>
              </p:nvSpPr>
              <p:spPr>
                <a:xfrm>
                  <a:off x="5683795" y="2793545"/>
                  <a:ext cx="869405" cy="594906"/>
                </a:xfrm>
                <a:prstGeom prst="rect">
                  <a:avLst/>
                </a:prstGeom>
                <a:blipFill rotWithShape="1">
                  <a:blip r:embed="rId4"/>
                  <a:stretch>
                    <a:fillRect/>
                  </a:stretch>
                </a:blipFill>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0" name="Rectangle 9"/>
                <p:cNvSpPr/>
                <p:nvPr/>
              </p:nvSpPr>
              <p:spPr>
                <a:xfrm>
                  <a:off x="6586512" y="2921721"/>
                  <a:ext cx="1097865" cy="338554"/>
                </a:xfrm>
                <a:prstGeom prst="rect">
                  <a:avLst/>
                </a:prstGeom>
              </p:spPr>
              <p:txBody>
                <a:bodyPr wrap="none">
                  <a:spAutoFit/>
                </a:bodyPr>
                <a:lstStyle/>
                <a:p>
                  <a:pPr>
                    <a:buNone/>
                  </a:pPr>
                  <a14:m>
                    <m:oMathPara xmlns:m="http://schemas.openxmlformats.org/officeDocument/2006/math">
                      <m:oMathParaPr>
                        <m:jc m:val="centerGroup"/>
                      </m:oMathParaPr>
                      <m:oMath xmlns:m="http://schemas.openxmlformats.org/officeDocument/2006/math">
                        <m:sSub>
                          <m:sSubPr>
                            <m:ctrlPr>
                              <a:rPr lang="en-US" sz="1600" b="0" i="1" smtClean="0">
                                <a:latin typeface="Cambria Math"/>
                              </a:rPr>
                            </m:ctrlPr>
                          </m:sSubPr>
                          <m:e>
                            <m:r>
                              <a:rPr lang="en-US" sz="1600" b="0" i="1" smtClean="0">
                                <a:latin typeface="Cambria Math"/>
                              </a:rPr>
                              <m:t>𝐾</m:t>
                            </m:r>
                          </m:e>
                          <m:sub>
                            <m:r>
                              <a:rPr lang="en-US" sz="1600" b="0" i="1" smtClean="0">
                                <a:latin typeface="Cambria Math"/>
                              </a:rPr>
                              <m:t>𝑑</m:t>
                            </m:r>
                          </m:sub>
                        </m:sSub>
                        <m:r>
                          <a:rPr lang="en-US" sz="1600" i="1" smtClean="0">
                            <a:latin typeface="Cambria Math"/>
                          </a:rPr>
                          <m:t>=</m:t>
                        </m:r>
                        <m:sSub>
                          <m:sSubPr>
                            <m:ctrlPr>
                              <a:rPr lang="en-US" sz="1600" b="0" i="1" smtClean="0">
                                <a:latin typeface="Cambria Math"/>
                              </a:rPr>
                            </m:ctrlPr>
                          </m:sSubPr>
                          <m:e>
                            <m:r>
                              <a:rPr lang="en-US" sz="1600" b="0" i="1" smtClean="0">
                                <a:latin typeface="Cambria Math"/>
                              </a:rPr>
                              <m:t>𝐾𝑇</m:t>
                            </m:r>
                          </m:e>
                          <m:sub>
                            <m:r>
                              <a:rPr lang="en-US" sz="1600" b="0" i="1" smtClean="0">
                                <a:latin typeface="Cambria Math"/>
                              </a:rPr>
                              <m:t>𝑑</m:t>
                            </m:r>
                          </m:sub>
                        </m:sSub>
                      </m:oMath>
                    </m:oMathPara>
                  </a14:m>
                  <a:endParaRPr lang="en-US" sz="1600" dirty="0"/>
                </a:p>
              </p:txBody>
            </p:sp>
          </mc:Choice>
          <mc:Fallback xmlns="">
            <p:sp>
              <p:nvSpPr>
                <p:cNvPr id="10" name="Rectangle 9"/>
                <p:cNvSpPr>
                  <a:spLocks noRot="1" noChangeAspect="1" noMove="1" noResize="1" noEditPoints="1" noAdjustHandles="1" noChangeArrowheads="1" noChangeShapeType="1" noTextEdit="1"/>
                </p:cNvSpPr>
                <p:nvPr/>
              </p:nvSpPr>
              <p:spPr>
                <a:xfrm>
                  <a:off x="6586512" y="2921721"/>
                  <a:ext cx="1097865" cy="338554"/>
                </a:xfrm>
                <a:prstGeom prst="rect">
                  <a:avLst/>
                </a:prstGeom>
                <a:blipFill rotWithShape="1">
                  <a:blip r:embed="rId5"/>
                  <a:stretch>
                    <a:fillRect/>
                  </a:stretch>
                </a:blipFill>
              </p:spPr>
              <p:txBody>
                <a:bodyPr/>
                <a:lstStyle/>
                <a:p>
                  <a:r>
                    <a:rPr lang="en-US">
                      <a:noFill/>
                    </a:rPr>
                    <a:t> </a:t>
                  </a:r>
                </a:p>
              </p:txBody>
            </p:sp>
          </mc:Fallback>
        </mc:AlternateContent>
        <p:sp>
          <p:nvSpPr>
            <p:cNvPr id="11" name="Rectangle 10"/>
            <p:cNvSpPr/>
            <p:nvPr/>
          </p:nvSpPr>
          <p:spPr>
            <a:xfrm>
              <a:off x="4268826" y="2876490"/>
              <a:ext cx="455574" cy="400110"/>
            </a:xfrm>
            <a:prstGeom prst="rect">
              <a:avLst/>
            </a:prstGeom>
          </p:spPr>
          <p:txBody>
            <a:bodyPr wrap="none">
              <a:spAutoFit/>
            </a:bodyPr>
            <a:lstStyle/>
            <a:p>
              <a:pPr>
                <a:buNone/>
              </a:pPr>
              <a:r>
                <a:rPr lang="en-US" sz="2000" kern="0" dirty="0" smtClean="0"/>
                <a:t>let</a:t>
              </a:r>
              <a:endParaRPr lang="en-US" sz="2000" kern="0" dirty="0"/>
            </a:p>
          </p:txBody>
        </p:sp>
      </p:grpSp>
      <mc:AlternateContent xmlns:mc="http://schemas.openxmlformats.org/markup-compatibility/2006" xmlns:a14="http://schemas.microsoft.com/office/drawing/2010/main">
        <mc:Choice Requires="a14">
          <p:sp>
            <p:nvSpPr>
              <p:cNvPr id="12" name="TextBox 11"/>
              <p:cNvSpPr txBox="1"/>
              <p:nvPr/>
            </p:nvSpPr>
            <p:spPr>
              <a:xfrm>
                <a:off x="1143000" y="5177851"/>
                <a:ext cx="5027979" cy="1070549"/>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US" sz="2000" b="0" i="1" smtClean="0">
                          <a:latin typeface="Cambria Math"/>
                        </a:rPr>
                        <m:t>𝑂𝑢𝑡𝑝𝑢𝑡</m:t>
                      </m:r>
                      <m:r>
                        <a:rPr lang="en-US" sz="2000" i="1" smtClean="0">
                          <a:latin typeface="Cambria Math"/>
                        </a:rPr>
                        <m:t>=</m:t>
                      </m:r>
                      <m:r>
                        <a:rPr lang="en-US" sz="2000" b="0" i="1" smtClean="0">
                          <a:latin typeface="Cambria Math"/>
                        </a:rPr>
                        <m:t>𝐾</m:t>
                      </m:r>
                      <m:d>
                        <m:dPr>
                          <m:begChr m:val="["/>
                          <m:endChr m:val="]"/>
                          <m:ctrlPr>
                            <a:rPr lang="en-US" sz="2000" b="0" i="1" smtClean="0">
                              <a:latin typeface="Cambria Math"/>
                            </a:rPr>
                          </m:ctrlPr>
                        </m:dPr>
                        <m:e>
                          <m:r>
                            <a:rPr lang="en-US" sz="2000" b="0" i="1" smtClean="0">
                              <a:latin typeface="Cambria Math"/>
                            </a:rPr>
                            <m:t>𝑒</m:t>
                          </m:r>
                          <m:d>
                            <m:dPr>
                              <m:ctrlPr>
                                <a:rPr lang="en-US" sz="2000" b="0" i="1" smtClean="0">
                                  <a:latin typeface="Cambria Math"/>
                                </a:rPr>
                              </m:ctrlPr>
                            </m:dPr>
                            <m:e>
                              <m:r>
                                <a:rPr lang="en-US" sz="2000" b="0" i="1" smtClean="0">
                                  <a:latin typeface="Cambria Math"/>
                                </a:rPr>
                                <m:t>𝑡</m:t>
                              </m:r>
                            </m:e>
                          </m:d>
                          <m:r>
                            <a:rPr lang="en-US" sz="2000" b="0" i="1" smtClean="0">
                              <a:latin typeface="Cambria Math"/>
                            </a:rPr>
                            <m:t>+</m:t>
                          </m:r>
                          <m:f>
                            <m:fPr>
                              <m:ctrlPr>
                                <a:rPr lang="en-US" sz="2000" b="0" i="1" smtClean="0">
                                  <a:latin typeface="Cambria Math"/>
                                </a:rPr>
                              </m:ctrlPr>
                            </m:fPr>
                            <m:num>
                              <m:r>
                                <a:rPr lang="en-US" sz="2000" b="0" i="1" smtClean="0">
                                  <a:latin typeface="Cambria Math"/>
                                </a:rPr>
                                <m:t>1</m:t>
                              </m:r>
                            </m:num>
                            <m:den>
                              <m:sSub>
                                <m:sSubPr>
                                  <m:ctrlPr>
                                    <a:rPr lang="en-US" sz="2000" b="0" i="1" smtClean="0">
                                      <a:latin typeface="Cambria Math"/>
                                    </a:rPr>
                                  </m:ctrlPr>
                                </m:sSubPr>
                                <m:e>
                                  <m:r>
                                    <a:rPr lang="en-US" sz="2000" b="0" i="1" smtClean="0">
                                      <a:latin typeface="Cambria Math"/>
                                    </a:rPr>
                                    <m:t>𝑇</m:t>
                                  </m:r>
                                </m:e>
                                <m:sub>
                                  <m:r>
                                    <a:rPr lang="en-US" sz="2000" b="0" i="1" smtClean="0">
                                      <a:latin typeface="Cambria Math"/>
                                    </a:rPr>
                                    <m:t>𝑖</m:t>
                                  </m:r>
                                </m:sub>
                              </m:sSub>
                            </m:den>
                          </m:f>
                          <m:nary>
                            <m:naryPr>
                              <m:limLoc m:val="undOvr"/>
                              <m:ctrlPr>
                                <a:rPr lang="en-US" sz="2000" b="0" i="1" smtClean="0">
                                  <a:latin typeface="Cambria Math"/>
                                </a:rPr>
                              </m:ctrlPr>
                            </m:naryPr>
                            <m:sub>
                              <m:r>
                                <m:rPr>
                                  <m:brk m:alnAt="24"/>
                                </m:rPr>
                                <a:rPr lang="en-US" sz="2000" b="0" i="1" smtClean="0">
                                  <a:latin typeface="Cambria Math"/>
                                </a:rPr>
                                <m:t>0</m:t>
                              </m:r>
                            </m:sub>
                            <m:sup>
                              <m:r>
                                <a:rPr lang="en-US" sz="2000" b="0" i="1" smtClean="0">
                                  <a:latin typeface="Cambria Math"/>
                                </a:rPr>
                                <m:t>𝑡</m:t>
                              </m:r>
                            </m:sup>
                            <m:e>
                              <m:r>
                                <a:rPr lang="en-US" sz="2000" b="0" i="1" smtClean="0">
                                  <a:latin typeface="Cambria Math"/>
                                </a:rPr>
                                <m:t>𝑒</m:t>
                              </m:r>
                              <m:d>
                                <m:dPr>
                                  <m:ctrlPr>
                                    <a:rPr lang="en-US" sz="2000" b="0" i="1" smtClean="0">
                                      <a:latin typeface="Cambria Math"/>
                                    </a:rPr>
                                  </m:ctrlPr>
                                </m:dPr>
                                <m:e>
                                  <m:r>
                                    <a:rPr lang="en-US" sz="2000" b="0" i="1" smtClean="0">
                                      <a:latin typeface="Cambria Math"/>
                                    </a:rPr>
                                    <m:t>𝑡</m:t>
                                  </m:r>
                                </m:e>
                              </m:d>
                              <m:r>
                                <a:rPr lang="en-US" sz="2000" b="0" i="1" smtClean="0">
                                  <a:latin typeface="Cambria Math"/>
                                </a:rPr>
                                <m:t>𝑑</m:t>
                              </m:r>
                              <m:r>
                                <a:rPr lang="en-US" sz="2000" b="0" i="1" smtClean="0">
                                  <a:latin typeface="Cambria Math"/>
                                  <a:ea typeface="Cambria Math"/>
                                </a:rPr>
                                <m:t>𝜏</m:t>
                              </m:r>
                              <m:r>
                                <a:rPr lang="en-US" sz="2000" b="0" i="1" smtClean="0">
                                  <a:latin typeface="Cambria Math"/>
                                  <a:ea typeface="Cambria Math"/>
                                </a:rPr>
                                <m:t>+</m:t>
                              </m:r>
                            </m:e>
                          </m:nary>
                          <m:sSub>
                            <m:sSubPr>
                              <m:ctrlPr>
                                <a:rPr lang="en-US" sz="2000" b="0" i="1" smtClean="0">
                                  <a:latin typeface="Cambria Math"/>
                                </a:rPr>
                              </m:ctrlPr>
                            </m:sSubPr>
                            <m:e>
                              <m:r>
                                <a:rPr lang="en-US" sz="2000" b="0" i="1" smtClean="0">
                                  <a:latin typeface="Cambria Math"/>
                                </a:rPr>
                                <m:t>𝑇</m:t>
                              </m:r>
                            </m:e>
                            <m:sub>
                              <m:r>
                                <a:rPr lang="en-US" sz="2000" b="0" i="1" smtClean="0">
                                  <a:latin typeface="Cambria Math"/>
                                </a:rPr>
                                <m:t>𝑑</m:t>
                              </m:r>
                            </m:sub>
                          </m:sSub>
                          <m:f>
                            <m:fPr>
                              <m:ctrlPr>
                                <a:rPr lang="en-US" sz="2000" b="0" i="1" smtClean="0">
                                  <a:latin typeface="Cambria Math"/>
                                </a:rPr>
                              </m:ctrlPr>
                            </m:fPr>
                            <m:num>
                              <m:r>
                                <a:rPr lang="en-US" sz="2000" b="0" i="1" smtClean="0">
                                  <a:latin typeface="Cambria Math"/>
                                </a:rPr>
                                <m:t>𝑑𝑒</m:t>
                              </m:r>
                              <m:r>
                                <a:rPr lang="en-US" sz="2000" b="0" i="1" smtClean="0">
                                  <a:latin typeface="Cambria Math"/>
                                </a:rPr>
                                <m:t>(</m:t>
                              </m:r>
                              <m:r>
                                <a:rPr lang="en-US" sz="2000" b="0" i="1" smtClean="0">
                                  <a:latin typeface="Cambria Math"/>
                                </a:rPr>
                                <m:t>𝑡</m:t>
                              </m:r>
                              <m:r>
                                <a:rPr lang="en-US" sz="2000" b="0" i="1" smtClean="0">
                                  <a:latin typeface="Cambria Math"/>
                                </a:rPr>
                                <m:t>)</m:t>
                              </m:r>
                            </m:num>
                            <m:den>
                              <m:r>
                                <a:rPr lang="en-US" sz="2000" b="0" i="1" smtClean="0">
                                  <a:latin typeface="Cambria Math"/>
                                </a:rPr>
                                <m:t>𝑑𝑡</m:t>
                              </m:r>
                            </m:den>
                          </m:f>
                        </m:e>
                      </m:d>
                    </m:oMath>
                  </m:oMathPara>
                </a14:m>
                <a:endParaRPr lang="en-US" sz="2000" b="0" dirty="0" smtClean="0"/>
              </a:p>
            </p:txBody>
          </p:sp>
        </mc:Choice>
        <mc:Fallback xmlns="">
          <p:sp>
            <p:nvSpPr>
              <p:cNvPr id="12" name="TextBox 11"/>
              <p:cNvSpPr txBox="1">
                <a:spLocks noRot="1" noChangeAspect="1" noMove="1" noResize="1" noEditPoints="1" noAdjustHandles="1" noChangeArrowheads="1" noChangeShapeType="1" noTextEdit="1"/>
              </p:cNvSpPr>
              <p:nvPr/>
            </p:nvSpPr>
            <p:spPr>
              <a:xfrm>
                <a:off x="1143000" y="5177851"/>
                <a:ext cx="5027979" cy="1070549"/>
              </a:xfrm>
              <a:prstGeom prst="rect">
                <a:avLst/>
              </a:prstGeom>
              <a:blipFill rotWithShape="1">
                <a:blip r:embed="rId6"/>
                <a:stretch>
                  <a:fillRect/>
                </a:stretch>
              </a:blipFill>
            </p:spPr>
            <p:txBody>
              <a:bodyPr/>
              <a:lstStyle/>
              <a:p>
                <a:r>
                  <a:rPr lang="en-US">
                    <a:noFill/>
                  </a:rPr>
                  <a:t> </a:t>
                </a:r>
              </a:p>
            </p:txBody>
          </p:sp>
        </mc:Fallback>
      </mc:AlternateContent>
      <p:pic>
        <p:nvPicPr>
          <p:cNvPr id="9625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29192" y="1371600"/>
            <a:ext cx="4034398" cy="11481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16" name="Rectangle 15"/>
          <p:cNvSpPr/>
          <p:nvPr/>
        </p:nvSpPr>
        <p:spPr>
          <a:xfrm>
            <a:off x="5801944" y="2162106"/>
            <a:ext cx="2667000" cy="461665"/>
          </a:xfrm>
          <a:prstGeom prst="rect">
            <a:avLst/>
          </a:prstGeom>
        </p:spPr>
        <p:txBody>
          <a:bodyPr wrap="square">
            <a:spAutoFit/>
          </a:bodyPr>
          <a:lstStyle/>
          <a:p>
            <a:pPr>
              <a:buNone/>
            </a:pPr>
            <a:r>
              <a:rPr lang="en-US" sz="1200" dirty="0" smtClean="0"/>
              <a:t>Figure from Matlab Help (Designing PID Controllers with the PID Tuner)</a:t>
            </a:r>
            <a:endParaRPr lang="en-US" sz="1200" dirty="0"/>
          </a:p>
        </p:txBody>
      </p:sp>
      <p:sp>
        <p:nvSpPr>
          <p:cNvPr id="3" name="Rectangle 2"/>
          <p:cNvSpPr/>
          <p:nvPr/>
        </p:nvSpPr>
        <p:spPr>
          <a:xfrm>
            <a:off x="685800" y="3224805"/>
            <a:ext cx="609600" cy="492443"/>
          </a:xfrm>
          <a:prstGeom prst="rect">
            <a:avLst/>
          </a:prstGeom>
        </p:spPr>
        <p:txBody>
          <a:bodyPr wrap="square">
            <a:spAutoFit/>
          </a:bodyPr>
          <a:lstStyle/>
          <a:p>
            <a:pPr>
              <a:buNone/>
            </a:pPr>
            <a:r>
              <a:rPr lang="en-US" dirty="0" smtClean="0"/>
              <a:t>u=</a:t>
            </a:r>
            <a:endParaRPr lang="en-US" dirty="0"/>
          </a:p>
        </p:txBody>
      </p:sp>
      <p:sp>
        <p:nvSpPr>
          <p:cNvPr id="15" name="Rectangle 14"/>
          <p:cNvSpPr/>
          <p:nvPr/>
        </p:nvSpPr>
        <p:spPr>
          <a:xfrm>
            <a:off x="762000" y="5466903"/>
            <a:ext cx="609600" cy="492443"/>
          </a:xfrm>
          <a:prstGeom prst="rect">
            <a:avLst/>
          </a:prstGeom>
        </p:spPr>
        <p:txBody>
          <a:bodyPr wrap="square">
            <a:spAutoFit/>
          </a:bodyPr>
          <a:lstStyle/>
          <a:p>
            <a:pPr>
              <a:buNone/>
            </a:pPr>
            <a:r>
              <a:rPr lang="en-US" dirty="0" smtClean="0"/>
              <a:t>u=</a:t>
            </a:r>
            <a:endParaRPr lang="en-US" dirty="0"/>
          </a:p>
        </p:txBody>
      </p:sp>
      <p:sp>
        <p:nvSpPr>
          <p:cNvPr id="17" name="Rectangle 16"/>
          <p:cNvSpPr/>
          <p:nvPr/>
        </p:nvSpPr>
        <p:spPr>
          <a:xfrm>
            <a:off x="3924300" y="3782888"/>
            <a:ext cx="1600200" cy="446892"/>
          </a:xfrm>
          <a:prstGeom prst="rect">
            <a:avLst/>
          </a:prstGeom>
        </p:spPr>
        <p:txBody>
          <a:bodyPr wrap="square">
            <a:spAutoFit/>
          </a:bodyPr>
          <a:lstStyle/>
          <a:p>
            <a:pPr>
              <a:buNone/>
            </a:pPr>
            <a:r>
              <a:rPr lang="en-US" sz="1800" dirty="0" smtClean="0"/>
              <a:t>= r(t) – y(t)</a:t>
            </a:r>
            <a:endParaRPr lang="en-US" sz="1800" dirty="0"/>
          </a:p>
        </p:txBody>
      </p:sp>
    </p:spTree>
    <p:extLst>
      <p:ext uri="{BB962C8B-B14F-4D97-AF65-F5344CB8AC3E}">
        <p14:creationId xmlns:p14="http://schemas.microsoft.com/office/powerpoint/2010/main" val="285864885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Initialization</a:t>
            </a:r>
            <a:endParaRPr lang="en-US" dirty="0"/>
          </a:p>
        </p:txBody>
      </p:sp>
      <p:pic>
        <p:nvPicPr>
          <p:cNvPr id="109570" name="Picture 2" descr="http://brettbeauregard.com/blog/wp-content/uploads/2011/03/NoInitializ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71800" y="1524000"/>
            <a:ext cx="4495800" cy="4843691"/>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609600" y="1371600"/>
            <a:ext cx="2058577" cy="492443"/>
          </a:xfrm>
          <a:prstGeom prst="rect">
            <a:avLst/>
          </a:prstGeom>
        </p:spPr>
        <p:txBody>
          <a:bodyPr wrap="none">
            <a:spAutoFit/>
          </a:bodyPr>
          <a:lstStyle/>
          <a:p>
            <a:pPr>
              <a:buNone/>
            </a:pPr>
            <a:r>
              <a:rPr lang="en-US" dirty="0" smtClean="0"/>
              <a:t>The problem</a:t>
            </a:r>
            <a:endParaRPr lang="en-US" dirty="0"/>
          </a:p>
        </p:txBody>
      </p:sp>
    </p:spTree>
    <p:extLst>
      <p:ext uri="{BB962C8B-B14F-4D97-AF65-F5344CB8AC3E}">
        <p14:creationId xmlns:p14="http://schemas.microsoft.com/office/powerpoint/2010/main" val="207501630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Initialization, cont.</a:t>
            </a:r>
            <a:endParaRPr lang="en-US" dirty="0"/>
          </a:p>
        </p:txBody>
      </p:sp>
      <p:pic>
        <p:nvPicPr>
          <p:cNvPr id="1105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815" y="1600200"/>
            <a:ext cx="2228850" cy="4914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11059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24200" y="2667000"/>
            <a:ext cx="5429250" cy="3286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7" name="Rectangle 6"/>
          <p:cNvSpPr/>
          <p:nvPr/>
        </p:nvSpPr>
        <p:spPr>
          <a:xfrm>
            <a:off x="609600" y="1107757"/>
            <a:ext cx="2707793" cy="492443"/>
          </a:xfrm>
          <a:prstGeom prst="rect">
            <a:avLst/>
          </a:prstGeom>
        </p:spPr>
        <p:txBody>
          <a:bodyPr wrap="none">
            <a:spAutoFit/>
          </a:bodyPr>
          <a:lstStyle/>
          <a:p>
            <a:pPr>
              <a:buNone/>
            </a:pPr>
            <a:r>
              <a:rPr lang="en-US" dirty="0" smtClean="0"/>
              <a:t>(same as before)</a:t>
            </a:r>
            <a:endParaRPr lang="en-US" dirty="0"/>
          </a:p>
        </p:txBody>
      </p:sp>
    </p:spTree>
    <p:extLst>
      <p:ext uri="{BB962C8B-B14F-4D97-AF65-F5344CB8AC3E}">
        <p14:creationId xmlns:p14="http://schemas.microsoft.com/office/powerpoint/2010/main" val="334064018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Initialization, cont.</a:t>
            </a:r>
            <a:endParaRPr lang="en-US" dirty="0"/>
          </a:p>
        </p:txBody>
      </p:sp>
      <p:sp>
        <p:nvSpPr>
          <p:cNvPr id="7" name="Rectangle 6"/>
          <p:cNvSpPr/>
          <p:nvPr/>
        </p:nvSpPr>
        <p:spPr>
          <a:xfrm>
            <a:off x="609600" y="1107757"/>
            <a:ext cx="3009606" cy="492443"/>
          </a:xfrm>
          <a:prstGeom prst="rect">
            <a:avLst/>
          </a:prstGeom>
        </p:spPr>
        <p:txBody>
          <a:bodyPr wrap="none">
            <a:spAutoFit/>
          </a:bodyPr>
          <a:lstStyle/>
          <a:p>
            <a:pPr>
              <a:buNone/>
            </a:pPr>
            <a:r>
              <a:rPr lang="en-US" dirty="0" smtClean="0"/>
              <a:t>‘</a:t>
            </a:r>
            <a:r>
              <a:rPr lang="en-US" dirty="0" err="1" smtClean="0"/>
              <a:t>Bumpless</a:t>
            </a:r>
            <a:r>
              <a:rPr lang="en-US" dirty="0" smtClean="0"/>
              <a:t>’ transfer</a:t>
            </a:r>
            <a:endParaRPr lang="en-US" dirty="0"/>
          </a:p>
        </p:txBody>
      </p:sp>
      <p:pic>
        <p:nvPicPr>
          <p:cNvPr id="111618" name="Picture 2" descr="http://brettbeauregard.com/blog/wp-content/uploads/2011/03/Initialization.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33600" y="1721302"/>
            <a:ext cx="4343400" cy="4679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28752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a:t>
            </a:r>
            <a:endParaRPr lang="en-US" dirty="0"/>
          </a:p>
        </p:txBody>
      </p:sp>
      <p:sp>
        <p:nvSpPr>
          <p:cNvPr id="3" name="Content Placeholder 2"/>
          <p:cNvSpPr>
            <a:spLocks noGrp="1"/>
          </p:cNvSpPr>
          <p:nvPr>
            <p:ph idx="1"/>
          </p:nvPr>
        </p:nvSpPr>
        <p:spPr/>
        <p:txBody>
          <a:bodyPr/>
          <a:lstStyle/>
          <a:p>
            <a:pPr marL="0" indent="0"/>
            <a:r>
              <a:rPr lang="en-US" dirty="0" smtClean="0"/>
              <a:t>The </a:t>
            </a:r>
            <a:r>
              <a:rPr lang="en-US" dirty="0" smtClean="0">
                <a:solidFill>
                  <a:srgbClr val="FF0000"/>
                </a:solidFill>
              </a:rPr>
              <a:t>problem</a:t>
            </a:r>
            <a:r>
              <a:rPr lang="en-US" dirty="0" smtClean="0"/>
              <a:t>: should an increase in y (the output) lead to an </a:t>
            </a:r>
            <a:r>
              <a:rPr lang="en-US" i="1" dirty="0" smtClean="0"/>
              <a:t>increase</a:t>
            </a:r>
            <a:r>
              <a:rPr lang="en-US" dirty="0" smtClean="0"/>
              <a:t>  or a </a:t>
            </a:r>
            <a:r>
              <a:rPr lang="en-US" i="1" dirty="0" smtClean="0"/>
              <a:t>decrease </a:t>
            </a:r>
            <a:r>
              <a:rPr lang="en-US" dirty="0" smtClean="0"/>
              <a:t>in the manipulating variable (u, the output of the controller)?</a:t>
            </a:r>
          </a:p>
          <a:p>
            <a:pPr marL="682625" lvl="1" indent="-333375"/>
            <a:r>
              <a:rPr lang="en-US" dirty="0" smtClean="0"/>
              <a:t>Direct acting (</a:t>
            </a:r>
            <a:r>
              <a:rPr lang="en-US" dirty="0" err="1" smtClean="0"/>
              <a:t>Kp</a:t>
            </a:r>
            <a:r>
              <a:rPr lang="en-US" dirty="0" smtClean="0"/>
              <a:t>, Ki, </a:t>
            </a:r>
            <a:r>
              <a:rPr lang="en-US" dirty="0" err="1" smtClean="0"/>
              <a:t>Kd</a:t>
            </a:r>
            <a:r>
              <a:rPr lang="en-US" dirty="0" smtClean="0"/>
              <a:t> should be positive)</a:t>
            </a:r>
          </a:p>
          <a:p>
            <a:pPr marL="682625" lvl="1" indent="-333375"/>
            <a:r>
              <a:rPr lang="en-US" dirty="0" smtClean="0"/>
              <a:t>Reverse acting (</a:t>
            </a:r>
            <a:r>
              <a:rPr lang="en-US" dirty="0" err="1" smtClean="0"/>
              <a:t>Kp</a:t>
            </a:r>
            <a:r>
              <a:rPr lang="en-US" dirty="0" smtClean="0"/>
              <a:t>, Ki, </a:t>
            </a:r>
            <a:r>
              <a:rPr lang="en-US" dirty="0" err="1" smtClean="0"/>
              <a:t>Kd</a:t>
            </a:r>
            <a:r>
              <a:rPr lang="en-US" dirty="0" smtClean="0"/>
              <a:t> should be negative)</a:t>
            </a:r>
            <a:endParaRPr lang="en-US" dirty="0"/>
          </a:p>
        </p:txBody>
      </p:sp>
    </p:spTree>
    <p:extLst>
      <p:ext uri="{BB962C8B-B14F-4D97-AF65-F5344CB8AC3E}">
        <p14:creationId xmlns:p14="http://schemas.microsoft.com/office/powerpoint/2010/main" val="374890675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 cont.</a:t>
            </a:r>
            <a:endParaRPr lang="en-US" dirty="0"/>
          </a:p>
        </p:txBody>
      </p:sp>
      <p:pic>
        <p:nvPicPr>
          <p:cNvPr id="11264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49056" y="1502598"/>
            <a:ext cx="4286250" cy="35147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426474287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Direction, cont.</a:t>
            </a:r>
            <a:endParaRPr lang="en-US" dirty="0"/>
          </a:p>
        </p:txBody>
      </p:sp>
      <p:pic>
        <p:nvPicPr>
          <p:cNvPr id="11366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820" y="1600200"/>
            <a:ext cx="3038214" cy="26717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5" name="Rectangle 4"/>
          <p:cNvSpPr/>
          <p:nvPr/>
        </p:nvSpPr>
        <p:spPr>
          <a:xfrm>
            <a:off x="609600" y="1107757"/>
            <a:ext cx="2707793" cy="492443"/>
          </a:xfrm>
          <a:prstGeom prst="rect">
            <a:avLst/>
          </a:prstGeom>
        </p:spPr>
        <p:txBody>
          <a:bodyPr wrap="none">
            <a:spAutoFit/>
          </a:bodyPr>
          <a:lstStyle/>
          <a:p>
            <a:pPr>
              <a:buNone/>
            </a:pPr>
            <a:r>
              <a:rPr lang="en-US" dirty="0" smtClean="0"/>
              <a:t>(same as before)</a:t>
            </a:r>
            <a:endParaRPr lang="en-US" dirty="0"/>
          </a:p>
        </p:txBody>
      </p:sp>
      <p:pic>
        <p:nvPicPr>
          <p:cNvPr id="11366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9600" y="4419600"/>
            <a:ext cx="5057775" cy="571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11366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0820" y="5105400"/>
            <a:ext cx="3376612" cy="6451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11366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820" y="5791200"/>
            <a:ext cx="2787872" cy="10411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11367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43400" y="556128"/>
            <a:ext cx="2450001" cy="37158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11367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91000" y="5105400"/>
            <a:ext cx="4600575" cy="742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63304787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2" name="Rectangle 4"/>
          <p:cNvSpPr>
            <a:spLocks noGrp="1" noChangeArrowheads="1"/>
          </p:cNvSpPr>
          <p:nvPr>
            <p:ph type="title"/>
          </p:nvPr>
        </p:nvSpPr>
        <p:spPr/>
        <p:txBody>
          <a:bodyPr/>
          <a:lstStyle/>
          <a:p>
            <a:r>
              <a:rPr lang="en-US" altLang="en-US" dirty="0" smtClean="0"/>
              <a:t>Important considerations</a:t>
            </a:r>
            <a:endParaRPr lang="en-US" altLang="en-US" dirty="0"/>
          </a:p>
        </p:txBody>
      </p:sp>
      <p:sp>
        <p:nvSpPr>
          <p:cNvPr id="22533" name="Rectangle 5"/>
          <p:cNvSpPr>
            <a:spLocks noGrp="1" noChangeArrowheads="1"/>
          </p:cNvSpPr>
          <p:nvPr>
            <p:ph type="body" idx="1"/>
          </p:nvPr>
        </p:nvSpPr>
        <p:spPr/>
        <p:txBody>
          <a:bodyPr/>
          <a:lstStyle/>
          <a:p>
            <a:pPr marL="457200" indent="-457200">
              <a:buSzPct val="85000"/>
              <a:buFont typeface="Courier New" panose="02070309020205020404" pitchFamily="49" charset="0"/>
              <a:buChar char="o"/>
            </a:pPr>
            <a:r>
              <a:rPr lang="en-US" altLang="en-US" dirty="0" smtClean="0"/>
              <a:t>Sample Time</a:t>
            </a:r>
          </a:p>
          <a:p>
            <a:pPr marL="457200" indent="-457200">
              <a:buSzPct val="85000"/>
              <a:buFont typeface="Courier New" panose="02070309020205020404" pitchFamily="49" charset="0"/>
              <a:buChar char="o"/>
            </a:pPr>
            <a:r>
              <a:rPr lang="en-US" altLang="en-US" dirty="0" smtClean="0"/>
              <a:t>Derivative Kick</a:t>
            </a:r>
          </a:p>
          <a:p>
            <a:pPr marL="457200" indent="-457200">
              <a:buSzPct val="85000"/>
              <a:buFont typeface="Courier New" panose="02070309020205020404" pitchFamily="49" charset="0"/>
              <a:buChar char="o"/>
            </a:pPr>
            <a:r>
              <a:rPr lang="en-US" altLang="en-US" dirty="0" smtClean="0"/>
              <a:t>On-The-Fly Tuning Changes</a:t>
            </a:r>
          </a:p>
          <a:p>
            <a:pPr marL="457200" indent="-457200">
              <a:buSzPct val="85000"/>
              <a:buFont typeface="Courier New" panose="02070309020205020404" pitchFamily="49" charset="0"/>
              <a:buChar char="o"/>
            </a:pPr>
            <a:r>
              <a:rPr lang="en-US" altLang="en-US" dirty="0" smtClean="0"/>
              <a:t>Reset Windup Mitigation</a:t>
            </a:r>
          </a:p>
          <a:p>
            <a:pPr marL="457200" indent="-457200">
              <a:buSzPct val="85000"/>
              <a:buFont typeface="Courier New" panose="02070309020205020404" pitchFamily="49" charset="0"/>
              <a:buChar char="o"/>
            </a:pPr>
            <a:r>
              <a:rPr lang="en-US" altLang="en-US" dirty="0" smtClean="0"/>
              <a:t>On/Off (Auto/Manual)</a:t>
            </a:r>
          </a:p>
          <a:p>
            <a:pPr marL="457200" indent="-457200">
              <a:buSzPct val="85000"/>
              <a:buFont typeface="Courier New" panose="02070309020205020404" pitchFamily="49" charset="0"/>
              <a:buChar char="o"/>
            </a:pPr>
            <a:r>
              <a:rPr lang="en-US" altLang="en-US" dirty="0" smtClean="0"/>
              <a:t>Initialization (bump-less transfer)</a:t>
            </a:r>
          </a:p>
          <a:p>
            <a:pPr marL="457200" indent="-457200">
              <a:buSzPct val="85000"/>
              <a:buFont typeface="Courier New" panose="02070309020205020404" pitchFamily="49" charset="0"/>
              <a:buChar char="o"/>
            </a:pPr>
            <a:r>
              <a:rPr lang="en-US" altLang="en-US" dirty="0" smtClean="0"/>
              <a:t>Controller Direction</a:t>
            </a:r>
            <a:endParaRPr lang="en-US" altLang="en-US"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(Way too) simple algorithm</a:t>
            </a:r>
            <a:endParaRPr lang="en-US" dirty="0"/>
          </a:p>
        </p:txBody>
      </p:sp>
      <p:pic>
        <p:nvPicPr>
          <p:cNvPr id="6" name="Content Placeholder 5"/>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1905000" y="1295400"/>
            <a:ext cx="4843403" cy="5126229"/>
          </a:xfrm>
        </p:spPr>
      </p:pic>
      <p:cxnSp>
        <p:nvCxnSpPr>
          <p:cNvPr id="10" name="Straight Arrow Connector 9"/>
          <p:cNvCxnSpPr/>
          <p:nvPr/>
        </p:nvCxnSpPr>
        <p:spPr bwMode="auto">
          <a:xfrm flipH="1">
            <a:off x="5638800" y="3429000"/>
            <a:ext cx="1295400" cy="0"/>
          </a:xfrm>
          <a:prstGeom prst="straightConnector1">
            <a:avLst/>
          </a:prstGeom>
          <a:noFill/>
          <a:ln w="25400" cap="flat" cmpd="sng" algn="ctr">
            <a:solidFill>
              <a:srgbClr val="FF0000"/>
            </a:solidFill>
            <a:prstDash val="solid"/>
            <a:round/>
            <a:headEnd type="none" w="med" len="med"/>
            <a:tailEnd type="arrow"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8607562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Sample Time</a:t>
            </a:r>
            <a:endParaRPr lang="en-US" dirty="0"/>
          </a:p>
        </p:txBody>
      </p:sp>
      <p:sp>
        <p:nvSpPr>
          <p:cNvPr id="3" name="Content Placeholder 2"/>
          <p:cNvSpPr>
            <a:spLocks noGrp="1"/>
          </p:cNvSpPr>
          <p:nvPr>
            <p:ph idx="1"/>
          </p:nvPr>
        </p:nvSpPr>
        <p:spPr/>
        <p:txBody>
          <a:bodyPr/>
          <a:lstStyle/>
          <a:p>
            <a:pPr marL="344488" indent="-344488">
              <a:buSzPct val="85000"/>
              <a:buFont typeface="Courier New" panose="02070309020205020404" pitchFamily="49" charset="0"/>
              <a:buChar char="o"/>
            </a:pPr>
            <a:r>
              <a:rPr lang="en-US" altLang="en-US" dirty="0" smtClean="0"/>
              <a:t>Need to call at a regular interval</a:t>
            </a:r>
          </a:p>
          <a:p>
            <a:pPr marL="693738" lvl="1" indent="-344488">
              <a:buSzPct val="85000"/>
              <a:buFont typeface="Courier New" panose="02070309020205020404" pitchFamily="49" charset="0"/>
              <a:buChar char="o"/>
            </a:pPr>
            <a:r>
              <a:rPr lang="en-US" altLang="en-US" dirty="0" smtClean="0"/>
              <a:t>Use </a:t>
            </a:r>
            <a:r>
              <a:rPr lang="en-US" altLang="en-US" dirty="0" err="1" smtClean="0"/>
              <a:t>millis</a:t>
            </a:r>
            <a:r>
              <a:rPr lang="en-US" altLang="en-US" dirty="0" smtClean="0"/>
              <a:t>() or an interrupt</a:t>
            </a:r>
          </a:p>
        </p:txBody>
      </p:sp>
      <p:pic>
        <p:nvPicPr>
          <p:cNvPr id="9318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09800"/>
            <a:ext cx="4867886" cy="42338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
        <p:nvSpPr>
          <p:cNvPr id="4" name="Rectangle 3"/>
          <p:cNvSpPr/>
          <p:nvPr/>
        </p:nvSpPr>
        <p:spPr>
          <a:xfrm>
            <a:off x="3810000" y="6197441"/>
            <a:ext cx="1064715" cy="369332"/>
          </a:xfrm>
          <a:prstGeom prst="rect">
            <a:avLst/>
          </a:prstGeom>
        </p:spPr>
        <p:txBody>
          <a:bodyPr wrap="none">
            <a:spAutoFit/>
          </a:bodyPr>
          <a:lstStyle/>
          <a:p>
            <a:pPr>
              <a:buNone/>
            </a:pPr>
            <a:r>
              <a:rPr lang="en-US" altLang="en-US" sz="1800" dirty="0" smtClean="0">
                <a:solidFill>
                  <a:srgbClr val="FF0000"/>
                </a:solidFill>
              </a:rPr>
              <a:t>(cont.)</a:t>
            </a:r>
            <a:r>
              <a:rPr lang="en-US" altLang="en-US" sz="1800" dirty="0" smtClean="0">
                <a:solidFill>
                  <a:srgbClr val="FF0000"/>
                </a:solidFill>
                <a:sym typeface="Wingdings" panose="05000000000000000000" pitchFamily="2" charset="2"/>
              </a:rPr>
              <a:t></a:t>
            </a:r>
            <a:endParaRPr lang="en-US" sz="1800" dirty="0">
              <a:solidFill>
                <a:srgbClr val="FF0000"/>
              </a:solidFill>
            </a:endParaRPr>
          </a:p>
        </p:txBody>
      </p:sp>
    </p:spTree>
    <p:extLst>
      <p:ext uri="{BB962C8B-B14F-4D97-AF65-F5344CB8AC3E}">
        <p14:creationId xmlns:p14="http://schemas.microsoft.com/office/powerpoint/2010/main" val="337296494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Sample Time, cont.</a:t>
            </a:r>
            <a:endParaRPr lang="en-US" dirty="0"/>
          </a:p>
        </p:txBody>
      </p:sp>
      <p:pic>
        <p:nvPicPr>
          <p:cNvPr id="9421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14400" y="1632995"/>
            <a:ext cx="6715125" cy="4152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364877717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Derivative Kick</a:t>
            </a:r>
            <a:endParaRPr lang="en-US" dirty="0"/>
          </a:p>
        </p:txBody>
      </p:sp>
      <p:sp>
        <p:nvSpPr>
          <p:cNvPr id="3" name="Content Placeholder 2"/>
          <p:cNvSpPr>
            <a:spLocks noGrp="1"/>
          </p:cNvSpPr>
          <p:nvPr>
            <p:ph idx="1"/>
          </p:nvPr>
        </p:nvSpPr>
        <p:spPr>
          <a:xfrm>
            <a:off x="762000" y="1330787"/>
            <a:ext cx="7200900" cy="879013"/>
          </a:xfrm>
        </p:spPr>
        <p:txBody>
          <a:bodyPr/>
          <a:lstStyle/>
          <a:p>
            <a:r>
              <a:rPr lang="en-US" dirty="0" smtClean="0"/>
              <a:t>The problem</a:t>
            </a:r>
            <a:endParaRPr lang="en-US" dirty="0"/>
          </a:p>
        </p:txBody>
      </p:sp>
      <p:pic>
        <p:nvPicPr>
          <p:cNvPr id="9523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01954" y="1828800"/>
            <a:ext cx="3215383" cy="4419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95236" name="Picture 4" descr="http://brettbeauregard.com/blog/wp-content/uploads/2011/03/DonMExplain.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24400" y="572947"/>
            <a:ext cx="2419350" cy="1247775"/>
          </a:xfrm>
          <a:prstGeom prst="rect">
            <a:avLst/>
          </a:prstGeom>
          <a:noFill/>
          <a:extLst>
            <a:ext uri="{909E8E84-426E-40DD-AFC4-6F175D3DCCD1}">
              <a14:hiddenFill xmlns:a14="http://schemas.microsoft.com/office/drawing/2010/main">
                <a:solidFill>
                  <a:srgbClr val="FFFFFF"/>
                </a:solidFill>
              </a14:hiddenFill>
            </a:ext>
          </a:extLst>
        </p:spPr>
      </p:pic>
      <mc:AlternateContent xmlns:mc="http://schemas.openxmlformats.org/markup-compatibility/2006" xmlns:a14="http://schemas.microsoft.com/office/drawing/2010/main">
        <mc:Choice Requires="a14">
          <p:sp>
            <p:nvSpPr>
              <p:cNvPr id="6" name="TextBox 5"/>
              <p:cNvSpPr txBox="1"/>
              <p:nvPr/>
            </p:nvSpPr>
            <p:spPr>
              <a:xfrm>
                <a:off x="344074" y="2084100"/>
                <a:ext cx="5027979" cy="1070549"/>
              </a:xfrm>
              <a:prstGeom prst="rect">
                <a:avLst/>
              </a:prstGeom>
              <a:noFill/>
            </p:spPr>
            <p:txBody>
              <a:bodyPr wrap="none" rtlCol="0">
                <a:spAutoFit/>
              </a:bodyPr>
              <a:lstStyle/>
              <a:p>
                <a:pPr>
                  <a:buNone/>
                </a:pPr>
                <a14:m>
                  <m:oMathPara xmlns:m="http://schemas.openxmlformats.org/officeDocument/2006/math">
                    <m:oMathParaPr>
                      <m:jc m:val="centerGroup"/>
                    </m:oMathParaPr>
                    <m:oMath xmlns:m="http://schemas.openxmlformats.org/officeDocument/2006/math">
                      <m:r>
                        <a:rPr lang="en-US" sz="2000" b="0" i="1" smtClean="0">
                          <a:latin typeface="Cambria Math"/>
                        </a:rPr>
                        <m:t>𝑂𝑢𝑡𝑝𝑢𝑡</m:t>
                      </m:r>
                      <m:r>
                        <a:rPr lang="en-US" sz="2000" i="1" smtClean="0">
                          <a:latin typeface="Cambria Math"/>
                        </a:rPr>
                        <m:t>=</m:t>
                      </m:r>
                      <m:r>
                        <a:rPr lang="en-US" sz="2000" b="0" i="1" smtClean="0">
                          <a:latin typeface="Cambria Math"/>
                        </a:rPr>
                        <m:t>𝐾</m:t>
                      </m:r>
                      <m:d>
                        <m:dPr>
                          <m:begChr m:val="["/>
                          <m:endChr m:val="]"/>
                          <m:ctrlPr>
                            <a:rPr lang="en-US" sz="2000" b="0" i="1" smtClean="0">
                              <a:latin typeface="Cambria Math"/>
                            </a:rPr>
                          </m:ctrlPr>
                        </m:dPr>
                        <m:e>
                          <m:r>
                            <a:rPr lang="en-US" sz="2000" b="0" i="1" smtClean="0">
                              <a:latin typeface="Cambria Math"/>
                            </a:rPr>
                            <m:t>𝑒</m:t>
                          </m:r>
                          <m:d>
                            <m:dPr>
                              <m:ctrlPr>
                                <a:rPr lang="en-US" sz="2000" b="0" i="1" smtClean="0">
                                  <a:latin typeface="Cambria Math"/>
                                </a:rPr>
                              </m:ctrlPr>
                            </m:dPr>
                            <m:e>
                              <m:r>
                                <a:rPr lang="en-US" sz="2000" b="0" i="1" smtClean="0">
                                  <a:latin typeface="Cambria Math"/>
                                </a:rPr>
                                <m:t>𝑡</m:t>
                              </m:r>
                            </m:e>
                          </m:d>
                          <m:r>
                            <a:rPr lang="en-US" sz="2000" b="0" i="1" smtClean="0">
                              <a:latin typeface="Cambria Math"/>
                            </a:rPr>
                            <m:t>+</m:t>
                          </m:r>
                          <m:f>
                            <m:fPr>
                              <m:ctrlPr>
                                <a:rPr lang="en-US" sz="2000" b="0" i="1" smtClean="0">
                                  <a:latin typeface="Cambria Math"/>
                                </a:rPr>
                              </m:ctrlPr>
                            </m:fPr>
                            <m:num>
                              <m:r>
                                <a:rPr lang="en-US" sz="2000" b="0" i="1" smtClean="0">
                                  <a:latin typeface="Cambria Math"/>
                                </a:rPr>
                                <m:t>1</m:t>
                              </m:r>
                            </m:num>
                            <m:den>
                              <m:sSub>
                                <m:sSubPr>
                                  <m:ctrlPr>
                                    <a:rPr lang="en-US" sz="2000" b="0" i="1" smtClean="0">
                                      <a:latin typeface="Cambria Math"/>
                                    </a:rPr>
                                  </m:ctrlPr>
                                </m:sSubPr>
                                <m:e>
                                  <m:r>
                                    <a:rPr lang="en-US" sz="2000" b="0" i="1" smtClean="0">
                                      <a:latin typeface="Cambria Math"/>
                                    </a:rPr>
                                    <m:t>𝑇</m:t>
                                  </m:r>
                                </m:e>
                                <m:sub>
                                  <m:r>
                                    <a:rPr lang="en-US" sz="2000" b="0" i="1" smtClean="0">
                                      <a:latin typeface="Cambria Math"/>
                                    </a:rPr>
                                    <m:t>𝑖</m:t>
                                  </m:r>
                                </m:sub>
                              </m:sSub>
                            </m:den>
                          </m:f>
                          <m:nary>
                            <m:naryPr>
                              <m:limLoc m:val="undOvr"/>
                              <m:ctrlPr>
                                <a:rPr lang="en-US" sz="2000" b="0" i="1" smtClean="0">
                                  <a:latin typeface="Cambria Math"/>
                                </a:rPr>
                              </m:ctrlPr>
                            </m:naryPr>
                            <m:sub>
                              <m:r>
                                <m:rPr>
                                  <m:brk m:alnAt="24"/>
                                </m:rPr>
                                <a:rPr lang="en-US" sz="2000" b="0" i="1" smtClean="0">
                                  <a:latin typeface="Cambria Math"/>
                                </a:rPr>
                                <m:t>0</m:t>
                              </m:r>
                            </m:sub>
                            <m:sup>
                              <m:r>
                                <a:rPr lang="en-US" sz="2000" b="0" i="1" smtClean="0">
                                  <a:latin typeface="Cambria Math"/>
                                </a:rPr>
                                <m:t>𝑡</m:t>
                              </m:r>
                            </m:sup>
                            <m:e>
                              <m:r>
                                <a:rPr lang="en-US" sz="2000" b="0" i="1" smtClean="0">
                                  <a:latin typeface="Cambria Math"/>
                                </a:rPr>
                                <m:t>𝑒</m:t>
                              </m:r>
                              <m:d>
                                <m:dPr>
                                  <m:ctrlPr>
                                    <a:rPr lang="en-US" sz="2000" b="0" i="1" smtClean="0">
                                      <a:latin typeface="Cambria Math"/>
                                    </a:rPr>
                                  </m:ctrlPr>
                                </m:dPr>
                                <m:e>
                                  <m:r>
                                    <a:rPr lang="en-US" sz="2000" b="0" i="1" smtClean="0">
                                      <a:latin typeface="Cambria Math"/>
                                    </a:rPr>
                                    <m:t>𝑡</m:t>
                                  </m:r>
                                </m:e>
                              </m:d>
                              <m:r>
                                <a:rPr lang="en-US" sz="2000" b="0" i="1" smtClean="0">
                                  <a:latin typeface="Cambria Math"/>
                                </a:rPr>
                                <m:t>𝑑</m:t>
                              </m:r>
                              <m:r>
                                <a:rPr lang="en-US" sz="2000" b="0" i="1" smtClean="0">
                                  <a:latin typeface="Cambria Math"/>
                                  <a:ea typeface="Cambria Math"/>
                                </a:rPr>
                                <m:t>𝜏</m:t>
                              </m:r>
                              <m:r>
                                <a:rPr lang="en-US" sz="2000" b="0" i="1" smtClean="0">
                                  <a:latin typeface="Cambria Math"/>
                                  <a:ea typeface="Cambria Math"/>
                                </a:rPr>
                                <m:t>+</m:t>
                              </m:r>
                            </m:e>
                          </m:nary>
                          <m:sSub>
                            <m:sSubPr>
                              <m:ctrlPr>
                                <a:rPr lang="en-US" sz="2000" b="0" i="1" smtClean="0">
                                  <a:latin typeface="Cambria Math"/>
                                </a:rPr>
                              </m:ctrlPr>
                            </m:sSubPr>
                            <m:e>
                              <m:r>
                                <a:rPr lang="en-US" sz="2000" b="0" i="1" smtClean="0">
                                  <a:latin typeface="Cambria Math"/>
                                </a:rPr>
                                <m:t>𝑇</m:t>
                              </m:r>
                            </m:e>
                            <m:sub>
                              <m:r>
                                <a:rPr lang="en-US" sz="2000" b="0" i="1" smtClean="0">
                                  <a:latin typeface="Cambria Math"/>
                                </a:rPr>
                                <m:t>𝑑</m:t>
                              </m:r>
                            </m:sub>
                          </m:sSub>
                          <m:f>
                            <m:fPr>
                              <m:ctrlPr>
                                <a:rPr lang="en-US" sz="2000" b="0" i="1" smtClean="0">
                                  <a:latin typeface="Cambria Math"/>
                                </a:rPr>
                              </m:ctrlPr>
                            </m:fPr>
                            <m:num>
                              <m:r>
                                <a:rPr lang="en-US" sz="2000" b="0" i="1" smtClean="0">
                                  <a:latin typeface="Cambria Math"/>
                                </a:rPr>
                                <m:t>𝑑𝑒</m:t>
                              </m:r>
                              <m:r>
                                <a:rPr lang="en-US" sz="2000" b="0" i="1" smtClean="0">
                                  <a:latin typeface="Cambria Math"/>
                                </a:rPr>
                                <m:t>(</m:t>
                              </m:r>
                              <m:r>
                                <a:rPr lang="en-US" sz="2000" b="0" i="1" smtClean="0">
                                  <a:latin typeface="Cambria Math"/>
                                </a:rPr>
                                <m:t>𝑡</m:t>
                              </m:r>
                              <m:r>
                                <a:rPr lang="en-US" sz="2000" b="0" i="1" smtClean="0">
                                  <a:latin typeface="Cambria Math"/>
                                </a:rPr>
                                <m:t>)</m:t>
                              </m:r>
                            </m:num>
                            <m:den>
                              <m:r>
                                <a:rPr lang="en-US" sz="2000" b="0" i="1" smtClean="0">
                                  <a:latin typeface="Cambria Math"/>
                                </a:rPr>
                                <m:t>𝑑𝑡</m:t>
                              </m:r>
                            </m:den>
                          </m:f>
                        </m:e>
                      </m:d>
                    </m:oMath>
                  </m:oMathPara>
                </a14:m>
                <a:endParaRPr lang="en-US" sz="2000" b="0" dirty="0" smtClean="0"/>
              </a:p>
            </p:txBody>
          </p:sp>
        </mc:Choice>
        <mc:Fallback xmlns="">
          <p:sp>
            <p:nvSpPr>
              <p:cNvPr id="6" name="TextBox 5"/>
              <p:cNvSpPr txBox="1">
                <a:spLocks noRot="1" noChangeAspect="1" noMove="1" noResize="1" noEditPoints="1" noAdjustHandles="1" noChangeArrowheads="1" noChangeShapeType="1" noTextEdit="1"/>
              </p:cNvSpPr>
              <p:nvPr/>
            </p:nvSpPr>
            <p:spPr>
              <a:xfrm>
                <a:off x="344074" y="2084100"/>
                <a:ext cx="5027979" cy="1070549"/>
              </a:xfrm>
              <a:prstGeom prst="rect">
                <a:avLst/>
              </a:prstGeom>
              <a:blipFill rotWithShape="1">
                <a:blip r:embed="rId6"/>
                <a:stretch>
                  <a:fillRect/>
                </a:stretch>
              </a:blipFill>
            </p:spPr>
            <p:txBody>
              <a:bodyPr/>
              <a:lstStyle/>
              <a:p>
                <a:r>
                  <a:rPr lang="en-US">
                    <a:noFill/>
                  </a:rPr>
                  <a:t> </a:t>
                </a:r>
              </a:p>
            </p:txBody>
          </p:sp>
        </mc:Fallback>
      </mc:AlternateContent>
      <p:graphicFrame>
        <p:nvGraphicFramePr>
          <p:cNvPr id="4" name="Object 3"/>
          <p:cNvGraphicFramePr>
            <a:graphicFrameLocks noChangeAspect="1"/>
          </p:cNvGraphicFramePr>
          <p:nvPr>
            <p:extLst>
              <p:ext uri="{D42A27DB-BD31-4B8C-83A1-F6EECF244321}">
                <p14:modId xmlns:p14="http://schemas.microsoft.com/office/powerpoint/2010/main" val="3259744641"/>
              </p:ext>
            </p:extLst>
          </p:nvPr>
        </p:nvGraphicFramePr>
        <p:xfrm>
          <a:off x="1371600" y="3295819"/>
          <a:ext cx="2851150" cy="2876381"/>
        </p:xfrm>
        <a:graphic>
          <a:graphicData uri="http://schemas.openxmlformats.org/presentationml/2006/ole">
            <mc:AlternateContent xmlns:mc="http://schemas.openxmlformats.org/markup-compatibility/2006">
              <mc:Choice xmlns:v="urn:schemas-microsoft-com:vml" Requires="v">
                <p:oleObj spid="_x0000_s95252" name="Equation" r:id="rId7" imgW="1434960" imgH="1447560" progId="Equation.3">
                  <p:embed/>
                </p:oleObj>
              </mc:Choice>
              <mc:Fallback>
                <p:oleObj name="Equation" r:id="rId7" imgW="1434960" imgH="1447560" progId="Equation.3">
                  <p:embed/>
                  <p:pic>
                    <p:nvPicPr>
                      <p:cNvPr id="0" name=""/>
                      <p:cNvPicPr/>
                      <p:nvPr/>
                    </p:nvPicPr>
                    <p:blipFill>
                      <a:blip r:embed="rId8"/>
                      <a:stretch>
                        <a:fillRect/>
                      </a:stretch>
                    </p:blipFill>
                    <p:spPr>
                      <a:xfrm>
                        <a:off x="1371600" y="3295819"/>
                        <a:ext cx="2851150" cy="2876381"/>
                      </a:xfrm>
                      <a:prstGeom prst="rect">
                        <a:avLst/>
                      </a:prstGeom>
                    </p:spPr>
                  </p:pic>
                </p:oleObj>
              </mc:Fallback>
            </mc:AlternateContent>
          </a:graphicData>
        </a:graphic>
      </p:graphicFrame>
      <p:sp>
        <p:nvSpPr>
          <p:cNvPr id="5" name="TextBox 4"/>
          <p:cNvSpPr txBox="1"/>
          <p:nvPr/>
        </p:nvSpPr>
        <p:spPr>
          <a:xfrm>
            <a:off x="6477000" y="5103168"/>
            <a:ext cx="1066800" cy="230832"/>
          </a:xfrm>
          <a:prstGeom prst="rect">
            <a:avLst/>
          </a:prstGeom>
          <a:solidFill>
            <a:schemeClr val="bg1"/>
          </a:solidFill>
        </p:spPr>
        <p:txBody>
          <a:bodyPr wrap="square" rtlCol="0">
            <a:spAutoFit/>
          </a:bodyPr>
          <a:lstStyle/>
          <a:p>
            <a:pPr>
              <a:buNone/>
            </a:pPr>
            <a:r>
              <a:rPr lang="en-US" sz="900" dirty="0" smtClean="0">
                <a:solidFill>
                  <a:srgbClr val="A44114"/>
                </a:solidFill>
              </a:rPr>
              <a:t>Derivative Spikes</a:t>
            </a:r>
            <a:endParaRPr lang="en-US" sz="900" dirty="0">
              <a:solidFill>
                <a:srgbClr val="A44114"/>
              </a:solidFill>
            </a:endParaRPr>
          </a:p>
        </p:txBody>
      </p:sp>
    </p:spTree>
    <p:extLst>
      <p:ext uri="{BB962C8B-B14F-4D97-AF65-F5344CB8AC3E}">
        <p14:creationId xmlns:p14="http://schemas.microsoft.com/office/powerpoint/2010/main" val="8698627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Derivative Kick, cont.</a:t>
            </a:r>
            <a:endParaRPr lang="en-US" dirty="0"/>
          </a:p>
        </p:txBody>
      </p:sp>
      <p:pic>
        <p:nvPicPr>
          <p:cNvPr id="972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6338" y="1143000"/>
            <a:ext cx="6121278" cy="5133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194820417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Derivative Kick, cont.</a:t>
            </a:r>
            <a:endParaRPr lang="en-US" dirty="0"/>
          </a:p>
        </p:txBody>
      </p:sp>
      <p:pic>
        <p:nvPicPr>
          <p:cNvPr id="983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1524000"/>
            <a:ext cx="6457950" cy="4210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pic>
        <p:nvPicPr>
          <p:cNvPr id="9830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13499" y="2438400"/>
            <a:ext cx="2478101" cy="3429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Lst>
        </p:spPr>
      </p:pic>
    </p:spTree>
    <p:extLst>
      <p:ext uri="{BB962C8B-B14F-4D97-AF65-F5344CB8AC3E}">
        <p14:creationId xmlns:p14="http://schemas.microsoft.com/office/powerpoint/2010/main" val="908189990"/>
      </p:ext>
    </p:extLst>
  </p:cSld>
  <p:clrMapOvr>
    <a:masterClrMapping/>
  </p:clrMapOvr>
  <p:timing>
    <p:tnLst>
      <p:par>
        <p:cTn id="1" dur="indefinite" restart="never" nodeType="tmRoot"/>
      </p:par>
    </p:tnLst>
  </p:timing>
</p:sld>
</file>

<file path=ppt/theme/theme1.xml><?xml version="1.0" encoding="utf-8"?>
<a:theme xmlns:a="http://schemas.openxmlformats.org/drawingml/2006/main" name="Sales training presentation">
  <a:themeElements>
    <a:clrScheme name="Sales Training_final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fontScheme name="Sales Training_final2">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defRPr kumimoji="0" lang="en-US" altLang="en-US" sz="2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692150" marR="0" indent="-347663" algn="l" defTabSz="914400" rtl="0" eaLnBrk="1" fontAlgn="base" latinLnBrk="0" hangingPunct="1">
          <a:lnSpc>
            <a:spcPct val="100000"/>
          </a:lnSpc>
          <a:spcBef>
            <a:spcPct val="20000"/>
          </a:spcBef>
          <a:spcAft>
            <a:spcPct val="0"/>
          </a:spcAft>
          <a:buClr>
            <a:schemeClr val="accent2"/>
          </a:buClr>
          <a:buSzPct val="70000"/>
          <a:buFont typeface="Wingdings" pitchFamily="2" charset="2"/>
          <a:buChar char="l"/>
          <a:tabLst/>
          <a:defRPr kumimoji="0" lang="en-US" altLang="en-US" sz="2600" b="0" i="0" u="none" strike="noStrike" cap="none" normalizeH="0" baseline="0" smtClean="0">
            <a:ln>
              <a:noFill/>
            </a:ln>
            <a:solidFill>
              <a:schemeClr val="tx1"/>
            </a:solidFill>
            <a:effectLst/>
            <a:latin typeface="Arial" charset="0"/>
          </a:defRPr>
        </a:defPPr>
      </a:lstStyle>
    </a:lnDef>
  </a:objectDefaults>
  <a:extraClrSchemeLst>
    <a:extraClrScheme>
      <a:clrScheme name="Sales Training_final2 1">
        <a:dk1>
          <a:srgbClr val="4F747B"/>
        </a:dk1>
        <a:lt1>
          <a:srgbClr val="FFFFFF"/>
        </a:lt1>
        <a:dk2>
          <a:srgbClr val="000000"/>
        </a:dk2>
        <a:lt2>
          <a:srgbClr val="C0C0C0"/>
        </a:lt2>
        <a:accent1>
          <a:srgbClr val="859868"/>
        </a:accent1>
        <a:accent2>
          <a:srgbClr val="5F5F5F"/>
        </a:accent2>
        <a:accent3>
          <a:srgbClr val="AAAAAA"/>
        </a:accent3>
        <a:accent4>
          <a:srgbClr val="DADADA"/>
        </a:accent4>
        <a:accent5>
          <a:srgbClr val="C2CAB9"/>
        </a:accent5>
        <a:accent6>
          <a:srgbClr val="555555"/>
        </a:accent6>
        <a:hlink>
          <a:srgbClr val="5F5F5F"/>
        </a:hlink>
        <a:folHlink>
          <a:srgbClr val="BA1212"/>
        </a:folHlink>
      </a:clrScheme>
      <a:clrMap bg1="dk2" tx1="lt1" bg2="dk1" tx2="lt2" accent1="accent1" accent2="accent2" accent3="accent3" accent4="accent4" accent5="accent5" accent6="accent6" hlink="hlink" folHlink="folHlink"/>
    </a:extraClrScheme>
    <a:extraClrScheme>
      <a:clrScheme name="Sales Training_final2 2">
        <a:dk1>
          <a:srgbClr val="3C0000"/>
        </a:dk1>
        <a:lt1>
          <a:srgbClr val="FFFFFF"/>
        </a:lt1>
        <a:dk2>
          <a:srgbClr val="4D0B0B"/>
        </a:dk2>
        <a:lt2>
          <a:srgbClr val="FFFFFF"/>
        </a:lt2>
        <a:accent1>
          <a:srgbClr val="666633"/>
        </a:accent1>
        <a:accent2>
          <a:srgbClr val="CC3300"/>
        </a:accent2>
        <a:accent3>
          <a:srgbClr val="B2AAAA"/>
        </a:accent3>
        <a:accent4>
          <a:srgbClr val="DADADA"/>
        </a:accent4>
        <a:accent5>
          <a:srgbClr val="B8B8AD"/>
        </a:accent5>
        <a:accent6>
          <a:srgbClr val="B92D00"/>
        </a:accent6>
        <a:hlink>
          <a:srgbClr val="CC9900"/>
        </a:hlink>
        <a:folHlink>
          <a:srgbClr val="CCCC33"/>
        </a:folHlink>
      </a:clrScheme>
      <a:clrMap bg1="dk2" tx1="lt1" bg2="dk1" tx2="lt2" accent1="accent1" accent2="accent2" accent3="accent3" accent4="accent4" accent5="accent5" accent6="accent6" hlink="hlink" folHlink="folHlink"/>
    </a:extraClrScheme>
    <a:extraClrScheme>
      <a:clrScheme name="Sales Training_final2 3">
        <a:dk1>
          <a:srgbClr val="666699"/>
        </a:dk1>
        <a:lt1>
          <a:srgbClr val="FFFFFF"/>
        </a:lt1>
        <a:dk2>
          <a:srgbClr val="15192B"/>
        </a:dk2>
        <a:lt2>
          <a:srgbClr val="CCCCFF"/>
        </a:lt2>
        <a:accent1>
          <a:srgbClr val="4F893D"/>
        </a:accent1>
        <a:accent2>
          <a:srgbClr val="666699"/>
        </a:accent2>
        <a:accent3>
          <a:srgbClr val="AAABAC"/>
        </a:accent3>
        <a:accent4>
          <a:srgbClr val="DADADA"/>
        </a:accent4>
        <a:accent5>
          <a:srgbClr val="B2C4AF"/>
        </a:accent5>
        <a:accent6>
          <a:srgbClr val="5C5C8A"/>
        </a:accent6>
        <a:hlink>
          <a:srgbClr val="CC9900"/>
        </a:hlink>
        <a:folHlink>
          <a:srgbClr val="4837C7"/>
        </a:folHlink>
      </a:clrScheme>
      <a:clrMap bg1="dk2" tx1="lt1" bg2="dk1" tx2="lt2" accent1="accent1" accent2="accent2" accent3="accent3" accent4="accent4" accent5="accent5" accent6="accent6" hlink="hlink" folHlink="folHlink"/>
    </a:extraClrScheme>
    <a:extraClrScheme>
      <a:clrScheme name="Sales Training_final2 4">
        <a:dk1>
          <a:srgbClr val="666699"/>
        </a:dk1>
        <a:lt1>
          <a:srgbClr val="FFFFFF"/>
        </a:lt1>
        <a:dk2>
          <a:srgbClr val="86001A"/>
        </a:dk2>
        <a:lt2>
          <a:srgbClr val="CCCC66"/>
        </a:lt2>
        <a:accent1>
          <a:srgbClr val="FF3300"/>
        </a:accent1>
        <a:accent2>
          <a:srgbClr val="FF6600"/>
        </a:accent2>
        <a:accent3>
          <a:srgbClr val="C3AAAB"/>
        </a:accent3>
        <a:accent4>
          <a:srgbClr val="DADADA"/>
        </a:accent4>
        <a:accent5>
          <a:srgbClr val="FFADAA"/>
        </a:accent5>
        <a:accent6>
          <a:srgbClr val="E75C00"/>
        </a:accent6>
        <a:hlink>
          <a:srgbClr val="CC9900"/>
        </a:hlink>
        <a:folHlink>
          <a:srgbClr val="FF0000"/>
        </a:folHlink>
      </a:clrScheme>
      <a:clrMap bg1="dk2" tx1="lt1" bg2="dk1" tx2="lt2" accent1="accent1" accent2="accent2" accent3="accent3" accent4="accent4" accent5="accent5" accent6="accent6" hlink="hlink" folHlink="folHlink"/>
    </a:extraClrScheme>
    <a:extraClrScheme>
      <a:clrScheme name="Sales Training_final2 5">
        <a:dk1>
          <a:srgbClr val="666699"/>
        </a:dk1>
        <a:lt1>
          <a:srgbClr val="FFFFFF"/>
        </a:lt1>
        <a:dk2>
          <a:srgbClr val="000054"/>
        </a:dk2>
        <a:lt2>
          <a:srgbClr val="FFFFFF"/>
        </a:lt2>
        <a:accent1>
          <a:srgbClr val="3333FF"/>
        </a:accent1>
        <a:accent2>
          <a:srgbClr val="006699"/>
        </a:accent2>
        <a:accent3>
          <a:srgbClr val="AAAAB3"/>
        </a:accent3>
        <a:accent4>
          <a:srgbClr val="DADADA"/>
        </a:accent4>
        <a:accent5>
          <a:srgbClr val="ADADFF"/>
        </a:accent5>
        <a:accent6>
          <a:srgbClr val="005C8A"/>
        </a:accent6>
        <a:hlink>
          <a:srgbClr val="669900"/>
        </a:hlink>
        <a:folHlink>
          <a:srgbClr val="0000FF"/>
        </a:folHlink>
      </a:clrScheme>
      <a:clrMap bg1="dk2" tx1="lt1" bg2="dk1" tx2="lt2" accent1="accent1" accent2="accent2" accent3="accent3" accent4="accent4" accent5="accent5" accent6="accent6" hlink="hlink" folHlink="folHlink"/>
    </a:extraClrScheme>
    <a:extraClrScheme>
      <a:clrScheme name="Sales Training_final2 6">
        <a:dk1>
          <a:srgbClr val="808080"/>
        </a:dk1>
        <a:lt1>
          <a:srgbClr val="FFFFFF"/>
        </a:lt1>
        <a:dk2>
          <a:srgbClr val="30054B"/>
        </a:dk2>
        <a:lt2>
          <a:srgbClr val="FFFFFF"/>
        </a:lt2>
        <a:accent1>
          <a:srgbClr val="797B9B"/>
        </a:accent1>
        <a:accent2>
          <a:srgbClr val="6B4FB1"/>
        </a:accent2>
        <a:accent3>
          <a:srgbClr val="ADAAB1"/>
        </a:accent3>
        <a:accent4>
          <a:srgbClr val="DADADA"/>
        </a:accent4>
        <a:accent5>
          <a:srgbClr val="BEBFCB"/>
        </a:accent5>
        <a:accent6>
          <a:srgbClr val="6047A0"/>
        </a:accent6>
        <a:hlink>
          <a:srgbClr val="7AACCE"/>
        </a:hlink>
        <a:folHlink>
          <a:srgbClr val="D8D8EC"/>
        </a:folHlink>
      </a:clrScheme>
      <a:clrMap bg1="dk2" tx1="lt1" bg2="dk1" tx2="lt2" accent1="accent1" accent2="accent2" accent3="accent3" accent4="accent4" accent5="accent5" accent6="accent6" hlink="hlink" folHlink="folHlink"/>
    </a:extraClrScheme>
    <a:extraClrScheme>
      <a:clrScheme name="Sales Training_final2 7">
        <a:dk1>
          <a:srgbClr val="808080"/>
        </a:dk1>
        <a:lt1>
          <a:srgbClr val="FFFFCC"/>
        </a:lt1>
        <a:dk2>
          <a:srgbClr val="29527B"/>
        </a:dk2>
        <a:lt2>
          <a:srgbClr val="FFFFFF"/>
        </a:lt2>
        <a:accent1>
          <a:srgbClr val="CCCC00"/>
        </a:accent1>
        <a:accent2>
          <a:srgbClr val="669999"/>
        </a:accent2>
        <a:accent3>
          <a:srgbClr val="ACB3BF"/>
        </a:accent3>
        <a:accent4>
          <a:srgbClr val="DADAAE"/>
        </a:accent4>
        <a:accent5>
          <a:srgbClr val="E2E2AA"/>
        </a:accent5>
        <a:accent6>
          <a:srgbClr val="5C8A8A"/>
        </a:accent6>
        <a:hlink>
          <a:srgbClr val="D8D8EC"/>
        </a:hlink>
        <a:folHlink>
          <a:srgbClr val="B2B2B2"/>
        </a:folHlink>
      </a:clrScheme>
      <a:clrMap bg1="dk2" tx1="lt1" bg2="dk1" tx2="lt2" accent1="accent1" accent2="accent2" accent3="accent3" accent4="accent4" accent5="accent5" accent6="accent6" hlink="hlink" folHlink="folHlink"/>
    </a:extraClrScheme>
    <a:extraClrScheme>
      <a:clrScheme name="Sales Training_final2 8">
        <a:dk1>
          <a:srgbClr val="666699"/>
        </a:dk1>
        <a:lt1>
          <a:srgbClr val="FFFFFF"/>
        </a:lt1>
        <a:dk2>
          <a:srgbClr val="476949"/>
        </a:dk2>
        <a:lt2>
          <a:srgbClr val="FFFFFF"/>
        </a:lt2>
        <a:accent1>
          <a:srgbClr val="CC6600"/>
        </a:accent1>
        <a:accent2>
          <a:srgbClr val="CC9900"/>
        </a:accent2>
        <a:accent3>
          <a:srgbClr val="B1B9B1"/>
        </a:accent3>
        <a:accent4>
          <a:srgbClr val="DADADA"/>
        </a:accent4>
        <a:accent5>
          <a:srgbClr val="E2B8AA"/>
        </a:accent5>
        <a:accent6>
          <a:srgbClr val="B98A00"/>
        </a:accent6>
        <a:hlink>
          <a:srgbClr val="669900"/>
        </a:hlink>
        <a:folHlink>
          <a:srgbClr val="A45200"/>
        </a:folHlink>
      </a:clrScheme>
      <a:clrMap bg1="dk2" tx1="lt1" bg2="dk1" tx2="lt2" accent1="accent1" accent2="accent2" accent3="accent3" accent4="accent4" accent5="accent5" accent6="accent6" hlink="hlink" folHlink="folHlink"/>
    </a:extraClrScheme>
    <a:extraClrScheme>
      <a:clrScheme name="Sales Training_final2 9">
        <a:dk1>
          <a:srgbClr val="000000"/>
        </a:dk1>
        <a:lt1>
          <a:srgbClr val="FFFFFF"/>
        </a:lt1>
        <a:dk2>
          <a:srgbClr val="7C1302"/>
        </a:dk2>
        <a:lt2>
          <a:srgbClr val="CC9900"/>
        </a:lt2>
        <a:accent1>
          <a:srgbClr val="CC9900"/>
        </a:accent1>
        <a:accent2>
          <a:srgbClr val="CC3300"/>
        </a:accent2>
        <a:accent3>
          <a:srgbClr val="FFFFFF"/>
        </a:accent3>
        <a:accent4>
          <a:srgbClr val="000000"/>
        </a:accent4>
        <a:accent5>
          <a:srgbClr val="E2CAAA"/>
        </a:accent5>
        <a:accent6>
          <a:srgbClr val="B92D00"/>
        </a:accent6>
        <a:hlink>
          <a:srgbClr val="808080"/>
        </a:hlink>
        <a:folHlink>
          <a:srgbClr val="CCCC66"/>
        </a:folHlink>
      </a:clrScheme>
      <a:clrMap bg1="lt1" tx1="dk1" bg2="lt2" tx2="dk2" accent1="accent1" accent2="accent2" accent3="accent3" accent4="accent4" accent5="accent5" accent6="accent6" hlink="hlink" folHlink="folHlink"/>
    </a:extraClrScheme>
    <a:extraClrScheme>
      <a:clrScheme name="Sales Training_final2 10">
        <a:dk1>
          <a:srgbClr val="000000"/>
        </a:dk1>
        <a:lt1>
          <a:srgbClr val="FFFFFF"/>
        </a:lt1>
        <a:dk2>
          <a:srgbClr val="330066"/>
        </a:dk2>
        <a:lt2>
          <a:srgbClr val="808080"/>
        </a:lt2>
        <a:accent1>
          <a:srgbClr val="CCCC00"/>
        </a:accent1>
        <a:accent2>
          <a:srgbClr val="669999"/>
        </a:accent2>
        <a:accent3>
          <a:srgbClr val="FFFFFF"/>
        </a:accent3>
        <a:accent4>
          <a:srgbClr val="000000"/>
        </a:accent4>
        <a:accent5>
          <a:srgbClr val="E2E2AA"/>
        </a:accent5>
        <a:accent6>
          <a:srgbClr val="5C8A8A"/>
        </a:accent6>
        <a:hlink>
          <a:srgbClr val="7E9CE8"/>
        </a:hlink>
        <a:folHlink>
          <a:srgbClr val="D8D8E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Sales training presentation</Template>
  <TotalTime>238</TotalTime>
  <Words>1683</Words>
  <Application>Microsoft Office PowerPoint</Application>
  <PresentationFormat>On-screen Show (4:3)</PresentationFormat>
  <Paragraphs>121</Paragraphs>
  <Slides>25</Slides>
  <Notes>20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Sales training presentation</vt:lpstr>
      <vt:lpstr>Equation</vt:lpstr>
      <vt:lpstr>Implementing PID on a microcontroller</vt:lpstr>
      <vt:lpstr>PID equation</vt:lpstr>
      <vt:lpstr>Important considerations</vt:lpstr>
      <vt:lpstr>(Way too) simple algorithm</vt:lpstr>
      <vt:lpstr>Sample Time</vt:lpstr>
      <vt:lpstr>Sample Time, cont.</vt:lpstr>
      <vt:lpstr>Derivative Kick</vt:lpstr>
      <vt:lpstr>Derivative Kick, cont.</vt:lpstr>
      <vt:lpstr>Derivative Kick, cont.</vt:lpstr>
      <vt:lpstr>On-the-fly tuning changes</vt:lpstr>
      <vt:lpstr>On-the-fly tuning changes, cont.</vt:lpstr>
      <vt:lpstr>On-the-fly tuning changes, cont.</vt:lpstr>
      <vt:lpstr>Integrator windup</vt:lpstr>
      <vt:lpstr>Integrator windup, cont.</vt:lpstr>
      <vt:lpstr>Integrator windup, cont.</vt:lpstr>
      <vt:lpstr>Integrator windup, cont.</vt:lpstr>
      <vt:lpstr>On/Off (automatic or ‘manual’)</vt:lpstr>
      <vt:lpstr>On/Off, cont.</vt:lpstr>
      <vt:lpstr>On/Off, cont.</vt:lpstr>
      <vt:lpstr>Initialization</vt:lpstr>
      <vt:lpstr>Initialization, cont.</vt:lpstr>
      <vt:lpstr>Initialization, cont.</vt:lpstr>
      <vt:lpstr>Direction</vt:lpstr>
      <vt:lpstr>Direction, cont.</vt:lpstr>
      <vt:lpstr>Direction, cont.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Sales Training</dc:title>
  <dc:creator>bjfurman</dc:creator>
  <cp:lastModifiedBy>bjfurman</cp:lastModifiedBy>
  <cp:revision>28</cp:revision>
  <dcterms:created xsi:type="dcterms:W3CDTF">2015-11-12T02:24:49Z</dcterms:created>
  <dcterms:modified xsi:type="dcterms:W3CDTF">2015-11-12T20:59:08Z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TC012137211033</vt:lpwstr>
  </property>
</Properties>
</file>