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48" r:id="rId1"/>
  </p:sldMasterIdLst>
  <p:notesMasterIdLst>
    <p:notesMasterId r:id="rId18"/>
  </p:notesMasterIdLst>
  <p:sldIdLst>
    <p:sldId id="256" r:id="rId2"/>
    <p:sldId id="259" r:id="rId3"/>
    <p:sldId id="265" r:id="rId4"/>
    <p:sldId id="314" r:id="rId5"/>
    <p:sldId id="315" r:id="rId6"/>
    <p:sldId id="316" r:id="rId7"/>
    <p:sldId id="317" r:id="rId8"/>
    <p:sldId id="322" r:id="rId9"/>
    <p:sldId id="313" r:id="rId10"/>
    <p:sldId id="318" r:id="rId11"/>
    <p:sldId id="319" r:id="rId12"/>
    <p:sldId id="320" r:id="rId13"/>
    <p:sldId id="321" r:id="rId14"/>
    <p:sldId id="323" r:id="rId15"/>
    <p:sldId id="324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4E4EC"/>
    <a:srgbClr val="99CCFF"/>
    <a:srgbClr val="00CC00"/>
    <a:srgbClr val="3366FF"/>
    <a:srgbClr val="66FF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99" autoAdjust="0"/>
  </p:normalViewPr>
  <p:slideViewPr>
    <p:cSldViewPr snapToGrid="0">
      <p:cViewPr varScale="1">
        <p:scale>
          <a:sx n="74" d="100"/>
          <a:sy n="74" d="100"/>
        </p:scale>
        <p:origin x="-160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258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F9DBC-88D4-404C-B198-FF43B6B78E3A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53E61-7679-4972-9070-8ECD38B8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7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53E61-7679-4972-9070-8ECD38B8C5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64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53E61-7679-4972-9070-8ECD38B8C55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36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1A13-5414-432E-84CD-86E8BA81181B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0DA5-D075-4953-9B48-797522E0DAB1}" type="datetime1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0734-5EFB-43ED-8946-DD9B81495B89}" type="datetime1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1828800" cy="329184"/>
          </a:xfrm>
        </p:spPr>
        <p:txBody>
          <a:bodyPr/>
          <a:lstStyle/>
          <a:p>
            <a:fld id="{56FA47EC-49B8-491F-921B-73B932562DF4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18288"/>
            <a:ext cx="5029200" cy="329184"/>
          </a:xfrm>
        </p:spPr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E38BA50E-BAE6-4426-82D3-815483C8565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362700"/>
            <a:ext cx="1219200" cy="266700"/>
          </a:xfrm>
        </p:spPr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324600"/>
            <a:ext cx="4495800" cy="304800"/>
          </a:xfrm>
        </p:spPr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8200" y="6172200"/>
            <a:ext cx="457200" cy="457200"/>
          </a:xfrm>
        </p:spPr>
        <p:txBody>
          <a:bodyPr/>
          <a:lstStyle/>
          <a:p>
            <a:fld id="{E38BA50E-BAE6-4426-82D3-815483C8565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33400" y="990600"/>
            <a:ext cx="8153400" cy="5029200"/>
          </a:xfr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Miriam" pitchFamily="34" charset="-79"/>
                <a:cs typeface="Miriam" pitchFamily="34" charset="-79"/>
              </a:defRPr>
            </a:lvl2pPr>
            <a:lvl3pPr>
              <a:defRPr>
                <a:latin typeface="Miriam" pitchFamily="34" charset="-79"/>
                <a:cs typeface="Miriam" pitchFamily="34" charset="-79"/>
              </a:defRPr>
            </a:lvl3pPr>
            <a:lvl4pPr>
              <a:defRPr>
                <a:latin typeface="Miriam" pitchFamily="34" charset="-79"/>
                <a:cs typeface="Miriam" pitchFamily="34" charset="-79"/>
              </a:defRPr>
            </a:lvl4pPr>
            <a:lvl5pPr>
              <a:defRPr>
                <a:latin typeface="Miriam" pitchFamily="34" charset="-79"/>
                <a:cs typeface="Miriam" pitchFamily="34" charset="-79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8A0BD-730F-4E29-939C-80D963D7D86B}" type="datetime1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274638"/>
            <a:ext cx="7772400" cy="820737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B2B6-D632-400C-909A-4DAB886DAC6F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33425" y="6172200"/>
            <a:ext cx="4514850" cy="457200"/>
          </a:xfrm>
        </p:spPr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04825" y="1314450"/>
            <a:ext cx="3987165" cy="47053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95825" y="1314450"/>
            <a:ext cx="3987165" cy="47053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6A4A-8384-4CED-A8E7-F372D8A9DA22}" type="datetime1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797E-1787-41EE-B225-A6BB55D49013}" type="datetime1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F5AE-32AA-4548-9354-66166018369C}" type="datetime1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0B38-DD7A-44C1-B328-9156280BFF57}" type="datetime1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492F9-CA92-42A0-860C-419AC7ECC283}" type="datetime1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8BA50E-BAE6-4426-82D3-815483C856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1457FB-5C51-44E9-9837-88AA29B6321A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38BA50E-BAE6-4426-82D3-815483C8565A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866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works.com/academia/student_center/tutorials/index.html?s_tid=acmain_lrn_tut" TargetMode="External"/><Relationship Id="rId2" Type="http://schemas.openxmlformats.org/officeDocument/2006/relationships/hyperlink" Target="http://www.engr.sjsu.edu/bjfurman/courses/ME19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BJ Furman</a:t>
            </a:r>
          </a:p>
          <a:p>
            <a:r>
              <a:rPr lang="en-US" dirty="0" smtClean="0"/>
              <a:t>19AUG2015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 190 Mechatronic Systems Design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5728" y="5644628"/>
            <a:ext cx="331395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Arial Narrow" pitchFamily="34" charset="0"/>
              </a:rPr>
              <a:t>http://www.cypress.com/sites/default/files/media-embed/263821/E1011653.jpg</a:t>
            </a:r>
            <a:endParaRPr lang="en-US" sz="800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471" y="4373221"/>
            <a:ext cx="3350987" cy="12148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3" t="5807" r="5295" b="3011"/>
          <a:stretch/>
        </p:blipFill>
        <p:spPr>
          <a:xfrm>
            <a:off x="6799005" y="3904272"/>
            <a:ext cx="1858297" cy="2152782"/>
          </a:xfrm>
          <a:prstGeom prst="rect">
            <a:avLst/>
          </a:prstGeom>
        </p:spPr>
      </p:pic>
      <p:pic>
        <p:nvPicPr>
          <p:cNvPr id="1026" name="Picture 2" descr="PSoC 4M-Series Pioneer Kit Imag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1" t="8269" r="6273" b="9005"/>
          <a:stretch/>
        </p:blipFill>
        <p:spPr bwMode="auto">
          <a:xfrm>
            <a:off x="535782" y="4180894"/>
            <a:ext cx="2393156" cy="139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64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and closed loop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a system?</a:t>
            </a:r>
          </a:p>
          <a:p>
            <a:r>
              <a:rPr lang="en-US" dirty="0" smtClean="0"/>
              <a:t>What is a control system?</a:t>
            </a:r>
          </a:p>
          <a:p>
            <a:r>
              <a:rPr lang="en-US" dirty="0" smtClean="0"/>
              <a:t>Input</a:t>
            </a:r>
          </a:p>
          <a:p>
            <a:r>
              <a:rPr lang="en-US" dirty="0" smtClean="0"/>
              <a:t>Output</a:t>
            </a:r>
          </a:p>
          <a:p>
            <a:r>
              <a:rPr lang="en-US" dirty="0" smtClean="0"/>
              <a:t>System (plant)</a:t>
            </a:r>
          </a:p>
          <a:p>
            <a:r>
              <a:rPr lang="en-US" dirty="0" smtClean="0"/>
              <a:t>Open loop control system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Dishwasher (with simple timer)</a:t>
            </a:r>
          </a:p>
          <a:p>
            <a:pPr lvl="2"/>
            <a:r>
              <a:rPr lang="en-US" dirty="0" smtClean="0"/>
              <a:t>Constant accelerator pedal angle to control speed in a car</a:t>
            </a:r>
          </a:p>
          <a:p>
            <a:r>
              <a:rPr lang="en-US" dirty="0" smtClean="0"/>
              <a:t>Closed loop control system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Smart dishwasher from ME 106</a:t>
            </a:r>
          </a:p>
          <a:p>
            <a:pPr lvl="2"/>
            <a:r>
              <a:rPr lang="en-US" dirty="0" smtClean="0"/>
              <a:t>Cruise control</a:t>
            </a:r>
          </a:p>
        </p:txBody>
      </p:sp>
    </p:spTree>
    <p:extLst>
      <p:ext uri="{BB962C8B-B14F-4D97-AF65-F5344CB8AC3E}">
        <p14:creationId xmlns:p14="http://schemas.microsoft.com/office/powerpoint/2010/main" val="145298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loop system example - dishwasher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standard dishwasher</a:t>
            </a:r>
            <a:endParaRPr lang="en-US" dirty="0"/>
          </a:p>
        </p:txBody>
      </p:sp>
      <p:pic>
        <p:nvPicPr>
          <p:cNvPr id="7" name="Picture 6" descr="IMG_257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214" y="1926769"/>
            <a:ext cx="5294233" cy="3314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07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Automobile speed control – constant pedal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5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Dishwasher – closed loop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4" descr="ME magazine cover mechatronic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131" y="1046843"/>
            <a:ext cx="3790950" cy="5054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547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Closed-Loop System Block Diagram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55" y="1518249"/>
            <a:ext cx="8444390" cy="306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4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Matlab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Publish feature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1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6FFD-B029-434E-BF3A-1F8C7F93535A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990600"/>
            <a:ext cx="8153400" cy="52730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hlinkClick r:id="rId2"/>
              </a:rPr>
              <a:t>http://www.engr.sjsu.edu/bjfurman/courses/ME190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www.mathworks.com/academia/student_center/tutorials/index.html?s_tid=acmain_lrn_tut</a:t>
            </a:r>
            <a:endParaRPr lang="en-US" dirty="0" smtClean="0"/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962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786B-5820-4E5E-8982-DC49DD25054D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Roll call</a:t>
            </a:r>
          </a:p>
          <a:p>
            <a:r>
              <a:rPr lang="en-US" dirty="0" smtClean="0"/>
              <a:t>Learning objectives</a:t>
            </a:r>
          </a:p>
          <a:p>
            <a:r>
              <a:rPr lang="en-US" dirty="0" smtClean="0"/>
              <a:t>Syllabus, Canvas, and ME 190 website</a:t>
            </a:r>
          </a:p>
          <a:p>
            <a:r>
              <a:rPr lang="en-US" dirty="0"/>
              <a:t>Course overview</a:t>
            </a:r>
          </a:p>
          <a:p>
            <a:r>
              <a:rPr lang="en-US" dirty="0" smtClean="0"/>
              <a:t>Research paper assignment</a:t>
            </a:r>
          </a:p>
          <a:p>
            <a:r>
              <a:rPr lang="en-US" dirty="0" smtClean="0"/>
              <a:t>Term project</a:t>
            </a:r>
            <a:endParaRPr lang="en-US" dirty="0" smtClean="0"/>
          </a:p>
          <a:p>
            <a:r>
              <a:rPr lang="en-US" dirty="0" smtClean="0"/>
              <a:t>Lab</a:t>
            </a:r>
          </a:p>
          <a:p>
            <a:r>
              <a:rPr lang="en-US" dirty="0" smtClean="0"/>
              <a:t>Recap mechatronic systems</a:t>
            </a:r>
          </a:p>
          <a:p>
            <a:r>
              <a:rPr lang="en-US" dirty="0" smtClean="0"/>
              <a:t>Open and closed loop systems</a:t>
            </a:r>
          </a:p>
        </p:txBody>
      </p:sp>
    </p:spTree>
    <p:extLst>
      <p:ext uri="{BB962C8B-B14F-4D97-AF65-F5344CB8AC3E}">
        <p14:creationId xmlns:p14="http://schemas.microsoft.com/office/powerpoint/2010/main" val="16857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7AA0-26D6-4927-81E3-580DE75E2FBE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33400" y="990600"/>
            <a:ext cx="81534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Explain what mechatronics is all about </a:t>
            </a:r>
          </a:p>
          <a:p>
            <a:r>
              <a:rPr lang="en-US" dirty="0" smtClean="0"/>
              <a:t>Explain what ME 190 is about and where it fits in the mechatronics curriculum</a:t>
            </a:r>
          </a:p>
          <a:p>
            <a:r>
              <a:rPr lang="en-US" dirty="0" smtClean="0"/>
              <a:t>Describe what a system is in the context of the class</a:t>
            </a:r>
          </a:p>
          <a:p>
            <a:r>
              <a:rPr lang="en-US" dirty="0" smtClean="0"/>
              <a:t>Distinguish between open and closed loop systems</a:t>
            </a:r>
          </a:p>
        </p:txBody>
      </p:sp>
    </p:spTree>
    <p:extLst>
      <p:ext uri="{BB962C8B-B14F-4D97-AF65-F5344CB8AC3E}">
        <p14:creationId xmlns:p14="http://schemas.microsoft.com/office/powerpoint/2010/main" val="34618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Roll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797E-1787-41EE-B225-A6BB55D49013}" type="datetime1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 me know the name you would like to be called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97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Syllabus and course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See the handout (also available on Canvas)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0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the handout: “</a:t>
            </a:r>
            <a:r>
              <a:rPr lang="en-US" sz="2300" b="1" i="1" dirty="0" smtClean="0">
                <a:solidFill>
                  <a:srgbClr val="0000FF"/>
                </a:solidFill>
              </a:rPr>
              <a:t>ME </a:t>
            </a:r>
            <a:r>
              <a:rPr lang="en-US" sz="2300" b="1" i="1" dirty="0">
                <a:solidFill>
                  <a:srgbClr val="0000FF"/>
                </a:solidFill>
              </a:rPr>
              <a:t>190 - Term Project </a:t>
            </a:r>
            <a:r>
              <a:rPr lang="en-US" sz="2300" b="1" i="1" dirty="0" smtClean="0">
                <a:solidFill>
                  <a:srgbClr val="0000FF"/>
                </a:solidFill>
              </a:rPr>
              <a:t>Information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 more complete mechatronic system with closed loop control</a:t>
            </a:r>
          </a:p>
          <a:p>
            <a:r>
              <a:rPr lang="en-US" dirty="0" smtClean="0"/>
              <a:t>Wide open</a:t>
            </a:r>
          </a:p>
          <a:p>
            <a:r>
              <a:rPr lang="en-US" dirty="0" smtClean="0"/>
              <a:t>Special emphasis and support for:</a:t>
            </a:r>
          </a:p>
          <a:p>
            <a:pPr lvl="1"/>
            <a:r>
              <a:rPr lang="en-US" dirty="0"/>
              <a:t>ME 190 laboratory experiment </a:t>
            </a:r>
            <a:r>
              <a:rPr lang="en-US" dirty="0" smtClean="0"/>
              <a:t>development</a:t>
            </a:r>
          </a:p>
          <a:p>
            <a:pPr lvl="2"/>
            <a:r>
              <a:rPr lang="en-US" dirty="0" smtClean="0"/>
              <a:t>Examples (see Prof. Furman for more!)</a:t>
            </a:r>
            <a:endParaRPr lang="en-US" dirty="0"/>
          </a:p>
          <a:p>
            <a:pPr lvl="3"/>
            <a:r>
              <a:rPr lang="en-US" dirty="0" smtClean="0"/>
              <a:t>Azimuth-elevation positioning device</a:t>
            </a:r>
          </a:p>
          <a:p>
            <a:pPr lvl="3"/>
            <a:r>
              <a:rPr lang="en-US" dirty="0" smtClean="0"/>
              <a:t>DC motor parameter measurement and control</a:t>
            </a:r>
          </a:p>
          <a:p>
            <a:pPr lvl="3"/>
            <a:r>
              <a:rPr lang="en-US" dirty="0" err="1" smtClean="0"/>
              <a:t>PSoC</a:t>
            </a:r>
            <a:endParaRPr lang="en-US" dirty="0" smtClean="0"/>
          </a:p>
          <a:p>
            <a:pPr lvl="3"/>
            <a:r>
              <a:rPr lang="en-US" dirty="0" err="1" smtClean="0"/>
              <a:t>SmartMotor</a:t>
            </a:r>
            <a:endParaRPr lang="en-US" dirty="0" smtClean="0"/>
          </a:p>
          <a:p>
            <a:pPr lvl="1"/>
            <a:r>
              <a:rPr lang="en-US" dirty="0" smtClean="0"/>
              <a:t>ME 285 laboratory experiment </a:t>
            </a:r>
            <a:r>
              <a:rPr lang="en-US" dirty="0" smtClean="0"/>
              <a:t>development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884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Starts on Thursday!</a:t>
            </a:r>
          </a:p>
          <a:p>
            <a:r>
              <a:rPr lang="en-US" dirty="0" smtClean="0"/>
              <a:t>Read the lab guide</a:t>
            </a:r>
          </a:p>
          <a:p>
            <a:pPr lvl="1"/>
            <a:r>
              <a:rPr lang="en-US" dirty="0" smtClean="0"/>
              <a:t>See Canvas 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 Furman SJSU Mechanical Engineering 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See Canvas for HW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7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918"/>
            <a:ext cx="8153400" cy="71596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is mechatronics all about?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CA7D-09F6-4B72-ABAD-72B07186A767}" type="datetime1">
              <a:rPr lang="en-US" smtClean="0"/>
              <a:t>8/19/2015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BJ Furman SJSU Mechanical Engineering ME 190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A50E-BAE6-4426-82D3-815483C8565A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3397250" y="5314344"/>
            <a:ext cx="1295400" cy="838200"/>
            <a:chOff x="2237" y="3322"/>
            <a:chExt cx="816" cy="528"/>
          </a:xfrm>
        </p:grpSpPr>
        <p:sp>
          <p:nvSpPr>
            <p:cNvPr id="16" name="Oval 56"/>
            <p:cNvSpPr>
              <a:spLocks noChangeArrowheads="1"/>
            </p:cNvSpPr>
            <p:nvPr/>
          </p:nvSpPr>
          <p:spPr bwMode="auto">
            <a:xfrm>
              <a:off x="2237" y="3322"/>
              <a:ext cx="816" cy="52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57"/>
            <p:cNvSpPr txBox="1">
              <a:spLocks noChangeArrowheads="1"/>
            </p:cNvSpPr>
            <p:nvPr/>
          </p:nvSpPr>
          <p:spPr bwMode="auto">
            <a:xfrm>
              <a:off x="2267" y="3384"/>
              <a:ext cx="7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System to</a:t>
              </a:r>
              <a:br>
                <a:rPr lang="en-US"/>
              </a:br>
              <a:r>
                <a:rPr lang="en-US"/>
                <a:t>Control</a:t>
              </a:r>
            </a:p>
          </p:txBody>
        </p:sp>
      </p:grpSp>
      <p:grpSp>
        <p:nvGrpSpPr>
          <p:cNvPr id="18" name="Group 58"/>
          <p:cNvGrpSpPr>
            <a:grpSpLocks/>
          </p:cNvGrpSpPr>
          <p:nvPr/>
        </p:nvGrpSpPr>
        <p:grpSpPr bwMode="auto">
          <a:xfrm>
            <a:off x="5033963" y="4803169"/>
            <a:ext cx="962025" cy="595313"/>
            <a:chOff x="2946" y="2731"/>
            <a:chExt cx="606" cy="375"/>
          </a:xfrm>
        </p:grpSpPr>
        <p:sp>
          <p:nvSpPr>
            <p:cNvPr id="19" name="Oval 59"/>
            <p:cNvSpPr>
              <a:spLocks noChangeArrowheads="1"/>
            </p:cNvSpPr>
            <p:nvPr/>
          </p:nvSpPr>
          <p:spPr bwMode="auto">
            <a:xfrm>
              <a:off x="2946" y="2731"/>
              <a:ext cx="606" cy="3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60"/>
            <p:cNvSpPr txBox="1">
              <a:spLocks noChangeArrowheads="1"/>
            </p:cNvSpPr>
            <p:nvPr/>
          </p:nvSpPr>
          <p:spPr bwMode="auto">
            <a:xfrm>
              <a:off x="2963" y="2803"/>
              <a:ext cx="5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/>
                <a:t>Sensor</a:t>
              </a:r>
            </a:p>
          </p:txBody>
        </p:sp>
      </p:grpSp>
      <p:grpSp>
        <p:nvGrpSpPr>
          <p:cNvPr id="21" name="Group 61"/>
          <p:cNvGrpSpPr>
            <a:grpSpLocks/>
          </p:cNvGrpSpPr>
          <p:nvPr/>
        </p:nvGrpSpPr>
        <p:grpSpPr bwMode="auto">
          <a:xfrm>
            <a:off x="5780088" y="3549044"/>
            <a:ext cx="1524000" cy="985838"/>
            <a:chOff x="3335" y="1875"/>
            <a:chExt cx="960" cy="621"/>
          </a:xfrm>
        </p:grpSpPr>
        <p:sp>
          <p:nvSpPr>
            <p:cNvPr id="22" name="Oval 62"/>
            <p:cNvSpPr>
              <a:spLocks noChangeArrowheads="1"/>
            </p:cNvSpPr>
            <p:nvPr/>
          </p:nvSpPr>
          <p:spPr bwMode="auto">
            <a:xfrm>
              <a:off x="3335" y="1875"/>
              <a:ext cx="960" cy="62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63"/>
            <p:cNvSpPr txBox="1">
              <a:spLocks noChangeArrowheads="1"/>
            </p:cNvSpPr>
            <p:nvPr/>
          </p:nvSpPr>
          <p:spPr bwMode="auto">
            <a:xfrm>
              <a:off x="3357" y="1948"/>
              <a:ext cx="9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Signal</a:t>
              </a:r>
              <a:br>
                <a:rPr lang="en-US"/>
              </a:br>
              <a:r>
                <a:rPr lang="en-US"/>
                <a:t>Conditioning</a:t>
              </a:r>
            </a:p>
          </p:txBody>
        </p:sp>
      </p:grpSp>
      <p:grpSp>
        <p:nvGrpSpPr>
          <p:cNvPr id="24" name="Group 64"/>
          <p:cNvGrpSpPr>
            <a:grpSpLocks/>
          </p:cNvGrpSpPr>
          <p:nvPr/>
        </p:nvGrpSpPr>
        <p:grpSpPr bwMode="auto">
          <a:xfrm>
            <a:off x="5815013" y="2107594"/>
            <a:ext cx="1730375" cy="1084263"/>
            <a:chOff x="3552" y="1008"/>
            <a:chExt cx="1090" cy="683"/>
          </a:xfrm>
        </p:grpSpPr>
        <p:sp>
          <p:nvSpPr>
            <p:cNvPr id="25" name="Oval 65"/>
            <p:cNvSpPr>
              <a:spLocks noChangeArrowheads="1"/>
            </p:cNvSpPr>
            <p:nvPr/>
          </p:nvSpPr>
          <p:spPr bwMode="auto">
            <a:xfrm>
              <a:off x="3569" y="1008"/>
              <a:ext cx="1056" cy="68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66"/>
            <p:cNvSpPr txBox="1">
              <a:spLocks noChangeArrowheads="1"/>
            </p:cNvSpPr>
            <p:nvPr/>
          </p:nvSpPr>
          <p:spPr bwMode="auto">
            <a:xfrm>
              <a:off x="3552" y="1085"/>
              <a:ext cx="109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Controller</a:t>
              </a:r>
              <a:br>
                <a:rPr lang="en-US"/>
              </a:br>
              <a:r>
                <a:rPr lang="en-US" sz="1200"/>
                <a:t>(Hardware &amp; Software)</a:t>
              </a:r>
              <a:endParaRPr lang="en-US"/>
            </a:p>
          </p:txBody>
        </p:sp>
      </p:grpSp>
      <p:grpSp>
        <p:nvGrpSpPr>
          <p:cNvPr id="27" name="Group 67"/>
          <p:cNvGrpSpPr>
            <a:grpSpLocks/>
          </p:cNvGrpSpPr>
          <p:nvPr/>
        </p:nvGrpSpPr>
        <p:grpSpPr bwMode="auto">
          <a:xfrm>
            <a:off x="1498600" y="2552094"/>
            <a:ext cx="1524000" cy="985838"/>
            <a:chOff x="3335" y="1875"/>
            <a:chExt cx="960" cy="621"/>
          </a:xfrm>
        </p:grpSpPr>
        <p:sp>
          <p:nvSpPr>
            <p:cNvPr id="28" name="Oval 68"/>
            <p:cNvSpPr>
              <a:spLocks noChangeArrowheads="1"/>
            </p:cNvSpPr>
            <p:nvPr/>
          </p:nvSpPr>
          <p:spPr bwMode="auto">
            <a:xfrm>
              <a:off x="3335" y="1875"/>
              <a:ext cx="960" cy="62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69"/>
            <p:cNvSpPr txBox="1">
              <a:spLocks noChangeArrowheads="1"/>
            </p:cNvSpPr>
            <p:nvPr/>
          </p:nvSpPr>
          <p:spPr bwMode="auto">
            <a:xfrm>
              <a:off x="3477" y="1948"/>
              <a:ext cx="6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Power</a:t>
              </a:r>
              <a:br>
                <a:rPr lang="en-US"/>
              </a:br>
              <a:r>
                <a:rPr lang="en-US"/>
                <a:t>Interface</a:t>
              </a:r>
            </a:p>
          </p:txBody>
        </p:sp>
      </p:grpSp>
      <p:grpSp>
        <p:nvGrpSpPr>
          <p:cNvPr id="30" name="Group 70"/>
          <p:cNvGrpSpPr>
            <a:grpSpLocks/>
          </p:cNvGrpSpPr>
          <p:nvPr/>
        </p:nvGrpSpPr>
        <p:grpSpPr bwMode="auto">
          <a:xfrm>
            <a:off x="1524000" y="4171344"/>
            <a:ext cx="1524000" cy="985838"/>
            <a:chOff x="3335" y="1875"/>
            <a:chExt cx="960" cy="621"/>
          </a:xfrm>
        </p:grpSpPr>
        <p:sp>
          <p:nvSpPr>
            <p:cNvPr id="31" name="Oval 71"/>
            <p:cNvSpPr>
              <a:spLocks noChangeArrowheads="1"/>
            </p:cNvSpPr>
            <p:nvPr/>
          </p:nvSpPr>
          <p:spPr bwMode="auto">
            <a:xfrm>
              <a:off x="3335" y="1875"/>
              <a:ext cx="960" cy="62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Text Box 72"/>
            <p:cNvSpPr txBox="1">
              <a:spLocks noChangeArrowheads="1"/>
            </p:cNvSpPr>
            <p:nvPr/>
          </p:nvSpPr>
          <p:spPr bwMode="auto">
            <a:xfrm>
              <a:off x="3479" y="2067"/>
              <a:ext cx="6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Actuator</a:t>
              </a:r>
            </a:p>
          </p:txBody>
        </p:sp>
      </p:grpSp>
      <p:grpSp>
        <p:nvGrpSpPr>
          <p:cNvPr id="33" name="Group 73"/>
          <p:cNvGrpSpPr>
            <a:grpSpLocks/>
          </p:cNvGrpSpPr>
          <p:nvPr/>
        </p:nvGrpSpPr>
        <p:grpSpPr bwMode="auto">
          <a:xfrm>
            <a:off x="4075113" y="950307"/>
            <a:ext cx="1524000" cy="985837"/>
            <a:chOff x="3335" y="1875"/>
            <a:chExt cx="960" cy="621"/>
          </a:xfrm>
        </p:grpSpPr>
        <p:sp>
          <p:nvSpPr>
            <p:cNvPr id="34" name="Oval 74"/>
            <p:cNvSpPr>
              <a:spLocks noChangeArrowheads="1"/>
            </p:cNvSpPr>
            <p:nvPr/>
          </p:nvSpPr>
          <p:spPr bwMode="auto">
            <a:xfrm>
              <a:off x="3335" y="1875"/>
              <a:ext cx="960" cy="62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Text Box 75"/>
            <p:cNvSpPr txBox="1">
              <a:spLocks noChangeArrowheads="1"/>
            </p:cNvSpPr>
            <p:nvPr/>
          </p:nvSpPr>
          <p:spPr bwMode="auto">
            <a:xfrm>
              <a:off x="3477" y="1948"/>
              <a:ext cx="6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/>
                <a:t>User</a:t>
              </a:r>
              <a:br>
                <a:rPr lang="en-US"/>
              </a:br>
              <a:r>
                <a:rPr lang="en-US"/>
                <a:t>Interface</a:t>
              </a:r>
            </a:p>
          </p:txBody>
        </p:sp>
      </p:grpSp>
      <p:grpSp>
        <p:nvGrpSpPr>
          <p:cNvPr id="36" name="Group 76"/>
          <p:cNvGrpSpPr>
            <a:grpSpLocks/>
          </p:cNvGrpSpPr>
          <p:nvPr/>
        </p:nvGrpSpPr>
        <p:grpSpPr bwMode="auto">
          <a:xfrm>
            <a:off x="2198688" y="1486882"/>
            <a:ext cx="962025" cy="595312"/>
            <a:chOff x="1227" y="717"/>
            <a:chExt cx="606" cy="375"/>
          </a:xfrm>
        </p:grpSpPr>
        <p:sp>
          <p:nvSpPr>
            <p:cNvPr id="37" name="Oval 77"/>
            <p:cNvSpPr>
              <a:spLocks noChangeArrowheads="1"/>
            </p:cNvSpPr>
            <p:nvPr/>
          </p:nvSpPr>
          <p:spPr bwMode="auto">
            <a:xfrm>
              <a:off x="1227" y="717"/>
              <a:ext cx="606" cy="3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Text Box 78"/>
            <p:cNvSpPr txBox="1">
              <a:spLocks noChangeArrowheads="1"/>
            </p:cNvSpPr>
            <p:nvPr/>
          </p:nvSpPr>
          <p:spPr bwMode="auto">
            <a:xfrm>
              <a:off x="1295" y="742"/>
              <a:ext cx="47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400"/>
                <a:t>Power</a:t>
              </a:r>
              <a:br>
                <a:rPr lang="en-US" sz="1400"/>
              </a:br>
              <a:r>
                <a:rPr lang="en-US" sz="1400"/>
                <a:t>Source</a:t>
              </a:r>
            </a:p>
          </p:txBody>
        </p:sp>
      </p:grpSp>
      <p:sp>
        <p:nvSpPr>
          <p:cNvPr id="39" name="Text Box 79"/>
          <p:cNvSpPr txBox="1">
            <a:spLocks noChangeArrowheads="1"/>
          </p:cNvSpPr>
          <p:nvPr/>
        </p:nvSpPr>
        <p:spPr bwMode="auto">
          <a:xfrm>
            <a:off x="7620000" y="6228744"/>
            <a:ext cx="12954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"/>
              <a:t>BJ Furman 22JAN2011</a:t>
            </a:r>
          </a:p>
        </p:txBody>
      </p:sp>
      <p:sp>
        <p:nvSpPr>
          <p:cNvPr id="40" name="Freeform 80"/>
          <p:cNvSpPr>
            <a:spLocks/>
          </p:cNvSpPr>
          <p:nvPr/>
        </p:nvSpPr>
        <p:spPr bwMode="auto">
          <a:xfrm>
            <a:off x="4683125" y="5376257"/>
            <a:ext cx="628650" cy="319087"/>
          </a:xfrm>
          <a:custGeom>
            <a:avLst/>
            <a:gdLst>
              <a:gd name="T0" fmla="*/ 0 w 396"/>
              <a:gd name="T1" fmla="*/ 2147483647 h 201"/>
              <a:gd name="T2" fmla="*/ 2147483647 w 396"/>
              <a:gd name="T3" fmla="*/ 2147483647 h 201"/>
              <a:gd name="T4" fmla="*/ 2147483647 w 396"/>
              <a:gd name="T5" fmla="*/ 0 h 201"/>
              <a:gd name="T6" fmla="*/ 0 60000 65536"/>
              <a:gd name="T7" fmla="*/ 0 60000 65536"/>
              <a:gd name="T8" fmla="*/ 0 60000 65536"/>
              <a:gd name="T9" fmla="*/ 0 w 396"/>
              <a:gd name="T10" fmla="*/ 0 h 201"/>
              <a:gd name="T11" fmla="*/ 396 w 396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201">
                <a:moveTo>
                  <a:pt x="0" y="201"/>
                </a:moveTo>
                <a:cubicBezTo>
                  <a:pt x="81" y="184"/>
                  <a:pt x="162" y="167"/>
                  <a:pt x="228" y="134"/>
                </a:cubicBezTo>
                <a:cubicBezTo>
                  <a:pt x="294" y="101"/>
                  <a:pt x="345" y="50"/>
                  <a:pt x="39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81"/>
          <p:cNvSpPr>
            <a:spLocks/>
          </p:cNvSpPr>
          <p:nvPr/>
        </p:nvSpPr>
        <p:spPr bwMode="auto">
          <a:xfrm>
            <a:off x="5940425" y="4528532"/>
            <a:ext cx="438150" cy="436562"/>
          </a:xfrm>
          <a:custGeom>
            <a:avLst/>
            <a:gdLst>
              <a:gd name="T0" fmla="*/ 0 w 396"/>
              <a:gd name="T1" fmla="*/ 2147483647 h 201"/>
              <a:gd name="T2" fmla="*/ 2147483647 w 396"/>
              <a:gd name="T3" fmla="*/ 2147483647 h 201"/>
              <a:gd name="T4" fmla="*/ 2147483647 w 396"/>
              <a:gd name="T5" fmla="*/ 0 h 201"/>
              <a:gd name="T6" fmla="*/ 0 60000 65536"/>
              <a:gd name="T7" fmla="*/ 0 60000 65536"/>
              <a:gd name="T8" fmla="*/ 0 60000 65536"/>
              <a:gd name="T9" fmla="*/ 0 w 396"/>
              <a:gd name="T10" fmla="*/ 0 h 201"/>
              <a:gd name="T11" fmla="*/ 396 w 396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201">
                <a:moveTo>
                  <a:pt x="0" y="201"/>
                </a:moveTo>
                <a:cubicBezTo>
                  <a:pt x="81" y="184"/>
                  <a:pt x="162" y="167"/>
                  <a:pt x="228" y="134"/>
                </a:cubicBezTo>
                <a:cubicBezTo>
                  <a:pt x="294" y="101"/>
                  <a:pt x="345" y="50"/>
                  <a:pt x="39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Freeform 82"/>
          <p:cNvSpPr>
            <a:spLocks/>
          </p:cNvSpPr>
          <p:nvPr/>
        </p:nvSpPr>
        <p:spPr bwMode="auto">
          <a:xfrm>
            <a:off x="6570663" y="3169632"/>
            <a:ext cx="130175" cy="382587"/>
          </a:xfrm>
          <a:custGeom>
            <a:avLst/>
            <a:gdLst>
              <a:gd name="T0" fmla="*/ 0 w 396"/>
              <a:gd name="T1" fmla="*/ 2147483647 h 201"/>
              <a:gd name="T2" fmla="*/ 2147483647 w 396"/>
              <a:gd name="T3" fmla="*/ 2147483647 h 201"/>
              <a:gd name="T4" fmla="*/ 2147483647 w 396"/>
              <a:gd name="T5" fmla="*/ 0 h 201"/>
              <a:gd name="T6" fmla="*/ 0 60000 65536"/>
              <a:gd name="T7" fmla="*/ 0 60000 65536"/>
              <a:gd name="T8" fmla="*/ 0 60000 65536"/>
              <a:gd name="T9" fmla="*/ 0 w 396"/>
              <a:gd name="T10" fmla="*/ 0 h 201"/>
              <a:gd name="T11" fmla="*/ 396 w 396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201">
                <a:moveTo>
                  <a:pt x="0" y="201"/>
                </a:moveTo>
                <a:cubicBezTo>
                  <a:pt x="81" y="184"/>
                  <a:pt x="162" y="167"/>
                  <a:pt x="228" y="134"/>
                </a:cubicBezTo>
                <a:cubicBezTo>
                  <a:pt x="294" y="101"/>
                  <a:pt x="345" y="50"/>
                  <a:pt x="39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Freeform 83"/>
          <p:cNvSpPr>
            <a:spLocks/>
          </p:cNvSpPr>
          <p:nvPr/>
        </p:nvSpPr>
        <p:spPr bwMode="auto">
          <a:xfrm>
            <a:off x="5588000" y="1429732"/>
            <a:ext cx="1116013" cy="682625"/>
          </a:xfrm>
          <a:custGeom>
            <a:avLst/>
            <a:gdLst>
              <a:gd name="T0" fmla="*/ 2147483647 w 703"/>
              <a:gd name="T1" fmla="*/ 2147483647 h 430"/>
              <a:gd name="T2" fmla="*/ 2147483647 w 703"/>
              <a:gd name="T3" fmla="*/ 2147483647 h 430"/>
              <a:gd name="T4" fmla="*/ 2147483647 w 703"/>
              <a:gd name="T5" fmla="*/ 2147483647 h 430"/>
              <a:gd name="T6" fmla="*/ 0 w 703"/>
              <a:gd name="T7" fmla="*/ 2147483647 h 430"/>
              <a:gd name="T8" fmla="*/ 0 60000 65536"/>
              <a:gd name="T9" fmla="*/ 0 60000 65536"/>
              <a:gd name="T10" fmla="*/ 0 60000 65536"/>
              <a:gd name="T11" fmla="*/ 0 60000 65536"/>
              <a:gd name="T12" fmla="*/ 0 w 703"/>
              <a:gd name="T13" fmla="*/ 0 h 430"/>
              <a:gd name="T14" fmla="*/ 703 w 703"/>
              <a:gd name="T15" fmla="*/ 430 h 4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3" h="430">
                <a:moveTo>
                  <a:pt x="703" y="430"/>
                </a:moveTo>
                <a:cubicBezTo>
                  <a:pt x="661" y="316"/>
                  <a:pt x="619" y="203"/>
                  <a:pt x="529" y="135"/>
                </a:cubicBezTo>
                <a:cubicBezTo>
                  <a:pt x="439" y="67"/>
                  <a:pt x="248" y="42"/>
                  <a:pt x="160" y="21"/>
                </a:cubicBezTo>
                <a:cubicBezTo>
                  <a:pt x="72" y="0"/>
                  <a:pt x="36" y="4"/>
                  <a:pt x="0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84"/>
          <p:cNvSpPr>
            <a:spLocks/>
          </p:cNvSpPr>
          <p:nvPr/>
        </p:nvSpPr>
        <p:spPr bwMode="auto">
          <a:xfrm>
            <a:off x="2281238" y="5152419"/>
            <a:ext cx="1104900" cy="628650"/>
          </a:xfrm>
          <a:custGeom>
            <a:avLst/>
            <a:gdLst>
              <a:gd name="T0" fmla="*/ 0 w 696"/>
              <a:gd name="T1" fmla="*/ 0 h 396"/>
              <a:gd name="T2" fmla="*/ 2147483647 w 696"/>
              <a:gd name="T3" fmla="*/ 2147483647 h 396"/>
              <a:gd name="T4" fmla="*/ 2147483647 w 696"/>
              <a:gd name="T5" fmla="*/ 2147483647 h 396"/>
              <a:gd name="T6" fmla="*/ 0 60000 65536"/>
              <a:gd name="T7" fmla="*/ 0 60000 65536"/>
              <a:gd name="T8" fmla="*/ 0 60000 65536"/>
              <a:gd name="T9" fmla="*/ 0 w 696"/>
              <a:gd name="T10" fmla="*/ 0 h 396"/>
              <a:gd name="T11" fmla="*/ 696 w 696"/>
              <a:gd name="T12" fmla="*/ 396 h 3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396">
                <a:moveTo>
                  <a:pt x="0" y="0"/>
                </a:moveTo>
                <a:cubicBezTo>
                  <a:pt x="42" y="118"/>
                  <a:pt x="85" y="236"/>
                  <a:pt x="201" y="302"/>
                </a:cubicBezTo>
                <a:cubicBezTo>
                  <a:pt x="317" y="368"/>
                  <a:pt x="506" y="382"/>
                  <a:pt x="696" y="3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85"/>
          <p:cNvSpPr>
            <a:spLocks/>
          </p:cNvSpPr>
          <p:nvPr/>
        </p:nvSpPr>
        <p:spPr bwMode="auto">
          <a:xfrm>
            <a:off x="2236788" y="2058382"/>
            <a:ext cx="288925" cy="479425"/>
          </a:xfrm>
          <a:custGeom>
            <a:avLst/>
            <a:gdLst>
              <a:gd name="T0" fmla="*/ 2147483647 w 182"/>
              <a:gd name="T1" fmla="*/ 0 h 302"/>
              <a:gd name="T2" fmla="*/ 2147483647 w 182"/>
              <a:gd name="T3" fmla="*/ 2147483647 h 302"/>
              <a:gd name="T4" fmla="*/ 2147483647 w 182"/>
              <a:gd name="T5" fmla="*/ 2147483647 h 302"/>
              <a:gd name="T6" fmla="*/ 2147483647 w 182"/>
              <a:gd name="T7" fmla="*/ 2147483647 h 302"/>
              <a:gd name="T8" fmla="*/ 0 60000 65536"/>
              <a:gd name="T9" fmla="*/ 0 60000 65536"/>
              <a:gd name="T10" fmla="*/ 0 60000 65536"/>
              <a:gd name="T11" fmla="*/ 0 60000 65536"/>
              <a:gd name="T12" fmla="*/ 0 w 182"/>
              <a:gd name="T13" fmla="*/ 0 h 302"/>
              <a:gd name="T14" fmla="*/ 182 w 182"/>
              <a:gd name="T15" fmla="*/ 302 h 3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2" h="302">
                <a:moveTo>
                  <a:pt x="182" y="0"/>
                </a:moveTo>
                <a:cubicBezTo>
                  <a:pt x="133" y="33"/>
                  <a:pt x="84" y="67"/>
                  <a:pt x="55" y="108"/>
                </a:cubicBezTo>
                <a:cubicBezTo>
                  <a:pt x="26" y="149"/>
                  <a:pt x="16" y="216"/>
                  <a:pt x="8" y="248"/>
                </a:cubicBezTo>
                <a:cubicBezTo>
                  <a:pt x="0" y="280"/>
                  <a:pt x="4" y="291"/>
                  <a:pt x="8" y="30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Freeform 86"/>
          <p:cNvSpPr>
            <a:spLocks/>
          </p:cNvSpPr>
          <p:nvPr/>
        </p:nvSpPr>
        <p:spPr bwMode="auto">
          <a:xfrm>
            <a:off x="2036763" y="3526819"/>
            <a:ext cx="74612" cy="658813"/>
          </a:xfrm>
          <a:custGeom>
            <a:avLst/>
            <a:gdLst>
              <a:gd name="T0" fmla="*/ 2147483647 w 47"/>
              <a:gd name="T1" fmla="*/ 0 h 415"/>
              <a:gd name="T2" fmla="*/ 0 w 47"/>
              <a:gd name="T3" fmla="*/ 2147483647 h 415"/>
              <a:gd name="T4" fmla="*/ 2147483647 w 47"/>
              <a:gd name="T5" fmla="*/ 2147483647 h 415"/>
              <a:gd name="T6" fmla="*/ 0 60000 65536"/>
              <a:gd name="T7" fmla="*/ 0 60000 65536"/>
              <a:gd name="T8" fmla="*/ 0 60000 65536"/>
              <a:gd name="T9" fmla="*/ 0 w 47"/>
              <a:gd name="T10" fmla="*/ 0 h 415"/>
              <a:gd name="T11" fmla="*/ 47 w 47"/>
              <a:gd name="T12" fmla="*/ 415 h 4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" h="415">
                <a:moveTo>
                  <a:pt x="47" y="0"/>
                </a:moveTo>
                <a:cubicBezTo>
                  <a:pt x="23" y="79"/>
                  <a:pt x="0" y="158"/>
                  <a:pt x="0" y="227"/>
                </a:cubicBezTo>
                <a:cubicBezTo>
                  <a:pt x="0" y="296"/>
                  <a:pt x="23" y="355"/>
                  <a:pt x="47" y="41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Freeform 87"/>
          <p:cNvSpPr>
            <a:spLocks/>
          </p:cNvSpPr>
          <p:nvPr/>
        </p:nvSpPr>
        <p:spPr bwMode="auto">
          <a:xfrm>
            <a:off x="4916488" y="1931382"/>
            <a:ext cx="915987" cy="661987"/>
          </a:xfrm>
          <a:custGeom>
            <a:avLst/>
            <a:gdLst>
              <a:gd name="T0" fmla="*/ 2147483647 w 698"/>
              <a:gd name="T1" fmla="*/ 0 h 477"/>
              <a:gd name="T2" fmla="*/ 2147483647 w 698"/>
              <a:gd name="T3" fmla="*/ 2147483647 h 477"/>
              <a:gd name="T4" fmla="*/ 2147483647 w 698"/>
              <a:gd name="T5" fmla="*/ 2147483647 h 477"/>
              <a:gd name="T6" fmla="*/ 2147483647 w 698"/>
              <a:gd name="T7" fmla="*/ 2147483647 h 477"/>
              <a:gd name="T8" fmla="*/ 0 60000 65536"/>
              <a:gd name="T9" fmla="*/ 0 60000 65536"/>
              <a:gd name="T10" fmla="*/ 0 60000 65536"/>
              <a:gd name="T11" fmla="*/ 0 60000 65536"/>
              <a:gd name="T12" fmla="*/ 0 w 698"/>
              <a:gd name="T13" fmla="*/ 0 h 477"/>
              <a:gd name="T14" fmla="*/ 698 w 698"/>
              <a:gd name="T15" fmla="*/ 477 h 4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8" h="477">
                <a:moveTo>
                  <a:pt x="41" y="0"/>
                </a:moveTo>
                <a:cubicBezTo>
                  <a:pt x="20" y="97"/>
                  <a:pt x="0" y="194"/>
                  <a:pt x="48" y="268"/>
                </a:cubicBezTo>
                <a:cubicBezTo>
                  <a:pt x="96" y="342"/>
                  <a:pt x="221" y="407"/>
                  <a:pt x="329" y="442"/>
                </a:cubicBezTo>
                <a:cubicBezTo>
                  <a:pt x="437" y="477"/>
                  <a:pt x="567" y="476"/>
                  <a:pt x="698" y="4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Freeform 88"/>
          <p:cNvSpPr>
            <a:spLocks/>
          </p:cNvSpPr>
          <p:nvPr/>
        </p:nvSpPr>
        <p:spPr bwMode="auto">
          <a:xfrm>
            <a:off x="2928938" y="2648932"/>
            <a:ext cx="2946400" cy="165100"/>
          </a:xfrm>
          <a:custGeom>
            <a:avLst/>
            <a:gdLst>
              <a:gd name="T0" fmla="*/ 2147483647 w 1856"/>
              <a:gd name="T1" fmla="*/ 2147483647 h 104"/>
              <a:gd name="T2" fmla="*/ 2147483647 w 1856"/>
              <a:gd name="T3" fmla="*/ 2147483647 h 104"/>
              <a:gd name="T4" fmla="*/ 2147483647 w 1856"/>
              <a:gd name="T5" fmla="*/ 2147483647 h 104"/>
              <a:gd name="T6" fmla="*/ 0 w 1856"/>
              <a:gd name="T7" fmla="*/ 2147483647 h 104"/>
              <a:gd name="T8" fmla="*/ 0 60000 65536"/>
              <a:gd name="T9" fmla="*/ 0 60000 65536"/>
              <a:gd name="T10" fmla="*/ 0 60000 65536"/>
              <a:gd name="T11" fmla="*/ 0 60000 65536"/>
              <a:gd name="T12" fmla="*/ 0 w 1856"/>
              <a:gd name="T13" fmla="*/ 0 h 104"/>
              <a:gd name="T14" fmla="*/ 1856 w 1856"/>
              <a:gd name="T15" fmla="*/ 104 h 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56" h="104">
                <a:moveTo>
                  <a:pt x="1856" y="104"/>
                </a:moveTo>
                <a:cubicBezTo>
                  <a:pt x="1679" y="75"/>
                  <a:pt x="1502" y="46"/>
                  <a:pt x="1266" y="30"/>
                </a:cubicBezTo>
                <a:cubicBezTo>
                  <a:pt x="1030" y="14"/>
                  <a:pt x="653" y="0"/>
                  <a:pt x="442" y="10"/>
                </a:cubicBezTo>
                <a:cubicBezTo>
                  <a:pt x="231" y="20"/>
                  <a:pt x="115" y="55"/>
                  <a:pt x="0" y="9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89"/>
          <p:cNvSpPr txBox="1">
            <a:spLocks noChangeArrowheads="1"/>
          </p:cNvSpPr>
          <p:nvPr/>
        </p:nvSpPr>
        <p:spPr bwMode="auto">
          <a:xfrm>
            <a:off x="4556125" y="5808057"/>
            <a:ext cx="1082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Text Box 90"/>
          <p:cNvSpPr txBox="1">
            <a:spLocks noChangeArrowheads="1"/>
          </p:cNvSpPr>
          <p:nvPr/>
        </p:nvSpPr>
        <p:spPr bwMode="auto">
          <a:xfrm>
            <a:off x="914400" y="4371369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1"/>
              <a:t>ME 106</a:t>
            </a:r>
          </a:p>
          <a:p>
            <a:r>
              <a:rPr lang="en-US" sz="1000" b="1"/>
              <a:t>ME 154</a:t>
            </a:r>
          </a:p>
          <a:p>
            <a:r>
              <a:rPr lang="en-US" sz="1000" b="1"/>
              <a:t>ME 157</a:t>
            </a:r>
          </a:p>
          <a:p>
            <a:r>
              <a:rPr lang="en-US" sz="1000" b="1"/>
              <a:t>ME 195</a:t>
            </a:r>
          </a:p>
        </p:txBody>
      </p:sp>
      <p:sp>
        <p:nvSpPr>
          <p:cNvPr id="51" name="Rectangle 91"/>
          <p:cNvSpPr>
            <a:spLocks noChangeArrowheads="1"/>
          </p:cNvSpPr>
          <p:nvPr/>
        </p:nvSpPr>
        <p:spPr bwMode="auto">
          <a:xfrm>
            <a:off x="5943600" y="5161944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b="1"/>
              <a:t>ME 120</a:t>
            </a:r>
          </a:p>
          <a:p>
            <a:r>
              <a:rPr lang="en-US" sz="1000" b="1"/>
              <a:t>ME 284</a:t>
            </a:r>
          </a:p>
        </p:txBody>
      </p:sp>
      <p:sp>
        <p:nvSpPr>
          <p:cNvPr id="52" name="Rectangle 92"/>
          <p:cNvSpPr>
            <a:spLocks noChangeArrowheads="1"/>
          </p:cNvSpPr>
          <p:nvPr/>
        </p:nvSpPr>
        <p:spPr bwMode="auto">
          <a:xfrm>
            <a:off x="7315200" y="3866544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b="1"/>
              <a:t>ME 106</a:t>
            </a:r>
          </a:p>
          <a:p>
            <a:r>
              <a:rPr lang="en-US" sz="1000" b="1"/>
              <a:t>ME 120</a:t>
            </a:r>
          </a:p>
        </p:txBody>
      </p:sp>
      <p:sp>
        <p:nvSpPr>
          <p:cNvPr id="53" name="Rectangle 93"/>
          <p:cNvSpPr>
            <a:spLocks noChangeArrowheads="1"/>
          </p:cNvSpPr>
          <p:nvPr/>
        </p:nvSpPr>
        <p:spPr bwMode="auto">
          <a:xfrm>
            <a:off x="7543800" y="2418744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b="1"/>
              <a:t>ME 30</a:t>
            </a:r>
          </a:p>
          <a:p>
            <a:r>
              <a:rPr lang="en-US" sz="1000" b="1"/>
              <a:t>ME 106</a:t>
            </a:r>
          </a:p>
          <a:p>
            <a:r>
              <a:rPr lang="en-US" sz="1000" b="1"/>
              <a:t>ME 190</a:t>
            </a:r>
          </a:p>
          <a:p>
            <a:r>
              <a:rPr lang="en-US" sz="1000" b="1"/>
              <a:t>ME 187</a:t>
            </a:r>
          </a:p>
        </p:txBody>
      </p:sp>
      <p:grpSp>
        <p:nvGrpSpPr>
          <p:cNvPr id="54" name="Group 94"/>
          <p:cNvGrpSpPr>
            <a:grpSpLocks/>
          </p:cNvGrpSpPr>
          <p:nvPr/>
        </p:nvGrpSpPr>
        <p:grpSpPr bwMode="auto">
          <a:xfrm>
            <a:off x="4676775" y="5779482"/>
            <a:ext cx="1600200" cy="1000125"/>
            <a:chOff x="3168" y="3880"/>
            <a:chExt cx="1008" cy="630"/>
          </a:xfrm>
        </p:grpSpPr>
        <p:sp>
          <p:nvSpPr>
            <p:cNvPr id="55" name="Text Box 95"/>
            <p:cNvSpPr txBox="1">
              <a:spLocks noChangeArrowheads="1"/>
            </p:cNvSpPr>
            <p:nvPr/>
          </p:nvSpPr>
          <p:spPr bwMode="auto">
            <a:xfrm>
              <a:off x="3168" y="3880"/>
              <a:ext cx="538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1000" b="1" dirty="0"/>
                <a:t>ME 110</a:t>
              </a:r>
            </a:p>
            <a:p>
              <a:r>
                <a:rPr lang="en-US" sz="1000" b="1" dirty="0"/>
                <a:t>ME 136</a:t>
              </a:r>
            </a:p>
            <a:p>
              <a:r>
                <a:rPr lang="en-US" sz="1000" b="1" dirty="0"/>
                <a:t>ME 154</a:t>
              </a:r>
            </a:p>
            <a:p>
              <a:r>
                <a:rPr lang="en-US" sz="1000" b="1" dirty="0"/>
                <a:t>ME </a:t>
              </a:r>
              <a:r>
                <a:rPr lang="en-US" sz="1000" b="1" dirty="0" smtClean="0"/>
                <a:t>157</a:t>
              </a:r>
            </a:p>
            <a:p>
              <a:r>
                <a:rPr lang="en-US" sz="1000" b="1" dirty="0" smtClean="0"/>
                <a:t>ME 190</a:t>
              </a:r>
              <a:endParaRPr lang="en-US" sz="1000" b="1" dirty="0"/>
            </a:p>
            <a:p>
              <a:endParaRPr lang="en-US" sz="900" dirty="0"/>
            </a:p>
          </p:txBody>
        </p:sp>
        <p:sp>
          <p:nvSpPr>
            <p:cNvPr id="56" name="Rectangle 96"/>
            <p:cNvSpPr>
              <a:spLocks noChangeArrowheads="1"/>
            </p:cNvSpPr>
            <p:nvPr/>
          </p:nvSpPr>
          <p:spPr bwMode="auto">
            <a:xfrm>
              <a:off x="3504" y="3880"/>
              <a:ext cx="67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1000" b="1"/>
                <a:t>ME 182</a:t>
              </a:r>
            </a:p>
            <a:p>
              <a:r>
                <a:rPr lang="en-US" sz="1000" b="1"/>
                <a:t>ME 189</a:t>
              </a:r>
            </a:p>
            <a:p>
              <a:r>
                <a:rPr lang="en-US" sz="1000" b="1"/>
                <a:t>ME 195</a:t>
              </a:r>
            </a:p>
          </p:txBody>
        </p:sp>
      </p:grpSp>
      <p:sp>
        <p:nvSpPr>
          <p:cNvPr id="57" name="Rectangle 97"/>
          <p:cNvSpPr>
            <a:spLocks noChangeArrowheads="1"/>
          </p:cNvSpPr>
          <p:nvPr/>
        </p:nvSpPr>
        <p:spPr bwMode="auto">
          <a:xfrm>
            <a:off x="5578475" y="963007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b="1"/>
              <a:t>ME 106</a:t>
            </a:r>
          </a:p>
          <a:p>
            <a:r>
              <a:rPr lang="en-US" sz="1000" b="1"/>
              <a:t>ME 120</a:t>
            </a:r>
          </a:p>
        </p:txBody>
      </p:sp>
      <p:sp>
        <p:nvSpPr>
          <p:cNvPr id="58" name="Rectangle 98"/>
          <p:cNvSpPr>
            <a:spLocks noChangeArrowheads="1"/>
          </p:cNvSpPr>
          <p:nvPr/>
        </p:nvSpPr>
        <p:spPr bwMode="auto">
          <a:xfrm>
            <a:off x="838200" y="2767994"/>
            <a:ext cx="623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000" b="1"/>
              <a:t>ME 106</a:t>
            </a:r>
          </a:p>
        </p:txBody>
      </p:sp>
      <p:sp>
        <p:nvSpPr>
          <p:cNvPr id="59" name="Rounded Rectangle 58"/>
          <p:cNvSpPr/>
          <p:nvPr/>
        </p:nvSpPr>
        <p:spPr bwMode="auto">
          <a:xfrm>
            <a:off x="3421063" y="3372832"/>
            <a:ext cx="1898650" cy="914400"/>
          </a:xfrm>
          <a:prstGeom prst="roundRect">
            <a:avLst/>
          </a:prstGeom>
          <a:solidFill>
            <a:srgbClr val="FFFF00">
              <a:alpha val="4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 anchorCtr="1"/>
          <a:lstStyle/>
          <a:p>
            <a:pPr>
              <a:defRPr/>
            </a:pPr>
            <a:r>
              <a:rPr lang="en-US" sz="1600" b="1" spc="100" dirty="0"/>
              <a:t>INTEGRATION</a:t>
            </a:r>
            <a:endParaRPr lang="en-US" b="1" spc="100" dirty="0"/>
          </a:p>
        </p:txBody>
      </p:sp>
      <p:sp>
        <p:nvSpPr>
          <p:cNvPr id="60" name="Right Arrow 59"/>
          <p:cNvSpPr>
            <a:spLocks noChangeArrowheads="1"/>
          </p:cNvSpPr>
          <p:nvPr/>
        </p:nvSpPr>
        <p:spPr bwMode="auto">
          <a:xfrm rot="16200000">
            <a:off x="4163218" y="4386451"/>
            <a:ext cx="417513" cy="209550"/>
          </a:xfrm>
          <a:prstGeom prst="rightArrow">
            <a:avLst>
              <a:gd name="adj1" fmla="val 50000"/>
              <a:gd name="adj2" fmla="val 49811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" name="Right Arrow 60"/>
          <p:cNvSpPr>
            <a:spLocks noChangeArrowheads="1"/>
          </p:cNvSpPr>
          <p:nvPr/>
        </p:nvSpPr>
        <p:spPr bwMode="auto">
          <a:xfrm rot="19899141">
            <a:off x="3073400" y="4241194"/>
            <a:ext cx="417513" cy="209550"/>
          </a:xfrm>
          <a:prstGeom prst="rightArrow">
            <a:avLst>
              <a:gd name="adj1" fmla="val 50000"/>
              <a:gd name="adj2" fmla="val 49811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Right Arrow 61"/>
          <p:cNvSpPr>
            <a:spLocks noChangeArrowheads="1"/>
          </p:cNvSpPr>
          <p:nvPr/>
        </p:nvSpPr>
        <p:spPr bwMode="auto">
          <a:xfrm rot="1700859" flipH="1">
            <a:off x="5273675" y="4244369"/>
            <a:ext cx="415925" cy="209550"/>
          </a:xfrm>
          <a:prstGeom prst="rightArrow">
            <a:avLst>
              <a:gd name="adj1" fmla="val 50000"/>
              <a:gd name="adj2" fmla="val 49621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Right Arrow 62"/>
          <p:cNvSpPr>
            <a:spLocks noChangeArrowheads="1"/>
          </p:cNvSpPr>
          <p:nvPr/>
        </p:nvSpPr>
        <p:spPr bwMode="auto">
          <a:xfrm rot="5400000" flipV="1">
            <a:off x="4163218" y="3056126"/>
            <a:ext cx="417513" cy="209550"/>
          </a:xfrm>
          <a:prstGeom prst="rightArrow">
            <a:avLst>
              <a:gd name="adj1" fmla="val 50000"/>
              <a:gd name="adj2" fmla="val 49811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Right Arrow 63"/>
          <p:cNvSpPr>
            <a:spLocks noChangeArrowheads="1"/>
          </p:cNvSpPr>
          <p:nvPr/>
        </p:nvSpPr>
        <p:spPr bwMode="auto">
          <a:xfrm rot="1700859" flipV="1">
            <a:off x="3073400" y="3202969"/>
            <a:ext cx="417513" cy="207963"/>
          </a:xfrm>
          <a:prstGeom prst="rightArrow">
            <a:avLst>
              <a:gd name="adj1" fmla="val 50000"/>
              <a:gd name="adj2" fmla="val 50191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Right Arrow 64"/>
          <p:cNvSpPr>
            <a:spLocks noChangeArrowheads="1"/>
          </p:cNvSpPr>
          <p:nvPr/>
        </p:nvSpPr>
        <p:spPr bwMode="auto">
          <a:xfrm rot="19899141" flipH="1" flipV="1">
            <a:off x="5273675" y="3199794"/>
            <a:ext cx="415925" cy="2079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9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 tmFilter="0,0; .5, 1; 1, 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/>
      <p:bldP spid="51" grpId="0"/>
      <p:bldP spid="52" grpId="0"/>
      <p:bldP spid="53" grpId="0"/>
      <p:bldP spid="57" grpId="0"/>
      <p:bldP spid="58" grpId="0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noFill/>
        <a:ln w="2540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9733</TotalTime>
  <Words>477</Words>
  <Application>Microsoft Office PowerPoint</Application>
  <PresentationFormat>On-screen Show (4:3)</PresentationFormat>
  <Paragraphs>146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ME 190 Mechatronic Systems Design</vt:lpstr>
      <vt:lpstr>Outline</vt:lpstr>
      <vt:lpstr>Learning objectives</vt:lpstr>
      <vt:lpstr>Roll Call</vt:lpstr>
      <vt:lpstr>Syllabus and course overview</vt:lpstr>
      <vt:lpstr>Project</vt:lpstr>
      <vt:lpstr>Lab</vt:lpstr>
      <vt:lpstr>Homework</vt:lpstr>
      <vt:lpstr>What is mechatronics all about?</vt:lpstr>
      <vt:lpstr>Open and closed loop systems</vt:lpstr>
      <vt:lpstr>Open loop system example - dishwasher</vt:lpstr>
      <vt:lpstr>Automobile speed control – constant pedal</vt:lpstr>
      <vt:lpstr>Dishwasher – closed loop</vt:lpstr>
      <vt:lpstr>Closed-Loop System Block Diagram</vt:lpstr>
      <vt:lpstr>Matlab</vt:lpstr>
      <vt:lpstr>For More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the mbed</dc:title>
  <dc:creator>Burford Furman</dc:creator>
  <cp:keywords>ME 285, mechatronics, microcontroller</cp:keywords>
  <cp:lastModifiedBy>bjfurman</cp:lastModifiedBy>
  <cp:revision>384</cp:revision>
  <dcterms:created xsi:type="dcterms:W3CDTF">2011-06-04T21:10:27Z</dcterms:created>
  <dcterms:modified xsi:type="dcterms:W3CDTF">2015-08-20T05:24:13Z</dcterms:modified>
</cp:coreProperties>
</file>