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57" r:id="rId5"/>
    <p:sldId id="267" r:id="rId6"/>
    <p:sldId id="260" r:id="rId7"/>
    <p:sldId id="258" r:id="rId8"/>
    <p:sldId id="268" r:id="rId9"/>
    <p:sldId id="270" r:id="rId10"/>
    <p:sldId id="271" r:id="rId11"/>
    <p:sldId id="259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5CB5-9C57-498A-9A8E-603CEB4163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6A971-BEEB-4796-B26C-712A6BFE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6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3E61-7679-4972-9070-8ECD38B8C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4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4920A-AC24-4CC3-8CBA-2A4D7318F953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A43E-62C0-4B5E-8BE5-59424BDB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t.net/faq/sp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s.parallax.com/showthread.php?99160-List-of-I2C-devic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934200" cy="1752600"/>
          </a:xfrm>
        </p:spPr>
        <p:txBody>
          <a:bodyPr/>
          <a:lstStyle/>
          <a:p>
            <a:r>
              <a:rPr lang="en-US" dirty="0" smtClean="0"/>
              <a:t>BJ Furman</a:t>
            </a:r>
          </a:p>
          <a:p>
            <a:r>
              <a:rPr lang="en-US" dirty="0" smtClean="0"/>
              <a:t>ME 106 Fundamentals of Mechatronics</a:t>
            </a:r>
          </a:p>
          <a:p>
            <a:r>
              <a:rPr lang="en-US" dirty="0" smtClean="0"/>
              <a:t>15NOV2012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The </a:t>
            </a:r>
            <a:r>
              <a:rPr lang="en-US" sz="3600" dirty="0" err="1" smtClean="0"/>
              <a:t>Arduino</a:t>
            </a:r>
            <a:r>
              <a:rPr lang="en-US" sz="3600" dirty="0" smtClean="0"/>
              <a:t> can be ‘expanded’ using an I2C port expander device (pcf8574)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76325" y="6224244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http://garagelab.com/profiles/blogs/tutorial-arduino-i-o-port-expander-with-pcf8574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17384" r="30308" b="15933"/>
          <a:stretch/>
        </p:blipFill>
        <p:spPr bwMode="auto">
          <a:xfrm>
            <a:off x="361952" y="1447800"/>
            <a:ext cx="6572248" cy="477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pi.ning.com/files/kWNeJJm8rBvE4qcNF1gKOYTtheWDyiq9LvB0kTJVjgZfHjnhSf9Dwo-BgHKRl7Abf4f*Ev*AfOyvEP7Ax0n1H5fiA637X27h/tutoriali2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48000" cy="21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2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 device – SRF10 </a:t>
            </a:r>
            <a:r>
              <a:rPr lang="en-US" sz="3200" dirty="0"/>
              <a:t>Ultrasonic Range Finder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A50E-BAE6-4426-82D3-815483C8565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6343" y="990600"/>
            <a:ext cx="4991663" cy="276758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Devantech</a:t>
            </a:r>
            <a:r>
              <a:rPr lang="en-US" dirty="0" smtClean="0"/>
              <a:t> SRF10</a:t>
            </a:r>
          </a:p>
          <a:p>
            <a:pPr lvl="1"/>
            <a:r>
              <a:rPr lang="en-US" dirty="0" smtClean="0"/>
              <a:t>3 cm – 6 m range</a:t>
            </a:r>
          </a:p>
          <a:p>
            <a:pPr lvl="1"/>
            <a:r>
              <a:rPr lang="en-US" dirty="0" smtClean="0"/>
              <a:t>20 Hz max rep rate</a:t>
            </a:r>
          </a:p>
          <a:p>
            <a:pPr lvl="1"/>
            <a:r>
              <a:rPr lang="en-US" dirty="0" smtClean="0"/>
              <a:t>Range results in in., cm., or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sz="2000" dirty="0" smtClean="0"/>
              <a:t>(time of flight)</a:t>
            </a:r>
            <a:endParaRPr lang="en-US" dirty="0" smtClean="0"/>
          </a:p>
          <a:p>
            <a:pPr lvl="1"/>
            <a:r>
              <a:rPr lang="en-US" dirty="0" smtClean="0"/>
              <a:t>Always a slave </a:t>
            </a:r>
            <a:r>
              <a:rPr lang="en-US" sz="1900" dirty="0" smtClean="0"/>
              <a:t>(default address is 0xE0)</a:t>
            </a:r>
            <a:endParaRPr lang="en-US" dirty="0" smtClean="0"/>
          </a:p>
          <a:p>
            <a:pPr lvl="1"/>
            <a:r>
              <a:rPr lang="en-US" dirty="0" smtClean="0"/>
              <a:t>Four registers: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58007" y="1003935"/>
            <a:ext cx="3447288" cy="2598135"/>
            <a:chOff x="5458007" y="1003935"/>
            <a:chExt cx="3447288" cy="2598135"/>
          </a:xfrm>
        </p:grpSpPr>
        <p:sp>
          <p:nvSpPr>
            <p:cNvPr id="7" name="Rectangle 6"/>
            <p:cNvSpPr/>
            <p:nvPr/>
          </p:nvSpPr>
          <p:spPr>
            <a:xfrm>
              <a:off x="5458007" y="3340460"/>
              <a:ext cx="344728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http://www.robot-electronics.co.uk/htm/srf10tech.htm</a:t>
              </a: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253" y="1003935"/>
              <a:ext cx="2667000" cy="233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t="71047" r="24048" b="15487"/>
          <a:stretch/>
        </p:blipFill>
        <p:spPr bwMode="auto">
          <a:xfrm>
            <a:off x="897437" y="3661470"/>
            <a:ext cx="7597339" cy="121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466344" y="4882896"/>
            <a:ext cx="3617976" cy="1069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Three commands: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55308" r="34667" b="31429"/>
          <a:stretch/>
        </p:blipFill>
        <p:spPr bwMode="auto">
          <a:xfrm>
            <a:off x="897437" y="5249157"/>
            <a:ext cx="7328816" cy="113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419600" cy="365125"/>
          </a:xfrm>
        </p:spPr>
        <p:txBody>
          <a:bodyPr/>
          <a:lstStyle/>
          <a:p>
            <a:r>
              <a:rPr lang="en-US" dirty="0" smtClean="0"/>
              <a:t>BJ Furman SJSU Mechanical and Aerospace Engineering  ME </a:t>
            </a:r>
            <a:r>
              <a:rPr lang="en-US" dirty="0"/>
              <a:t>1</a:t>
            </a:r>
            <a:r>
              <a:rPr lang="en-US" dirty="0" smtClean="0"/>
              <a:t>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86512"/>
            <a:ext cx="2133600" cy="365125"/>
          </a:xfrm>
        </p:spPr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86512"/>
            <a:ext cx="2895600" cy="365125"/>
          </a:xfrm>
        </p:spPr>
        <p:txBody>
          <a:bodyPr/>
          <a:lstStyle/>
          <a:p>
            <a:r>
              <a:rPr lang="en-US" dirty="0" smtClean="0"/>
              <a:t>BJ Furman SJSU Mechanical and Aerospace Engineering  ME 285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6512"/>
            <a:ext cx="2133600" cy="365125"/>
          </a:xfrm>
        </p:spPr>
        <p:txBody>
          <a:bodyPr/>
          <a:lstStyle/>
          <a:p>
            <a:fld id="{E38BA50E-BAE6-4426-82D3-815483C8565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399" y="1231392"/>
            <a:ext cx="3514345" cy="547420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At least one ‘master’ and ‘slave’ needed</a:t>
            </a:r>
          </a:p>
          <a:p>
            <a:r>
              <a:rPr lang="en-US" dirty="0" smtClean="0"/>
              <a:t>Master controls:</a:t>
            </a:r>
          </a:p>
          <a:p>
            <a:pPr lvl="1"/>
            <a:r>
              <a:rPr lang="en-US" dirty="0" smtClean="0"/>
              <a:t>Unidirectional data line, MOSI</a:t>
            </a:r>
          </a:p>
          <a:p>
            <a:pPr lvl="2"/>
            <a:r>
              <a:rPr lang="en-US" dirty="0" smtClean="0"/>
              <a:t>Master Out, Slave In (data from the master to the slave)</a:t>
            </a:r>
          </a:p>
          <a:p>
            <a:pPr lvl="1"/>
            <a:r>
              <a:rPr lang="en-US" dirty="0" smtClean="0"/>
              <a:t>Shared clock line, SCK (synchronizes the data transfer)</a:t>
            </a:r>
          </a:p>
          <a:p>
            <a:pPr lvl="1"/>
            <a:r>
              <a:rPr lang="en-US" dirty="0" smtClean="0"/>
              <a:t>Slave select line(s), SS*</a:t>
            </a:r>
          </a:p>
          <a:p>
            <a:pPr lvl="2"/>
            <a:r>
              <a:rPr lang="en-US" dirty="0" smtClean="0"/>
              <a:t>Which slave to be addressed</a:t>
            </a:r>
          </a:p>
          <a:p>
            <a:r>
              <a:rPr lang="en-US" dirty="0" smtClean="0"/>
              <a:t>Slave controls:</a:t>
            </a:r>
          </a:p>
          <a:p>
            <a:pPr lvl="1"/>
            <a:r>
              <a:rPr lang="en-US" dirty="0" smtClean="0"/>
              <a:t>Unidirectional data line, MISO</a:t>
            </a:r>
          </a:p>
          <a:p>
            <a:pPr lvl="2"/>
            <a:r>
              <a:rPr lang="en-US" dirty="0" smtClean="0"/>
              <a:t>Master In, Slave Out (data from slave to the master)</a:t>
            </a:r>
          </a:p>
          <a:p>
            <a:pPr lvl="2"/>
            <a:r>
              <a:rPr lang="en-US" dirty="0" smtClean="0"/>
              <a:t>Shared by slaves</a:t>
            </a:r>
          </a:p>
          <a:p>
            <a:pPr lvl="2"/>
            <a:r>
              <a:rPr lang="en-US" dirty="0" smtClean="0"/>
              <a:t>Non-selected slaves, “tri-state” their MISO outputs</a:t>
            </a:r>
          </a:p>
          <a:p>
            <a:r>
              <a:rPr lang="en-US" dirty="0" smtClean="0"/>
              <a:t>SPI is a ‘data exchange’ protocol</a:t>
            </a:r>
          </a:p>
          <a:p>
            <a:pPr lvl="1"/>
            <a:r>
              <a:rPr lang="en-US" dirty="0" smtClean="0"/>
              <a:t>As a bit is clocked out of the master and received by the slave, the slave clocks out a bit that is received by the master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45" y="904794"/>
            <a:ext cx="4584192" cy="28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48657" y="3862674"/>
            <a:ext cx="27655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rial" pitchFamily="34" charset="0"/>
                <a:cs typeface="Arial" pitchFamily="34" charset="0"/>
              </a:rPr>
              <a:t>Introduction to Mechatronics, Figure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7.4 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109.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45" y="4355296"/>
            <a:ext cx="4346448" cy="159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81601" y="6109050"/>
            <a:ext cx="27655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rial" pitchFamily="34" charset="0"/>
                <a:cs typeface="Arial" pitchFamily="34" charset="0"/>
              </a:rPr>
              <a:t>Introduction to Mechatronics, Figure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7.5 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110.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729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SPI interface and protocol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88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84" y="1178814"/>
            <a:ext cx="4424162" cy="28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 data transfer modes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BJ Furman SJSU Mechanical and Aerospace Engineering  ME 285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A50E-BAE6-4426-82D3-815483C8565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Four transfer modes</a:t>
            </a:r>
          </a:p>
          <a:p>
            <a:pPr lvl="1"/>
            <a:r>
              <a:rPr lang="en-US" sz="1800" dirty="0" smtClean="0"/>
              <a:t>Mode 0: SCK idle low, rising edge</a:t>
            </a:r>
          </a:p>
          <a:p>
            <a:pPr lvl="1"/>
            <a:r>
              <a:rPr lang="en-US" sz="1800" dirty="0" smtClean="0"/>
              <a:t>Mode 1:</a:t>
            </a:r>
            <a:r>
              <a:rPr lang="en-US" sz="1800" dirty="0"/>
              <a:t> SCK idle low, </a:t>
            </a:r>
            <a:r>
              <a:rPr lang="en-US" sz="1800" dirty="0" smtClean="0"/>
              <a:t>falling edge</a:t>
            </a:r>
          </a:p>
          <a:p>
            <a:pPr lvl="1"/>
            <a:r>
              <a:rPr lang="en-US" sz="1800" dirty="0" smtClean="0"/>
              <a:t>Mode 2: SCK idle high, falling edge</a:t>
            </a:r>
          </a:p>
          <a:p>
            <a:pPr lvl="1"/>
            <a:r>
              <a:rPr lang="en-US" sz="1800" dirty="0" smtClean="0"/>
              <a:t>Mode 3: SCK idle high, rising edge</a:t>
            </a:r>
          </a:p>
          <a:p>
            <a:pPr lvl="2"/>
            <a:r>
              <a:rPr lang="en-US" sz="1400" dirty="0" smtClean="0"/>
              <a:t>Used most often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760067" y="1863590"/>
            <a:ext cx="869149" cy="338554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Mode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37763" y="1863590"/>
            <a:ext cx="869149" cy="338554"/>
          </a:xfrm>
          <a:prstGeom prst="rect">
            <a:avLst/>
          </a:prstGeom>
          <a:solidFill>
            <a:srgbClr val="3366FF">
              <a:alpha val="31000"/>
            </a:srgb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Mode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0065" y="4192262"/>
            <a:ext cx="869149" cy="338554"/>
          </a:xfrm>
          <a:prstGeom prst="rect">
            <a:avLst/>
          </a:prstGeom>
          <a:solidFill>
            <a:srgbClr val="FF0000">
              <a:alpha val="31000"/>
            </a:srgb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Mode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7761" y="4192262"/>
            <a:ext cx="869149" cy="338554"/>
          </a:xfrm>
          <a:prstGeom prst="rect">
            <a:avLst/>
          </a:prstGeom>
          <a:solidFill>
            <a:srgbClr val="FFFF00">
              <a:alpha val="88000"/>
            </a:srgb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Mode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61288" y="1655064"/>
            <a:ext cx="713232" cy="0"/>
          </a:xfrm>
          <a:prstGeom prst="line">
            <a:avLst/>
          </a:prstGeom>
          <a:ln w="3492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1288" y="1987296"/>
            <a:ext cx="713232" cy="0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1288" y="2319528"/>
            <a:ext cx="713232" cy="0"/>
          </a:xfrm>
          <a:prstGeom prst="line">
            <a:avLst/>
          </a:prstGeom>
          <a:ln w="34925">
            <a:solidFill>
              <a:srgbClr val="FF0000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61288" y="2651760"/>
            <a:ext cx="713232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83937" y="4807554"/>
            <a:ext cx="27655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rial" pitchFamily="34" charset="0"/>
                <a:cs typeface="Arial" pitchFamily="34" charset="0"/>
              </a:rPr>
              <a:t>Introduction to Mechatronics, Figure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7.6 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111.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75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digital components use </a:t>
            </a:r>
            <a:r>
              <a:rPr lang="en-US" dirty="0" smtClean="0"/>
              <a:t>SPI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(partial) list of SPI devices: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http://www.mct.net/faq/spi.html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9" y="1254123"/>
            <a:ext cx="411480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918"/>
            <a:ext cx="81534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Bit serial communication concepts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A50E-BAE6-4426-82D3-815483C856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399" y="1082040"/>
            <a:ext cx="4916425" cy="2062344"/>
          </a:xfrm>
        </p:spPr>
        <p:txBody>
          <a:bodyPr>
            <a:noAutofit/>
          </a:bodyPr>
          <a:lstStyle/>
          <a:p>
            <a:r>
              <a:rPr lang="en-US" sz="2000" dirty="0" smtClean="0"/>
              <a:t>Serial </a:t>
            </a:r>
            <a:r>
              <a:rPr lang="en-US" sz="2000" dirty="0" smtClean="0">
                <a:sym typeface="Wingdings" pitchFamily="2" charset="2"/>
              </a:rPr>
              <a:t> one bit at a time</a:t>
            </a:r>
          </a:p>
          <a:p>
            <a:r>
              <a:rPr lang="en-US" sz="2000" dirty="0" smtClean="0">
                <a:sym typeface="Wingdings" pitchFamily="2" charset="2"/>
              </a:rPr>
              <a:t>Most often using </a:t>
            </a:r>
            <a:r>
              <a:rPr lang="en-US" sz="2000" i="1" u="sng" dirty="0" smtClean="0">
                <a:sym typeface="Wingdings" pitchFamily="2" charset="2"/>
              </a:rPr>
              <a:t>logic level</a:t>
            </a:r>
            <a:r>
              <a:rPr lang="en-US" sz="2000" dirty="0" smtClean="0">
                <a:sym typeface="Wingdings" pitchFamily="2" charset="2"/>
              </a:rPr>
              <a:t> signals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iming information needs to be shared between sender and receiver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Transitions between bits, duration of a bit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49825" y="1921098"/>
            <a:ext cx="27655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rial" pitchFamily="34" charset="0"/>
                <a:cs typeface="Arial" pitchFamily="34" charset="0"/>
              </a:rPr>
              <a:t>Introduction to Mechatronics, Figure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7.2 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107.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08" y="2912160"/>
            <a:ext cx="4191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569688" y="3233750"/>
            <a:ext cx="3842655" cy="24812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Miriam" pitchFamily="34" charset="-79"/>
                <a:ea typeface="+mn-ea"/>
                <a:cs typeface="Miriam" pitchFamily="34" charset="-79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itchFamily="2" charset="2"/>
              </a:rPr>
              <a:t>Two major types of bit serial protocols</a:t>
            </a:r>
          </a:p>
          <a:p>
            <a:pPr lvl="1"/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Synchronous (shared clock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Ex. SPI, I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endParaRPr lang="en-US" sz="1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/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Asynchronous (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 shared clock)</a:t>
            </a:r>
            <a:endParaRPr lang="en-US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Sender </a:t>
            </a:r>
            <a:r>
              <a:rPr lang="en-US" sz="1200" dirty="0">
                <a:latin typeface="Arial" pitchFamily="34" charset="0"/>
                <a:cs typeface="Arial" pitchFamily="34" charset="0"/>
                <a:sym typeface="Wingdings" pitchFamily="2" charset="2"/>
              </a:rPr>
              <a:t>and receiver maintain independent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clocks </a:t>
            </a:r>
            <a:endParaRPr lang="en-US" sz="12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/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Ex. RS-232, USB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5953" y="6097979"/>
            <a:ext cx="33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http://www.quatech.com/support/figures/async1.gif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419600" cy="365125"/>
          </a:xfrm>
        </p:spPr>
        <p:txBody>
          <a:bodyPr/>
          <a:lstStyle/>
          <a:p>
            <a:r>
              <a:rPr lang="en-US" dirty="0" smtClean="0"/>
              <a:t>BJ Furman SJSU Mechanical and Aerospace Engineering  ME </a:t>
            </a:r>
            <a:r>
              <a:rPr lang="en-US" dirty="0"/>
              <a:t>1</a:t>
            </a:r>
            <a:r>
              <a:rPr lang="en-US" dirty="0" smtClean="0"/>
              <a:t>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75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75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Synchronous serial communication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A50E-BAE6-4426-82D3-815483C856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Characteristics of synchronous serial</a:t>
            </a:r>
          </a:p>
          <a:p>
            <a:pPr lvl="1"/>
            <a:r>
              <a:rPr lang="en-US" dirty="0" smtClean="0"/>
              <a:t>At least one connection for serial data</a:t>
            </a:r>
          </a:p>
          <a:p>
            <a:pPr lvl="1"/>
            <a:r>
              <a:rPr lang="en-US" dirty="0" smtClean="0"/>
              <a:t>A clock connection</a:t>
            </a:r>
          </a:p>
          <a:p>
            <a:pPr lvl="1"/>
            <a:r>
              <a:rPr lang="en-US" dirty="0" smtClean="0"/>
              <a:t>Shared ground</a:t>
            </a:r>
          </a:p>
          <a:p>
            <a:r>
              <a:rPr lang="en-US" dirty="0" smtClean="0"/>
              <a:t>Common types</a:t>
            </a:r>
          </a:p>
          <a:p>
            <a:pPr lvl="1"/>
            <a:r>
              <a:rPr lang="en-US" b="1" u="sng" dirty="0" smtClean="0"/>
              <a:t>S</a:t>
            </a:r>
            <a:r>
              <a:rPr lang="en-US" dirty="0" smtClean="0"/>
              <a:t>erial </a:t>
            </a:r>
            <a:r>
              <a:rPr lang="en-US" b="1" u="sng" dirty="0" smtClean="0"/>
              <a:t>P</a:t>
            </a:r>
            <a:r>
              <a:rPr lang="en-US" dirty="0" smtClean="0"/>
              <a:t>eripheral </a:t>
            </a:r>
            <a:r>
              <a:rPr lang="en-US" b="1" u="sng" dirty="0" smtClean="0"/>
              <a:t>I</a:t>
            </a:r>
            <a:r>
              <a:rPr lang="en-US" dirty="0" smtClean="0"/>
              <a:t>nterface </a:t>
            </a:r>
            <a:r>
              <a:rPr lang="en-US" sz="2000" dirty="0" smtClean="0"/>
              <a:t>(</a:t>
            </a:r>
            <a:r>
              <a:rPr lang="en-US" sz="2000" b="1" dirty="0" smtClean="0"/>
              <a:t>SPI</a:t>
            </a:r>
            <a:r>
              <a:rPr lang="en-US" sz="2000" dirty="0" smtClean="0"/>
              <a:t>, developed by </a:t>
            </a:r>
            <a:r>
              <a:rPr lang="en-US" sz="2000" dirty="0" err="1" smtClean="0"/>
              <a:t>Freescale</a:t>
            </a:r>
            <a:r>
              <a:rPr lang="en-US" sz="2000" dirty="0" smtClean="0"/>
              <a:t>)</a:t>
            </a:r>
            <a:endParaRPr lang="en-US" dirty="0" smtClean="0"/>
          </a:p>
          <a:p>
            <a:pPr lvl="1"/>
            <a:r>
              <a:rPr lang="en-US" b="1" u="sng" dirty="0" smtClean="0"/>
              <a:t>I</a:t>
            </a:r>
            <a:r>
              <a:rPr lang="en-US" dirty="0" smtClean="0"/>
              <a:t>nter-</a:t>
            </a:r>
            <a:r>
              <a:rPr lang="en-US" b="1" u="sng" dirty="0" smtClean="0"/>
              <a:t>I</a:t>
            </a:r>
            <a:r>
              <a:rPr lang="en-US" dirty="0" smtClean="0"/>
              <a:t>ntegrated </a:t>
            </a:r>
            <a:r>
              <a:rPr lang="en-US" b="1" u="sng" dirty="0" smtClean="0"/>
              <a:t>C</a:t>
            </a:r>
            <a:r>
              <a:rPr lang="en-US" dirty="0" smtClean="0"/>
              <a:t>ircuit bus </a:t>
            </a:r>
            <a:r>
              <a:rPr lang="en-US" sz="2000" dirty="0" smtClean="0"/>
              <a:t>(</a:t>
            </a:r>
            <a:r>
              <a:rPr lang="en-US" sz="2000" b="1" dirty="0" smtClean="0"/>
              <a:t>I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C</a:t>
            </a:r>
            <a:r>
              <a:rPr lang="en-US" sz="2000" dirty="0" smtClean="0"/>
              <a:t>, developed by Philips (NXT))</a:t>
            </a:r>
            <a:endParaRPr lang="en-US" dirty="0" smtClean="0"/>
          </a:p>
          <a:p>
            <a:r>
              <a:rPr lang="en-US" dirty="0" err="1" smtClean="0"/>
              <a:t>Arduino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and SPI</a:t>
            </a:r>
          </a:p>
          <a:p>
            <a:pPr lvl="2"/>
            <a:r>
              <a:rPr lang="en-US" dirty="0" smtClean="0"/>
              <a:t>See next slide	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419600" cy="365125"/>
          </a:xfrm>
        </p:spPr>
        <p:txBody>
          <a:bodyPr/>
          <a:lstStyle/>
          <a:p>
            <a:r>
              <a:rPr lang="en-US" dirty="0" smtClean="0"/>
              <a:t>BJ Furman SJSU Mechanical and Aerospace Engineering  ME </a:t>
            </a:r>
            <a:r>
              <a:rPr lang="en-US" dirty="0"/>
              <a:t>1</a:t>
            </a:r>
            <a:r>
              <a:rPr lang="en-US" dirty="0" smtClean="0"/>
              <a:t>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7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25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419600" cy="365125"/>
          </a:xfrm>
        </p:spPr>
        <p:txBody>
          <a:bodyPr/>
          <a:lstStyle/>
          <a:p>
            <a:r>
              <a:rPr lang="en-US" dirty="0" smtClean="0"/>
              <a:t>BJ Furman SJSU Mechanical and Aerospace Engineering  ME </a:t>
            </a:r>
            <a:r>
              <a:rPr lang="en-US" dirty="0"/>
              <a:t>1</a:t>
            </a:r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A50E-BAE6-4426-82D3-815483C8565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3041904" cy="531876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Developed in 1982 by Philips (now NXP)</a:t>
            </a:r>
          </a:p>
          <a:p>
            <a:pPr lvl="1"/>
            <a:r>
              <a:rPr lang="en-US" sz="1600" dirty="0" smtClean="0"/>
              <a:t>To connect CPU to peripherals in televisions</a:t>
            </a:r>
          </a:p>
          <a:p>
            <a:r>
              <a:rPr lang="en-US" sz="1800" dirty="0" smtClean="0"/>
              <a:t>Two signal lines, both are ‘</a:t>
            </a:r>
            <a:r>
              <a:rPr lang="en-US" sz="1800" i="1" dirty="0" smtClean="0"/>
              <a:t>open drain</a:t>
            </a:r>
            <a:r>
              <a:rPr lang="en-US" sz="1800" dirty="0" smtClean="0"/>
              <a:t>’, thus pull-up resistors are needed</a:t>
            </a:r>
          </a:p>
          <a:p>
            <a:pPr lvl="1"/>
            <a:r>
              <a:rPr lang="en-US" sz="1600" dirty="0" smtClean="0"/>
              <a:t>SDA (serial data)</a:t>
            </a:r>
          </a:p>
          <a:p>
            <a:pPr lvl="1"/>
            <a:r>
              <a:rPr lang="en-US" sz="1600" dirty="0" smtClean="0"/>
              <a:t>SCL (serial clock)</a:t>
            </a:r>
          </a:p>
          <a:p>
            <a:r>
              <a:rPr lang="en-US" sz="1800" dirty="0" smtClean="0"/>
              <a:t>Devices are either masters or slaves</a:t>
            </a:r>
          </a:p>
          <a:p>
            <a:pPr lvl="1"/>
            <a:r>
              <a:rPr lang="en-US" sz="1600" dirty="0" smtClean="0"/>
              <a:t>Master is the device that always drives SCL and initiates a transfer</a:t>
            </a:r>
          </a:p>
          <a:p>
            <a:r>
              <a:rPr lang="en-US" sz="1800" dirty="0" smtClean="0"/>
              <a:t>Each device has an address</a:t>
            </a:r>
          </a:p>
          <a:p>
            <a:r>
              <a:rPr lang="en-US" sz="1800" dirty="0" smtClean="0"/>
              <a:t>Data is sent in 8 bit bytes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529584" y="1190122"/>
            <a:ext cx="5596128" cy="3489858"/>
            <a:chOff x="3529584" y="1190122"/>
            <a:chExt cx="5596128" cy="3489858"/>
          </a:xfrm>
        </p:grpSpPr>
        <p:pic>
          <p:nvPicPr>
            <p:cNvPr id="2050" name="Picture 2" descr="I2C bus topolog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8" r="1593" b="23538"/>
            <a:stretch/>
          </p:blipFill>
          <p:spPr bwMode="auto">
            <a:xfrm>
              <a:off x="3575304" y="1190122"/>
              <a:ext cx="5428653" cy="327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529584" y="4433759"/>
              <a:ext cx="559612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itchFamily="34" charset="0"/>
                  <a:cs typeface="Arial" pitchFamily="34" charset="0"/>
                </a:rPr>
                <a:t>http://www.byteparadigm.com/kb/article/AA-00255/22/Introduction-to-SPI-and-IC-protocols.html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151376" y="5121902"/>
            <a:ext cx="4187952" cy="523220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Use 1.2k - 2.2k pull up resistors for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Vcc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3.3 V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or 1.8 - 3.3k resistors for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Vcc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5 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03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n I2C master with one or more I2C sl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7183" r="7092" b="38042"/>
          <a:stretch/>
        </p:blipFill>
        <p:spPr bwMode="auto">
          <a:xfrm>
            <a:off x="426163" y="2052735"/>
            <a:ext cx="8453535" cy="264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9058" y="170889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Analog pins 4 (SCL) and 5 (SDA) must be pulled up, and a common ground is needed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15440" y="5771535"/>
            <a:ext cx="6080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Margolis, M. (2012).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Cookbook, O’Reilly Media, Inc., Sebastopol, CA, p. 422.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sing a 3.3V device with a logic-level trans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21786" r="7231" b="41107"/>
          <a:stretch/>
        </p:blipFill>
        <p:spPr bwMode="auto">
          <a:xfrm>
            <a:off x="344659" y="2015197"/>
            <a:ext cx="8454683" cy="28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9316" y="381000"/>
            <a:ext cx="7921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You may need to shift the voltage level from 5 V (</a:t>
            </a:r>
            <a:r>
              <a:rPr lang="en-US" sz="3000" dirty="0" err="1" smtClean="0"/>
              <a:t>Arduino</a:t>
            </a:r>
            <a:r>
              <a:rPr lang="en-US" sz="3000" dirty="0" smtClean="0"/>
              <a:t>) to 3.3 V for some sensors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1615440" y="5771535"/>
            <a:ext cx="6080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Margolis, M. (2012).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Cookbook, O’Reilly Media, Inc., Sebastopol, CA, p. 423.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7" y="3671091"/>
            <a:ext cx="2628894" cy="41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CA7D-09F6-4B72-ABAD-72B07186A767}" type="datetime1">
              <a:rPr lang="en-US" smtClean="0"/>
              <a:t>11/15/2012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A50E-BAE6-4426-82D3-815483C8565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354568" cy="2931804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Master initiates transfer with a START bit (SDA from high to low while SCL is high</a:t>
            </a:r>
          </a:p>
          <a:p>
            <a:r>
              <a:rPr lang="en-US" sz="2000" dirty="0" smtClean="0"/>
              <a:t>Slave address (7 or 10 bits, 7 is most common)</a:t>
            </a:r>
          </a:p>
          <a:p>
            <a:r>
              <a:rPr lang="en-US" sz="2000" dirty="0" smtClean="0"/>
              <a:t>Transfer type (1 bit: 0 to write, 1 to read)</a:t>
            </a:r>
          </a:p>
          <a:p>
            <a:pPr lvl="1"/>
            <a:r>
              <a:rPr lang="en-US" sz="1800" dirty="0" smtClean="0"/>
              <a:t>All ICs compare address to their address</a:t>
            </a:r>
          </a:p>
          <a:p>
            <a:pPr lvl="2"/>
            <a:r>
              <a:rPr lang="en-US" sz="1400" dirty="0" smtClean="0"/>
              <a:t>If address matches, device sends an ACKNOWLEDGE signal</a:t>
            </a:r>
          </a:p>
          <a:p>
            <a:pPr lvl="2"/>
            <a:r>
              <a:rPr lang="en-US" sz="1400" dirty="0" smtClean="0"/>
              <a:t>If address does not match, device waits until bus is released by</a:t>
            </a:r>
            <a:br>
              <a:rPr lang="en-US" sz="1400" dirty="0" smtClean="0"/>
            </a:br>
            <a:r>
              <a:rPr lang="en-US" sz="1400" dirty="0" smtClean="0"/>
              <a:t>STOP condition</a:t>
            </a:r>
          </a:p>
          <a:p>
            <a:r>
              <a:rPr lang="en-US" sz="2000" dirty="0" smtClean="0"/>
              <a:t>Once master receives </a:t>
            </a:r>
            <a:r>
              <a:rPr lang="en-US" sz="1600" dirty="0" smtClean="0"/>
              <a:t>ACKNOWLEDGE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it then sends (writes) or receives (reads) data</a:t>
            </a:r>
          </a:p>
          <a:p>
            <a:pPr lvl="1"/>
            <a:r>
              <a:rPr lang="en-US" sz="1800" dirty="0" smtClean="0"/>
              <a:t>Receiver sends back ACKNOWLEDGE</a:t>
            </a:r>
            <a:r>
              <a:rPr lang="en-US" sz="1800" dirty="0"/>
              <a:t> </a:t>
            </a:r>
            <a:r>
              <a:rPr lang="en-US" sz="1800" dirty="0" smtClean="0"/>
              <a:t>for each byte</a:t>
            </a:r>
            <a:br>
              <a:rPr lang="en-US" sz="1800" dirty="0" smtClean="0"/>
            </a:br>
            <a:r>
              <a:rPr lang="en-US" sz="1800" dirty="0" smtClean="0"/>
              <a:t>received</a:t>
            </a:r>
          </a:p>
          <a:p>
            <a:r>
              <a:rPr lang="en-US" sz="2000" dirty="0" smtClean="0"/>
              <a:t>Master concludes the transfer with STOP bit</a:t>
            </a:r>
            <a:endParaRPr lang="en-US" sz="2000" dirty="0"/>
          </a:p>
        </p:txBody>
      </p:sp>
      <p:pic>
        <p:nvPicPr>
          <p:cNvPr id="3074" name="Picture 2" descr="Details on I2C protoc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1786" r="2143" b="88987"/>
          <a:stretch/>
        </p:blipFill>
        <p:spPr bwMode="auto">
          <a:xfrm>
            <a:off x="734954" y="4117286"/>
            <a:ext cx="6400800" cy="40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25264" r="2254" b="65607"/>
          <a:stretch/>
        </p:blipFill>
        <p:spPr bwMode="auto">
          <a:xfrm>
            <a:off x="734954" y="4864386"/>
            <a:ext cx="6400800" cy="4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48822" r="2485" b="42344"/>
          <a:stretch/>
        </p:blipFill>
        <p:spPr bwMode="auto">
          <a:xfrm>
            <a:off x="734954" y="5612238"/>
            <a:ext cx="6400800" cy="3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6374" y="3805092"/>
            <a:ext cx="3614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General structure of a 2-byte transfer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86374" y="4615860"/>
            <a:ext cx="5552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Writing 2-bytes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(shaded bits are put on the bus by the master)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86374" y="5344332"/>
            <a:ext cx="6220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Reading 2-bytes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(shaded bits are put on the bus by the master)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72114" y="6035437"/>
            <a:ext cx="6080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http://www.byteparadigm.com/kb/article/AA-00255/22/Introduction-to-SPI-and-IC-protocols.html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"/>
          <a:stretch/>
        </p:blipFill>
        <p:spPr bwMode="auto">
          <a:xfrm>
            <a:off x="5687568" y="1261872"/>
            <a:ext cx="3111248" cy="234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18050" y="4156091"/>
            <a:ext cx="17705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http://www.robot-electronics.co.uk/acatalog/I2C_Tutorial.html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419600" cy="365125"/>
          </a:xfrm>
        </p:spPr>
        <p:txBody>
          <a:bodyPr/>
          <a:lstStyle/>
          <a:p>
            <a:r>
              <a:rPr lang="en-US" dirty="0" smtClean="0"/>
              <a:t>BJ Furman SJSU Mechanical and Aerospace Engineering  ME </a:t>
            </a:r>
            <a:r>
              <a:rPr lang="en-US" dirty="0"/>
              <a:t>1</a:t>
            </a:r>
            <a:r>
              <a:rPr lang="en-US" dirty="0" smtClean="0"/>
              <a:t>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5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75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25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digital components use I2C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list from: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http://forums.parallax.com/showthread.php?99160-List-of-I2C-devices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The </a:t>
            </a:r>
            <a:r>
              <a:rPr lang="en-US" sz="3600" dirty="0" err="1" smtClean="0"/>
              <a:t>Arduino</a:t>
            </a:r>
            <a:r>
              <a:rPr lang="en-US" sz="3600" dirty="0" smtClean="0"/>
              <a:t> can be ‘expanded’ using an I2C port expander device (pcf8574)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76325" y="6224244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http://garagelab.com/profiles/blogs/tutorial-arduino-i-o-port-expander-with-pcf8574</a:t>
            </a:r>
          </a:p>
        </p:txBody>
      </p:sp>
      <p:pic>
        <p:nvPicPr>
          <p:cNvPr id="1026" name="Picture 2" descr="http://api.ning.com/files/kWNeJJm8rBvE4qcNF1gKOYTtheWDyiq9LvB0kTJVjgZfHjnhSf9Dwo-BgHKRl7Abf4f*Ev*AfOyvEP7Ax0n1H5fiA637X27h/tutoriali2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76400"/>
            <a:ext cx="62293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853</Words>
  <Application>Microsoft Office PowerPoint</Application>
  <PresentationFormat>On-screen Show (4:3)</PresentationFormat>
  <Paragraphs>130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Serial Communication</vt:lpstr>
      <vt:lpstr>Bit serial communication concepts</vt:lpstr>
      <vt:lpstr>Synchronous serial communication</vt:lpstr>
      <vt:lpstr>I2C </vt:lpstr>
      <vt:lpstr>PowerPoint Presentation</vt:lpstr>
      <vt:lpstr>PowerPoint Presentation</vt:lpstr>
      <vt:lpstr>I2C protocol</vt:lpstr>
      <vt:lpstr>Many digital components use I2C</vt:lpstr>
      <vt:lpstr>The Arduino can be ‘expanded’ using an I2C port expander device (pcf8574)</vt:lpstr>
      <vt:lpstr>The Arduino can be ‘expanded’ using an I2C port expander device (pcf8574)</vt:lpstr>
      <vt:lpstr>I2C device – SRF10 Ultrasonic Range Finder</vt:lpstr>
      <vt:lpstr>PowerPoint Presentation</vt:lpstr>
      <vt:lpstr>SPI data transfer modes</vt:lpstr>
      <vt:lpstr>Many digital components use SPI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Buff</dc:creator>
  <cp:lastModifiedBy>Buff</cp:lastModifiedBy>
  <cp:revision>14</cp:revision>
  <dcterms:created xsi:type="dcterms:W3CDTF">2012-11-15T16:36:35Z</dcterms:created>
  <dcterms:modified xsi:type="dcterms:W3CDTF">2012-11-16T02:33:57Z</dcterms:modified>
</cp:coreProperties>
</file>