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52"/>
  </p:notesMasterIdLst>
  <p:sldIdLst>
    <p:sldId id="256" r:id="rId2"/>
    <p:sldId id="259" r:id="rId3"/>
    <p:sldId id="260" r:id="rId4"/>
    <p:sldId id="261" r:id="rId5"/>
    <p:sldId id="311" r:id="rId6"/>
    <p:sldId id="263" r:id="rId7"/>
    <p:sldId id="264" r:id="rId8"/>
    <p:sldId id="265" r:id="rId9"/>
    <p:sldId id="266" r:id="rId10"/>
    <p:sldId id="302" r:id="rId11"/>
    <p:sldId id="268" r:id="rId12"/>
    <p:sldId id="271" r:id="rId13"/>
    <p:sldId id="303" r:id="rId14"/>
    <p:sldId id="272" r:id="rId15"/>
    <p:sldId id="273" r:id="rId16"/>
    <p:sldId id="269" r:id="rId17"/>
    <p:sldId id="270" r:id="rId18"/>
    <p:sldId id="274" r:id="rId19"/>
    <p:sldId id="304" r:id="rId20"/>
    <p:sldId id="275" r:id="rId21"/>
    <p:sldId id="276" r:id="rId22"/>
    <p:sldId id="277" r:id="rId23"/>
    <p:sldId id="278" r:id="rId24"/>
    <p:sldId id="305" r:id="rId25"/>
    <p:sldId id="279" r:id="rId26"/>
    <p:sldId id="280" r:id="rId27"/>
    <p:sldId id="306" r:id="rId28"/>
    <p:sldId id="281" r:id="rId29"/>
    <p:sldId id="282" r:id="rId30"/>
    <p:sldId id="283" r:id="rId31"/>
    <p:sldId id="284" r:id="rId32"/>
    <p:sldId id="307" r:id="rId33"/>
    <p:sldId id="285" r:id="rId34"/>
    <p:sldId id="286" r:id="rId35"/>
    <p:sldId id="287" r:id="rId36"/>
    <p:sldId id="288" r:id="rId37"/>
    <p:sldId id="308" r:id="rId38"/>
    <p:sldId id="309" r:id="rId39"/>
    <p:sldId id="291" r:id="rId40"/>
    <p:sldId id="292" r:id="rId41"/>
    <p:sldId id="310" r:id="rId42"/>
    <p:sldId id="293" r:id="rId43"/>
    <p:sldId id="294" r:id="rId44"/>
    <p:sldId id="295" r:id="rId45"/>
    <p:sldId id="296" r:id="rId46"/>
    <p:sldId id="297" r:id="rId47"/>
    <p:sldId id="298" r:id="rId48"/>
    <p:sldId id="299" r:id="rId49"/>
    <p:sldId id="300" r:id="rId50"/>
    <p:sldId id="301"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3977"/>
    <a:srgbClr val="DAD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04" autoAdjust="0"/>
  </p:normalViewPr>
  <p:slideViewPr>
    <p:cSldViewPr>
      <p:cViewPr>
        <p:scale>
          <a:sx n="50" d="100"/>
          <a:sy n="50" d="100"/>
        </p:scale>
        <p:origin x="-1728" y="-3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665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542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65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665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EB79FF9-64A2-4171-B19B-467F521A9B42}" type="slidenum">
              <a:rPr lang="en-US"/>
              <a:pPr>
                <a:defRPr/>
              </a:pPr>
              <a:t>‹#›</a:t>
            </a:fld>
            <a:endParaRPr lang="en-US"/>
          </a:p>
        </p:txBody>
      </p:sp>
    </p:spTree>
    <p:extLst>
      <p:ext uri="{BB962C8B-B14F-4D97-AF65-F5344CB8AC3E}">
        <p14:creationId xmlns:p14="http://schemas.microsoft.com/office/powerpoint/2010/main" val="10368261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64CEFC8-4B22-4679-8BA5-988487F23BDC}" type="slidenum">
              <a:rPr lang="en-US"/>
              <a:pPr eaLnBrk="1" hangingPunct="1"/>
              <a:t>2</a:t>
            </a:fld>
            <a:endParaRPr lang="en-US"/>
          </a:p>
        </p:txBody>
      </p:sp>
      <p:sp>
        <p:nvSpPr>
          <p:cNvPr id="55299" name="Rectangle 2"/>
          <p:cNvSpPr>
            <a:spLocks noRot="1" noChangeArrowheads="1" noTextEdit="1"/>
          </p:cNvSpPr>
          <p:nvPr>
            <p:ph type="sldImg"/>
          </p:nvPr>
        </p:nvSpPr>
        <p:spPr>
          <a:xfrm>
            <a:off x="1144588" y="685800"/>
            <a:ext cx="4572000" cy="3429000"/>
          </a:xfrm>
          <a:ln/>
        </p:spPr>
      </p:sp>
      <p:sp>
        <p:nvSpPr>
          <p:cNvPr id="5530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Chapter 6 objectives.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91D476D-E2E4-4965-BDED-38C97AAB08C2}" type="slidenum">
              <a:rPr lang="en-US"/>
              <a:pPr eaLnBrk="1" hangingPunct="1"/>
              <a:t>11</a:t>
            </a:fld>
            <a:endParaRPr lang="en-US"/>
          </a:p>
        </p:txBody>
      </p:sp>
      <p:sp>
        <p:nvSpPr>
          <p:cNvPr id="64515" name="Rectangle 2"/>
          <p:cNvSpPr>
            <a:spLocks noRot="1" noChangeArrowheads="1" noTextEdit="1"/>
          </p:cNvSpPr>
          <p:nvPr>
            <p:ph type="sldImg"/>
          </p:nvPr>
        </p:nvSpPr>
        <p:spPr>
          <a:xfrm>
            <a:off x="1144588" y="685800"/>
            <a:ext cx="4572000" cy="3429000"/>
          </a:xfrm>
          <a:ln/>
        </p:spPr>
      </p:sp>
      <p:sp>
        <p:nvSpPr>
          <p:cNvPr id="6451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Stress that fact-finding is a technique that is used across the entire development cycle but it is extremely critical in the requirements analysis phase. </a:t>
            </a:r>
          </a:p>
          <a:p>
            <a:pPr eaLnBrk="1" hangingPunct="1">
              <a:buFontTx/>
              <a:buChar char="•"/>
            </a:pPr>
            <a:r>
              <a:rPr lang="en-US" smtClean="0">
                <a:cs typeface="Times New Roman" pitchFamily="18" charset="0"/>
              </a:rPr>
              <a:t>Be sure to discuss the role of ethics during the fact-finding activity.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B023EC3-CE7D-49CD-8B9C-1C308701396F}" type="slidenum">
              <a:rPr lang="en-US"/>
              <a:pPr eaLnBrk="1" hangingPunct="1"/>
              <a:t>12</a:t>
            </a:fld>
            <a:endParaRPr lang="en-US"/>
          </a:p>
        </p:txBody>
      </p:sp>
      <p:sp>
        <p:nvSpPr>
          <p:cNvPr id="65539" name="Rectangle 2"/>
          <p:cNvSpPr>
            <a:spLocks noRot="1" noChangeArrowheads="1" noTextEdit="1"/>
          </p:cNvSpPr>
          <p:nvPr>
            <p:ph type="sldImg"/>
          </p:nvPr>
        </p:nvSpPr>
        <p:spPr>
          <a:xfrm>
            <a:off x="1150938" y="690563"/>
            <a:ext cx="4557712" cy="3417887"/>
          </a:xfrm>
          <a:ln/>
        </p:spPr>
      </p:sp>
      <p:sp>
        <p:nvSpPr>
          <p:cNvPr id="6554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512C13E-1B6A-4708-B892-0B096EEF1BDE}" type="slidenum">
              <a:rPr lang="en-US"/>
              <a:pPr eaLnBrk="1" hangingPunct="1"/>
              <a:t>13</a:t>
            </a:fld>
            <a:endParaRPr lang="en-US"/>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in the seventh edition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2BD2D7A-9D55-4929-91F1-B6F15B582B40}" type="slidenum">
              <a:rPr lang="en-US"/>
              <a:pPr eaLnBrk="1" hangingPunct="1"/>
              <a:t>14</a:t>
            </a:fld>
            <a:endParaRPr lang="en-US"/>
          </a:p>
        </p:txBody>
      </p:sp>
      <p:sp>
        <p:nvSpPr>
          <p:cNvPr id="67587" name="Rectangle 2"/>
          <p:cNvSpPr>
            <a:spLocks noRot="1" noChangeArrowheads="1" noTextEdit="1"/>
          </p:cNvSpPr>
          <p:nvPr>
            <p:ph type="sldImg"/>
          </p:nvPr>
        </p:nvSpPr>
        <p:spPr>
          <a:xfrm>
            <a:off x="1144588" y="685800"/>
            <a:ext cx="4572000" cy="3429000"/>
          </a:xfrm>
          <a:ln/>
        </p:spPr>
      </p:sp>
      <p:sp>
        <p:nvSpPr>
          <p:cNvPr id="6758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There is no standard name or format for this document. In fact, many organizations use different names such as requirements statement, requirements specification, requirements definition, functional specification, etc., and the format is usually tailored to that organization’s needs. </a:t>
            </a:r>
          </a:p>
          <a:p>
            <a:pPr eaLnBrk="1" hangingPunct="1">
              <a:buFontTx/>
              <a:buChar char="•"/>
            </a:pPr>
            <a:r>
              <a:rPr lang="en-US" smtClean="0">
                <a:cs typeface="Times New Roman" pitchFamily="18" charset="0"/>
              </a:rPr>
              <a:t>For those companies that provide information systems and software to the U.S. government, the government requires that they use the format and naming conventions specified in their published standards document MIL-STD-498</a:t>
            </a:r>
            <a:r>
              <a:rPr lang="en-US" u="sng" smtClean="0">
                <a:solidFill>
                  <a:srgbClr val="800080"/>
                </a:solidFill>
                <a:cs typeface="Times New Roman" pitchFamily="18" charset="0"/>
              </a:rPr>
              <a:t>[1]</a:t>
            </a:r>
            <a:r>
              <a:rPr lang="en-US" smtClean="0">
                <a:cs typeface="Times New Roman" pitchFamily="18" charset="0"/>
              </a:rPr>
              <a:t>. Many organizations have created their own standards adapted from MIL-STD-498 because of its thoroughness and because many people are already familiar with it. </a:t>
            </a:r>
          </a:p>
          <a:p>
            <a:pPr eaLnBrk="1" hangingPunct="1">
              <a:buFontTx/>
              <a:buChar char="•"/>
            </a:pPr>
            <a:r>
              <a:rPr lang="en-US" smtClean="0">
                <a:cs typeface="Times New Roman" pitchFamily="18" charset="0"/>
              </a:rPr>
              <a:t>In this book we will use the term </a:t>
            </a:r>
            <a:r>
              <a:rPr lang="en-US" i="1" smtClean="0">
                <a:cs typeface="Times New Roman" pitchFamily="18" charset="0"/>
              </a:rPr>
              <a:t>requirements definition document</a:t>
            </a:r>
            <a:r>
              <a:rPr lang="en-US" smtClean="0">
                <a:cs typeface="Times New Roman" pitchFamily="18" charset="0"/>
              </a:rPr>
              <a:t> .</a:t>
            </a:r>
          </a:p>
          <a:p>
            <a:pPr eaLnBrk="1" hangingPunct="1"/>
            <a:r>
              <a:rPr lang="en-US" smtClean="0"/>
              <a:t/>
            </a:r>
            <a:br>
              <a:rPr lang="en-US" smtClean="0"/>
            </a:br>
            <a:r>
              <a:rPr lang="en-US" u="sng" smtClean="0">
                <a:solidFill>
                  <a:srgbClr val="800080"/>
                </a:solidFill>
                <a:ea typeface="Arial Unicode MS" pitchFamily="34" charset="-128"/>
                <a:cs typeface="Arial Unicode MS" pitchFamily="34" charset="-128"/>
              </a:rPr>
              <a:t>[1]</a:t>
            </a:r>
            <a:r>
              <a:rPr lang="en-US" smtClean="0">
                <a:ea typeface="Arial Unicode MS" pitchFamily="34" charset="-128"/>
                <a:cs typeface="Arial Unicode MS" pitchFamily="34" charset="-128"/>
              </a:rPr>
              <a:t> MIL-STD-498 is a standard that merges DOD-STD-2167A and DOD-STD-7935A to define a set of activities and documentation suitable for the development of both weapon systems and automated information systems.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3C02F13-B7FA-4CB1-8A57-99383788BE63}" type="slidenum">
              <a:rPr lang="en-US"/>
              <a:pPr eaLnBrk="1" hangingPunct="1"/>
              <a:t>15</a:t>
            </a:fld>
            <a:endParaRPr lang="en-US"/>
          </a:p>
        </p:txBody>
      </p:sp>
      <p:sp>
        <p:nvSpPr>
          <p:cNvPr id="68611" name="Rectangle 2"/>
          <p:cNvSpPr>
            <a:spLocks noRot="1" noChangeArrowheads="1" noTextEdit="1"/>
          </p:cNvSpPr>
          <p:nvPr>
            <p:ph type="sldImg"/>
          </p:nvPr>
        </p:nvSpPr>
        <p:spPr>
          <a:xfrm>
            <a:off x="1144588" y="685800"/>
            <a:ext cx="4572000" cy="3429000"/>
          </a:xfrm>
          <a:ln/>
        </p:spPr>
      </p:sp>
      <p:sp>
        <p:nvSpPr>
          <p:cNvPr id="6861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You might want to have the class brainstorm on some of the problems that can be caused by adding requirements later. These would include conflict with existing requirements, major changes to data structures that impacts other parts of the design, and schedule and budget concerns.</a:t>
            </a:r>
          </a:p>
          <a:p>
            <a:pPr eaLnBrk="1" hangingPunct="1">
              <a:buFontTx/>
              <a:buChar char="•"/>
            </a:pPr>
            <a:r>
              <a:rPr lang="en-US" smtClean="0">
                <a:cs typeface="Times New Roman" pitchFamily="18" charset="0"/>
              </a:rPr>
              <a:t>Requirements management encompasses the policies, procedures, and processes that govern how a change to a requirement is handled. In other words, it specifies how a change request should be submitted, how it is analyzed for impact to scope, schedule, and cost, how it’s approved or rejected, and how the change is implemented if approved.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EA0B46F-F679-44DC-9D8A-22081E216B5B}" type="slidenum">
              <a:rPr lang="en-US"/>
              <a:pPr eaLnBrk="1" hangingPunct="1"/>
              <a:t>16</a:t>
            </a:fld>
            <a:endParaRPr lang="en-US"/>
          </a:p>
        </p:txBody>
      </p:sp>
      <p:sp>
        <p:nvSpPr>
          <p:cNvPr id="69635" name="Rectangle 2"/>
          <p:cNvSpPr>
            <a:spLocks noRot="1" noChangeArrowheads="1" noTextEdit="1"/>
          </p:cNvSpPr>
          <p:nvPr>
            <p:ph type="sldImg"/>
          </p:nvPr>
        </p:nvSpPr>
        <p:spPr>
          <a:xfrm>
            <a:off x="1150938" y="690563"/>
            <a:ext cx="4557712" cy="3417887"/>
          </a:xfrm>
          <a:ln/>
        </p:spPr>
      </p:sp>
      <p:sp>
        <p:nvSpPr>
          <p:cNvPr id="6963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The instructor may want to share personal experiences about being in contact with sensitive information.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964E01F-9626-4E59-BC91-824E14BEB74C}" type="slidenum">
              <a:rPr lang="en-US"/>
              <a:pPr eaLnBrk="1" hangingPunct="1"/>
              <a:t>17</a:t>
            </a:fld>
            <a:endParaRPr lang="en-US"/>
          </a:p>
        </p:txBody>
      </p:sp>
      <p:sp>
        <p:nvSpPr>
          <p:cNvPr id="70659" name="Rectangle 2"/>
          <p:cNvSpPr>
            <a:spLocks noRot="1" noChangeArrowheads="1" noTextEdit="1"/>
          </p:cNvSpPr>
          <p:nvPr>
            <p:ph type="sldImg"/>
          </p:nvPr>
        </p:nvSpPr>
        <p:spPr>
          <a:xfrm>
            <a:off x="1144588" y="685800"/>
            <a:ext cx="4572000" cy="3429000"/>
          </a:xfrm>
          <a:ln/>
        </p:spPr>
      </p:sp>
      <p:sp>
        <p:nvSpPr>
          <p:cNvPr id="7066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Each will each be discussed later in the chapter.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B5C20FF-7B4A-4173-93CD-B93A7CACAE60}" type="slidenum">
              <a:rPr lang="en-US"/>
              <a:pPr eaLnBrk="1" hangingPunct="1"/>
              <a:t>18</a:t>
            </a:fld>
            <a:endParaRPr lang="en-US"/>
          </a:p>
        </p:txBody>
      </p:sp>
      <p:sp>
        <p:nvSpPr>
          <p:cNvPr id="71683" name="Rectangle 2"/>
          <p:cNvSpPr>
            <a:spLocks noRot="1" noChangeArrowheads="1" noTextEdit="1"/>
          </p:cNvSpPr>
          <p:nvPr>
            <p:ph type="sldImg"/>
          </p:nvPr>
        </p:nvSpPr>
        <p:spPr>
          <a:xfrm>
            <a:off x="1144588" y="685800"/>
            <a:ext cx="4572000" cy="3429000"/>
          </a:xfrm>
          <a:ln/>
        </p:spPr>
      </p:sp>
      <p:sp>
        <p:nvSpPr>
          <p:cNvPr id="7168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E44832D-0A30-4296-8997-AB53C99682FC}" type="slidenum">
              <a:rPr lang="en-US"/>
              <a:pPr eaLnBrk="1" hangingPunct="1"/>
              <a:t>19</a:t>
            </a:fld>
            <a:endParaRPr lang="en-US"/>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for the seventh edition</a:t>
            </a:r>
          </a:p>
          <a:p>
            <a:pPr eaLnBrk="1" hangingPunct="1"/>
            <a:r>
              <a:rPr lang="en-US" b="1" smtClean="0"/>
              <a:t>Teaching Notes</a:t>
            </a:r>
          </a:p>
          <a:p>
            <a:pPr eaLnBrk="1" hangingPunct="1"/>
            <a:r>
              <a:rPr lang="en-US" smtClean="0"/>
              <a:t>The instructor could bring in memos, organization charts, etc. (subject to fact-finding ethics) to demonstrate how these kinds of information could be gleaned from those documents.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86A56A6-5EB7-4C0D-BCE1-F2B81984C0F3}" type="slidenum">
              <a:rPr lang="en-US"/>
              <a:pPr eaLnBrk="1" hangingPunct="1"/>
              <a:t>20</a:t>
            </a:fld>
            <a:endParaRPr lang="en-US"/>
          </a:p>
        </p:txBody>
      </p:sp>
      <p:sp>
        <p:nvSpPr>
          <p:cNvPr id="73731" name="Rectangle 2"/>
          <p:cNvSpPr>
            <a:spLocks noRot="1" noChangeArrowheads="1" noTextEdit="1"/>
          </p:cNvSpPr>
          <p:nvPr>
            <p:ph type="sldImg"/>
          </p:nvPr>
        </p:nvSpPr>
        <p:spPr>
          <a:xfrm>
            <a:off x="1150938" y="690563"/>
            <a:ext cx="4557712" cy="3417887"/>
          </a:xfrm>
          <a:ln/>
        </p:spPr>
      </p:sp>
      <p:sp>
        <p:nvSpPr>
          <p:cNvPr id="73732"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As an class exercise you can walk through this form from an old case study to see what the data tells you. Depending on the classes prior to familiarity with database concepts, this form can reveal:</a:t>
            </a:r>
          </a:p>
          <a:p>
            <a:pPr lvl="1" eaLnBrk="1" hangingPunct="1"/>
            <a:r>
              <a:rPr lang="en-US" smtClean="0"/>
              <a:t>That computer names are alphanumeric</a:t>
            </a:r>
          </a:p>
          <a:p>
            <a:pPr lvl="1" eaLnBrk="1" hangingPunct="1"/>
            <a:r>
              <a:rPr lang="en-US" smtClean="0"/>
              <a:t>That assigned to appears to be a 3-character initial</a:t>
            </a:r>
          </a:p>
          <a:p>
            <a:pPr lvl="1" eaLnBrk="1" hangingPunct="1"/>
            <a:r>
              <a:rPr lang="en-US" smtClean="0"/>
              <a:t>That Ext is a 4-digit extension number and not a full phone number</a:t>
            </a:r>
          </a:p>
          <a:p>
            <a:pPr lvl="1" eaLnBrk="1" hangingPunct="1"/>
            <a:r>
              <a:rPr lang="en-US" smtClean="0"/>
              <a:t>That the Problem Description is a large text area that sometimes contains only a few words.</a:t>
            </a:r>
          </a:p>
          <a:p>
            <a:pPr lvl="1" eaLnBrk="1" hangingPunct="1"/>
            <a:r>
              <a:rPr lang="en-US" smtClean="0"/>
              <a:t>That there is a one-to-many relationship between Service Requests and the work done on them.</a:t>
            </a:r>
          </a:p>
          <a:p>
            <a:pPr lvl="1" eaLnBrk="1" hangingPunct="1"/>
            <a:r>
              <a:rPr lang="en-US" smtClean="0"/>
              <a:t>That Work Comments is a large text area.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3689E30-51B5-4C23-A931-6FA51760DA56}" type="slidenum">
              <a:rPr lang="en-US"/>
              <a:pPr eaLnBrk="1" hangingPunct="1"/>
              <a:t>3</a:t>
            </a:fld>
            <a:endParaRPr lang="en-US"/>
          </a:p>
        </p:txBody>
      </p:sp>
      <p:sp>
        <p:nvSpPr>
          <p:cNvPr id="56323" name="Rectangle 2"/>
          <p:cNvSpPr>
            <a:spLocks noRot="1" noChangeArrowheads="1" noTextEdit="1"/>
          </p:cNvSpPr>
          <p:nvPr>
            <p:ph type="sldImg"/>
          </p:nvPr>
        </p:nvSpPr>
        <p:spPr>
          <a:xfrm>
            <a:off x="1144588" y="685800"/>
            <a:ext cx="4572000" cy="3429000"/>
          </a:xfrm>
          <a:ln/>
        </p:spPr>
      </p:sp>
      <p:sp>
        <p:nvSpPr>
          <p:cNvPr id="5632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endParaRPr lang="en-US" smtClean="0"/>
          </a:p>
          <a:p>
            <a:pPr eaLnBrk="1" hangingPunct="1"/>
            <a:r>
              <a:rPr lang="en-US" smtClean="0"/>
              <a:t>This slide shows the how this chapter's content fits with the building blocks framework used throughout the textbook. Requirements Discovery is used throughout all the early phases; touches on knowledge, processes, and communications; and involves system owners, system users, and systems analysts.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65EA8E7-FE23-4889-AE26-8619A3DEDB52}" type="slidenum">
              <a:rPr lang="en-US"/>
              <a:pPr eaLnBrk="1" hangingPunct="1"/>
              <a:t>21</a:t>
            </a:fld>
            <a:endParaRPr lang="en-US"/>
          </a:p>
        </p:txBody>
      </p:sp>
      <p:sp>
        <p:nvSpPr>
          <p:cNvPr id="74755" name="Rectangle 2"/>
          <p:cNvSpPr>
            <a:spLocks noRot="1" noChangeArrowheads="1" noTextEdit="1"/>
          </p:cNvSpPr>
          <p:nvPr>
            <p:ph type="sldImg"/>
          </p:nvPr>
        </p:nvSpPr>
        <p:spPr>
          <a:xfrm>
            <a:off x="1144588" y="685800"/>
            <a:ext cx="4572000" cy="3429000"/>
          </a:xfrm>
          <a:ln/>
        </p:spPr>
      </p:sp>
      <p:sp>
        <p:nvSpPr>
          <p:cNvPr id="7475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Two versions of the sampling formula are provided in the textbook. The first uses a heuristic (.25) to calculate the sample size and the second replaces the (.25) with p(1-p) to reflect the knowledge of errors in the sample population. Review each with students and calculate various sample sizes using different levels of certainty.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CBBB578-B3E8-4470-BA99-BD9114938A2D}" type="slidenum">
              <a:rPr lang="en-US"/>
              <a:pPr eaLnBrk="1" hangingPunct="1"/>
              <a:t>22</a:t>
            </a:fld>
            <a:endParaRPr lang="en-US"/>
          </a:p>
        </p:txBody>
      </p:sp>
      <p:sp>
        <p:nvSpPr>
          <p:cNvPr id="75779" name="Rectangle 2"/>
          <p:cNvSpPr>
            <a:spLocks noRot="1" noChangeArrowheads="1" noTextEdit="1"/>
          </p:cNvSpPr>
          <p:nvPr>
            <p:ph type="sldImg"/>
          </p:nvPr>
        </p:nvSpPr>
        <p:spPr>
          <a:xfrm>
            <a:off x="1144588" y="685800"/>
            <a:ext cx="4572000" cy="3429000"/>
          </a:xfrm>
          <a:ln/>
        </p:spPr>
      </p:sp>
      <p:sp>
        <p:nvSpPr>
          <p:cNvPr id="7578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For randomization you just randomly choose the number of sample items based on the sample size calculated.</a:t>
            </a:r>
          </a:p>
          <a:p>
            <a:pPr eaLnBrk="1" hangingPunct="1">
              <a:buFontTx/>
              <a:buChar char="•"/>
            </a:pPr>
            <a:r>
              <a:rPr lang="en-US" smtClean="0">
                <a:cs typeface="Times New Roman" pitchFamily="18" charset="0"/>
              </a:rPr>
              <a:t>For computerized files, stratification sampling can be executed by writing a simple program. For instance, suppose invoices were stored in a database that had a volume of approximately 250,000. If the required sample size was 25, a program could be written that prints every 10,000th record (=250,000/25). </a:t>
            </a:r>
            <a:endParaRPr lang="en-US" smtClean="0"/>
          </a:p>
          <a:p>
            <a:pPr eaLnBrk="1" hangingPunct="1">
              <a:buFontTx/>
              <a:buChar char="•"/>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4631451-A5B5-484E-8DB1-FD0612CFD082}" type="slidenum">
              <a:rPr lang="en-US"/>
              <a:pPr eaLnBrk="1" hangingPunct="1"/>
              <a:t>23</a:t>
            </a:fld>
            <a:endParaRPr lang="en-US"/>
          </a:p>
        </p:txBody>
      </p:sp>
      <p:sp>
        <p:nvSpPr>
          <p:cNvPr id="76803" name="Rectangle 2"/>
          <p:cNvSpPr>
            <a:spLocks noRot="1" noChangeArrowheads="1" noTextEdit="1"/>
          </p:cNvSpPr>
          <p:nvPr>
            <p:ph type="sldImg"/>
          </p:nvPr>
        </p:nvSpPr>
        <p:spPr>
          <a:xfrm>
            <a:off x="1144588" y="685800"/>
            <a:ext cx="4572000" cy="3429000"/>
          </a:xfrm>
          <a:ln/>
        </p:spPr>
      </p:sp>
      <p:sp>
        <p:nvSpPr>
          <p:cNvPr id="7680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This technique is often used when the validity of data collected through other methods is in question or when the complexity of certain aspects of the system prevents a clear explanation by the end-users.</a:t>
            </a:r>
            <a:r>
              <a:rPr lang="en-US" smtClean="0"/>
              <a:t> </a:t>
            </a:r>
          </a:p>
          <a:p>
            <a:pPr eaLnBrk="1" hangingPunct="1">
              <a:buFontTx/>
              <a:buChar char="•"/>
            </a:pPr>
            <a:r>
              <a:rPr lang="en-US" smtClean="0"/>
              <a:t>Have students review The Railroad Paradox by Gerald M. Weinberg. Discuss the moral of the story.</a:t>
            </a:r>
          </a:p>
          <a:p>
            <a:pPr eaLnBrk="1" hangingPunct="1">
              <a:buFontTx/>
              <a:buChar char="•"/>
            </a:pPr>
            <a:r>
              <a:rPr lang="en-US" smtClean="0"/>
              <a:t>Have students provide advantages and disadvantages of observation.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5075CDE-7625-422D-9550-9794C78BBDF4}" type="slidenum">
              <a:rPr lang="en-US"/>
              <a:pPr eaLnBrk="1" hangingPunct="1"/>
              <a:t>24</a:t>
            </a:fld>
            <a:endParaRPr lang="en-US"/>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in the seventh edition.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0AFD2FA-A911-4A8D-98EA-3AF066C711B9}" type="slidenum">
              <a:rPr lang="en-US"/>
              <a:pPr eaLnBrk="1" hangingPunct="1"/>
              <a:t>25</a:t>
            </a:fld>
            <a:endParaRPr lang="en-US"/>
          </a:p>
        </p:txBody>
      </p:sp>
      <p:sp>
        <p:nvSpPr>
          <p:cNvPr id="78851" name="Rectangle 2"/>
          <p:cNvSpPr>
            <a:spLocks noRot="1" noChangeArrowheads="1" noTextEdit="1"/>
          </p:cNvSpPr>
          <p:nvPr>
            <p:ph type="sldImg"/>
          </p:nvPr>
        </p:nvSpPr>
        <p:spPr>
          <a:xfrm>
            <a:off x="1144588" y="685800"/>
            <a:ext cx="4572000" cy="3429000"/>
          </a:xfrm>
          <a:ln/>
        </p:spPr>
      </p:sp>
      <p:sp>
        <p:nvSpPr>
          <p:cNvPr id="7885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8B36FBF-5430-493F-BEED-8F202B251E3D}" type="slidenum">
              <a:rPr lang="en-US"/>
              <a:pPr eaLnBrk="1" hangingPunct="1"/>
              <a:t>26</a:t>
            </a:fld>
            <a:endParaRPr lang="en-US"/>
          </a:p>
        </p:txBody>
      </p:sp>
      <p:sp>
        <p:nvSpPr>
          <p:cNvPr id="79875" name="Rectangle 2"/>
          <p:cNvSpPr>
            <a:spLocks noRot="1" noChangeArrowheads="1" noTextEdit="1"/>
          </p:cNvSpPr>
          <p:nvPr>
            <p:ph type="sldImg"/>
          </p:nvPr>
        </p:nvSpPr>
        <p:spPr>
          <a:xfrm>
            <a:off x="1144588" y="685800"/>
            <a:ext cx="4572000" cy="3429000"/>
          </a:xfrm>
          <a:ln/>
        </p:spPr>
      </p:sp>
      <p:sp>
        <p:nvSpPr>
          <p:cNvPr id="7987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Have students provide advantages and disadvantages of observation.</a:t>
            </a:r>
          </a:p>
          <a:p>
            <a:pPr eaLnBrk="1" hangingPunct="1">
              <a:buFontTx/>
              <a:buChar char="•"/>
            </a:pPr>
            <a:r>
              <a:rPr lang="en-US" smtClean="0"/>
              <a:t>Have students provide examples of both free-format and fixed-format questions. The difference between the two is essentially the difference between a multiple-choice and essay exam.</a:t>
            </a:r>
          </a:p>
          <a:p>
            <a:pPr eaLnBrk="1" hangingPunct="1"/>
            <a:endParaRPr lang="en-US" smtClean="0"/>
          </a:p>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9FE6814-6387-46AC-8FED-9C4C2CEE26AF}" type="slidenum">
              <a:rPr lang="en-US"/>
              <a:pPr eaLnBrk="1" hangingPunct="1"/>
              <a:t>27</a:t>
            </a:fld>
            <a:endParaRPr lang="en-US"/>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in the seventh edition.</a:t>
            </a:r>
          </a:p>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7CB9B13-6D5F-4FAC-83F4-5DB1E55ED188}" type="slidenum">
              <a:rPr lang="en-US"/>
              <a:pPr eaLnBrk="1" hangingPunct="1"/>
              <a:t>28</a:t>
            </a:fld>
            <a:endParaRPr lang="en-US"/>
          </a:p>
        </p:txBody>
      </p:sp>
      <p:sp>
        <p:nvSpPr>
          <p:cNvPr id="81923" name="Rectangle 2"/>
          <p:cNvSpPr>
            <a:spLocks noRot="1" noChangeArrowheads="1" noTextEdit="1"/>
          </p:cNvSpPr>
          <p:nvPr>
            <p:ph type="sldImg"/>
          </p:nvPr>
        </p:nvSpPr>
        <p:spPr>
          <a:xfrm>
            <a:off x="1144588" y="685800"/>
            <a:ext cx="4572000" cy="3429000"/>
          </a:xfrm>
          <a:ln/>
        </p:spPr>
      </p:sp>
      <p:sp>
        <p:nvSpPr>
          <p:cNvPr id="8192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Ask students to classify each of the sample questions.</a:t>
            </a:r>
          </a:p>
          <a:p>
            <a:pPr eaLnBrk="1" hangingPunct="1">
              <a:buFontTx/>
              <a:buChar char="•"/>
            </a:pPr>
            <a:r>
              <a:rPr lang="en-US" smtClean="0">
                <a:cs typeface="Times New Roman" pitchFamily="18" charset="0"/>
              </a:rPr>
              <a:t>For </a:t>
            </a:r>
            <a:r>
              <a:rPr lang="en-US" b="1" smtClean="0">
                <a:cs typeface="Times New Roman" pitchFamily="18" charset="0"/>
              </a:rPr>
              <a:t>multiple-choice questions</a:t>
            </a:r>
            <a:r>
              <a:rPr lang="en-US" smtClean="0">
                <a:cs typeface="Times New Roman" pitchFamily="18" charset="0"/>
              </a:rPr>
              <a:t>, the respondent is given several answers. The respondent should be told if more than one answer might be selected. </a:t>
            </a:r>
          </a:p>
          <a:p>
            <a:pPr eaLnBrk="1" hangingPunct="1">
              <a:buFontTx/>
              <a:buChar char="•"/>
            </a:pPr>
            <a:r>
              <a:rPr lang="en-US" smtClean="0">
                <a:cs typeface="Times New Roman" pitchFamily="18" charset="0"/>
              </a:rPr>
              <a:t>For </a:t>
            </a:r>
            <a:r>
              <a:rPr lang="en-US" b="1" smtClean="0">
                <a:cs typeface="Times New Roman" pitchFamily="18" charset="0"/>
              </a:rPr>
              <a:t>rating questions</a:t>
            </a:r>
            <a:r>
              <a:rPr lang="en-US" smtClean="0">
                <a:cs typeface="Times New Roman" pitchFamily="18" charset="0"/>
              </a:rPr>
              <a:t>, the respondent is given a statement and asked to use supplied responses to state an opinion. To prevent built-in bias, there should be an equal number of positive and negative ratings. </a:t>
            </a:r>
          </a:p>
          <a:p>
            <a:pPr eaLnBrk="1" hangingPunct="1">
              <a:buFontTx/>
              <a:buChar char="•"/>
            </a:pPr>
            <a:r>
              <a:rPr lang="en-US" smtClean="0">
                <a:cs typeface="Times New Roman" pitchFamily="18" charset="0"/>
              </a:rPr>
              <a:t>For </a:t>
            </a:r>
            <a:r>
              <a:rPr lang="en-US" b="1" smtClean="0">
                <a:cs typeface="Times New Roman" pitchFamily="18" charset="0"/>
              </a:rPr>
              <a:t>ranking questions</a:t>
            </a:r>
            <a:r>
              <a:rPr lang="en-US" smtClean="0">
                <a:cs typeface="Times New Roman" pitchFamily="18" charset="0"/>
              </a:rPr>
              <a:t>, the respondent is given several possible answers, which are to be ranked in order of preference or experience.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B55FF62-CA15-4DDC-AA29-79EB2F5204F3}" type="slidenum">
              <a:rPr lang="en-US"/>
              <a:pPr eaLnBrk="1" hangingPunct="1"/>
              <a:t>29</a:t>
            </a:fld>
            <a:endParaRPr lang="en-US"/>
          </a:p>
        </p:txBody>
      </p:sp>
      <p:sp>
        <p:nvSpPr>
          <p:cNvPr id="82947" name="Rectangle 2"/>
          <p:cNvSpPr>
            <a:spLocks noRot="1" noChangeArrowheads="1" noTextEdit="1"/>
          </p:cNvSpPr>
          <p:nvPr>
            <p:ph type="sldImg"/>
          </p:nvPr>
        </p:nvSpPr>
        <p:spPr>
          <a:xfrm>
            <a:off x="1144588" y="685800"/>
            <a:ext cx="4572000" cy="3429000"/>
          </a:xfrm>
          <a:ln/>
        </p:spPr>
      </p:sp>
      <p:sp>
        <p:nvSpPr>
          <p:cNvPr id="8294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4694B5F-1148-4E24-BB8C-396A32BD5673}" type="slidenum">
              <a:rPr lang="en-US"/>
              <a:pPr eaLnBrk="1" hangingPunct="1"/>
              <a:t>30</a:t>
            </a:fld>
            <a:endParaRPr lang="en-US"/>
          </a:p>
        </p:txBody>
      </p:sp>
      <p:sp>
        <p:nvSpPr>
          <p:cNvPr id="83971" name="Rectangle 2"/>
          <p:cNvSpPr>
            <a:spLocks noRot="1" noChangeArrowheads="1" noTextEdit="1"/>
          </p:cNvSpPr>
          <p:nvPr>
            <p:ph type="sldImg"/>
          </p:nvPr>
        </p:nvSpPr>
        <p:spPr>
          <a:xfrm>
            <a:off x="1144588" y="685800"/>
            <a:ext cx="4572000" cy="3429000"/>
          </a:xfrm>
          <a:ln/>
        </p:spPr>
      </p:sp>
      <p:sp>
        <p:nvSpPr>
          <p:cNvPr id="8397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Have students provide advantages and disadvantages of interviews.</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5CC536B-68E7-46B0-A242-79A7D19BEDE6}" type="slidenum">
              <a:rPr lang="en-US"/>
              <a:pPr eaLnBrk="1" hangingPunct="1"/>
              <a:t>4</a:t>
            </a:fld>
            <a:endParaRPr lang="en-US"/>
          </a:p>
        </p:txBody>
      </p:sp>
      <p:sp>
        <p:nvSpPr>
          <p:cNvPr id="57347" name="Rectangle 2"/>
          <p:cNvSpPr>
            <a:spLocks noRot="1" noChangeArrowheads="1" noTextEdit="1"/>
          </p:cNvSpPr>
          <p:nvPr>
            <p:ph type="sldImg"/>
          </p:nvPr>
        </p:nvSpPr>
        <p:spPr>
          <a:xfrm>
            <a:off x="1144588" y="685800"/>
            <a:ext cx="4572000" cy="3429000"/>
          </a:xfrm>
          <a:ln/>
        </p:spPr>
      </p:sp>
      <p:sp>
        <p:nvSpPr>
          <p:cNvPr id="5734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This chapter focuses on the techniques and activities for eliciting system requirements as well as how to properly validate and document requirements. The authors have placed an emphasis on this chapter because recent studies have shown that as many as 80% of all system development failures can be traced back to problems with requirements.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16B36DD-0D84-4011-9B9D-2D8E5C53A683}" type="slidenum">
              <a:rPr lang="en-US"/>
              <a:pPr eaLnBrk="1" hangingPunct="1"/>
              <a:t>31</a:t>
            </a:fld>
            <a:endParaRPr lang="en-US"/>
          </a:p>
        </p:txBody>
      </p:sp>
      <p:sp>
        <p:nvSpPr>
          <p:cNvPr id="84995" name="Rectangle 2"/>
          <p:cNvSpPr>
            <a:spLocks noRot="1" noChangeArrowheads="1" noTextEdit="1"/>
          </p:cNvSpPr>
          <p:nvPr>
            <p:ph type="sldImg"/>
          </p:nvPr>
        </p:nvSpPr>
        <p:spPr>
          <a:xfrm>
            <a:off x="1144588" y="685800"/>
            <a:ext cx="4572000" cy="3429000"/>
          </a:xfrm>
          <a:ln/>
        </p:spPr>
      </p:sp>
      <p:sp>
        <p:nvSpPr>
          <p:cNvPr id="8499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An unstructured interview frequently gets off track, and the analyst must be prepared to redirect the interview back to the main goal or subject. For this reason, unstructured interviews don't usually work well for systems analysis and design.</a:t>
            </a:r>
            <a:r>
              <a:rPr lang="en-US" smtClean="0"/>
              <a:t> </a:t>
            </a:r>
          </a:p>
          <a:p>
            <a:pPr eaLnBrk="1" hangingPunct="1">
              <a:buFontTx/>
              <a:buChar char="•"/>
            </a:pPr>
            <a:r>
              <a:rPr lang="en-US" smtClean="0"/>
              <a:t>Have students provide examples of open-ended and closed-ended questions.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5221FCF-2CB7-4997-AF9E-7DA24FC03C91}" type="slidenum">
              <a:rPr lang="en-US"/>
              <a:pPr eaLnBrk="1" hangingPunct="1"/>
              <a:t>32</a:t>
            </a:fld>
            <a:endParaRPr lang="en-US"/>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slide is new in the seventh edition.</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052E818-C0DA-4BD2-B887-DBA8E2C20FDB}" type="slidenum">
              <a:rPr lang="en-US"/>
              <a:pPr eaLnBrk="1" hangingPunct="1"/>
              <a:t>33</a:t>
            </a:fld>
            <a:endParaRPr lang="en-US"/>
          </a:p>
        </p:txBody>
      </p:sp>
      <p:sp>
        <p:nvSpPr>
          <p:cNvPr id="87043" name="Rectangle 2"/>
          <p:cNvSpPr>
            <a:spLocks noRot="1" noChangeArrowheads="1" noTextEdit="1"/>
          </p:cNvSpPr>
          <p:nvPr>
            <p:ph type="sldImg"/>
          </p:nvPr>
        </p:nvSpPr>
        <p:spPr>
          <a:xfrm>
            <a:off x="1144588" y="685800"/>
            <a:ext cx="4572000" cy="3429000"/>
          </a:xfrm>
          <a:ln/>
        </p:spPr>
      </p:sp>
      <p:sp>
        <p:nvSpPr>
          <p:cNvPr id="8704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4D1D498-80CA-452C-8C4B-9741161CD222}" type="slidenum">
              <a:rPr lang="en-US"/>
              <a:pPr eaLnBrk="1" hangingPunct="1"/>
              <a:t>34</a:t>
            </a:fld>
            <a:endParaRPr lang="en-US"/>
          </a:p>
        </p:txBody>
      </p:sp>
      <p:sp>
        <p:nvSpPr>
          <p:cNvPr id="88067" name="Rectangle 2"/>
          <p:cNvSpPr>
            <a:spLocks noRot="1" noChangeArrowheads="1" noTextEdit="1"/>
          </p:cNvSpPr>
          <p:nvPr>
            <p:ph type="sldImg"/>
          </p:nvPr>
        </p:nvSpPr>
        <p:spPr>
          <a:xfrm>
            <a:off x="1144588" y="685800"/>
            <a:ext cx="4572000" cy="3429000"/>
          </a:xfrm>
          <a:ln/>
        </p:spPr>
      </p:sp>
      <p:sp>
        <p:nvSpPr>
          <p:cNvPr id="8806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1F81167-3A2B-4958-A2B6-87B3F2438074}" type="slidenum">
              <a:rPr lang="en-US"/>
              <a:pPr eaLnBrk="1" hangingPunct="1"/>
              <a:t>35</a:t>
            </a:fld>
            <a:endParaRPr lang="en-US"/>
          </a:p>
        </p:txBody>
      </p:sp>
      <p:sp>
        <p:nvSpPr>
          <p:cNvPr id="89091" name="Rectangle 2"/>
          <p:cNvSpPr>
            <a:spLocks noRot="1" noChangeArrowheads="1" noTextEdit="1"/>
          </p:cNvSpPr>
          <p:nvPr>
            <p:ph type="sldImg"/>
          </p:nvPr>
        </p:nvSpPr>
        <p:spPr>
          <a:xfrm>
            <a:off x="1144588" y="685800"/>
            <a:ext cx="4572000" cy="3429000"/>
          </a:xfrm>
          <a:ln/>
        </p:spPr>
      </p:sp>
      <p:sp>
        <p:nvSpPr>
          <p:cNvPr id="8909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ACFC4E7-C810-4AF9-81FB-7A9F852AA9A2}" type="slidenum">
              <a:rPr lang="en-US"/>
              <a:pPr eaLnBrk="1" hangingPunct="1"/>
              <a:t>36</a:t>
            </a:fld>
            <a:endParaRPr lang="en-US"/>
          </a:p>
        </p:txBody>
      </p:sp>
      <p:sp>
        <p:nvSpPr>
          <p:cNvPr id="90115" name="Rectangle 2"/>
          <p:cNvSpPr>
            <a:spLocks noRot="1" noChangeArrowheads="1" noTextEdit="1"/>
          </p:cNvSpPr>
          <p:nvPr>
            <p:ph type="sldImg"/>
          </p:nvPr>
        </p:nvSpPr>
        <p:spPr>
          <a:xfrm>
            <a:off x="1144588" y="685800"/>
            <a:ext cx="4572000" cy="3429000"/>
          </a:xfrm>
          <a:ln/>
        </p:spPr>
      </p:sp>
      <p:sp>
        <p:nvSpPr>
          <p:cNvPr id="9011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Have students provide examples of loaded, leading, and biased questions.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91A6D21-9226-466E-90A2-6A5D8C8602A4}" type="slidenum">
              <a:rPr lang="en-US"/>
              <a:pPr eaLnBrk="1" hangingPunct="1"/>
              <a:t>37</a:t>
            </a:fld>
            <a:endParaRPr lang="en-US"/>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in the seventh edition.</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BAF075F-1326-4479-9A32-0CEC5F147ACA}" type="slidenum">
              <a:rPr lang="en-US"/>
              <a:pPr eaLnBrk="1" hangingPunct="1"/>
              <a:t>38</a:t>
            </a:fld>
            <a:endParaRPr lang="en-US"/>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endParaRPr lang="en-US" smtClean="0"/>
          </a:p>
          <a:p>
            <a:pPr eaLnBrk="1" hangingPunct="1"/>
            <a:r>
              <a:rPr lang="en-US" smtClean="0"/>
              <a:t>Discuss with the students each of the items and the reasons for their classifications.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DB14BBB-FB50-41B3-86BF-388FC1FF515C}" type="slidenum">
              <a:rPr lang="en-US"/>
              <a:pPr eaLnBrk="1" hangingPunct="1"/>
              <a:t>39</a:t>
            </a:fld>
            <a:endParaRPr lang="en-US"/>
          </a:p>
        </p:txBody>
      </p:sp>
      <p:sp>
        <p:nvSpPr>
          <p:cNvPr id="93187" name="Rectangle 2"/>
          <p:cNvSpPr>
            <a:spLocks noRot="1" noChangeArrowheads="1" noTextEdit="1"/>
          </p:cNvSpPr>
          <p:nvPr>
            <p:ph type="sldImg"/>
          </p:nvPr>
        </p:nvSpPr>
        <p:spPr>
          <a:xfrm>
            <a:off x="1144588" y="685800"/>
            <a:ext cx="4572000" cy="3429000"/>
          </a:xfrm>
          <a:ln/>
        </p:spPr>
      </p:sp>
      <p:sp>
        <p:nvSpPr>
          <p:cNvPr id="9318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solidFill>
                  <a:srgbClr val="000000"/>
                </a:solidFill>
                <a:cs typeface="Times New Roman" pitchFamily="18" charset="0"/>
              </a:rPr>
              <a:t>Research studies have determined a startling fact — of a person's total feelings, only 7 percent are communicated verbally (in words), 38 percent are communicated by the tone of voice used, and 55 percent of those feelings are communicated by facial and body expressions. </a:t>
            </a:r>
          </a:p>
          <a:p>
            <a:pPr eaLnBrk="1" hangingPunct="1">
              <a:buFontTx/>
              <a:buChar char="•"/>
            </a:pPr>
            <a:r>
              <a:rPr lang="en-US" smtClean="0">
                <a:solidFill>
                  <a:srgbClr val="000000"/>
                </a:solidFill>
                <a:cs typeface="Times New Roman" pitchFamily="18" charset="0"/>
              </a:rPr>
              <a:t>Certain types of communications take place only in some of these zones. For example, an analyst conducts most interviews with system users in the personal zone. But the analyst may need to move back to the social zone if the user displays any signs (body language) of being uncomfortable. Sometimes increasing eye contact can make up for a long distance that can't be changed. Many people use the fringes of the social zone as a “respect” distance.</a:t>
            </a:r>
            <a:r>
              <a:rPr lang="en-US" smtClean="0"/>
              <a:t> </a:t>
            </a:r>
          </a:p>
          <a:p>
            <a:pPr eaLnBrk="1" hangingPunct="1">
              <a:buFontTx/>
              <a:buChar char="•"/>
            </a:pPr>
            <a:endParaRPr lang="en-US" smtClean="0">
              <a:solidFill>
                <a:srgbClr val="000000"/>
              </a:solidFill>
              <a:cs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486D370-DCDE-454E-8188-BBE849DCD664}" type="slidenum">
              <a:rPr lang="en-US"/>
              <a:pPr eaLnBrk="1" hangingPunct="1"/>
              <a:t>40</a:t>
            </a:fld>
            <a:endParaRPr lang="en-US"/>
          </a:p>
        </p:txBody>
      </p:sp>
      <p:sp>
        <p:nvSpPr>
          <p:cNvPr id="94211" name="Rectangle 2"/>
          <p:cNvSpPr>
            <a:spLocks noRot="1" noChangeArrowheads="1" noTextEdit="1"/>
          </p:cNvSpPr>
          <p:nvPr>
            <p:ph type="sldImg"/>
          </p:nvPr>
        </p:nvSpPr>
        <p:spPr>
          <a:xfrm>
            <a:off x="1144588" y="685800"/>
            <a:ext cx="4572000" cy="3429000"/>
          </a:xfrm>
          <a:ln/>
        </p:spPr>
      </p:sp>
      <p:sp>
        <p:nvSpPr>
          <p:cNvPr id="9421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Discovery prototyping is frequently applied to systems development projects, especially in those cases where the development team is having problems defining the system requirements. The philosophy is that the users will recognize their requirements when they see them. </a:t>
            </a:r>
            <a:endParaRPr lang="en-US" smtClean="0"/>
          </a:p>
          <a:p>
            <a:pPr eaLnBrk="1" hangingPunct="1">
              <a:buFontTx/>
              <a:buChar char="•"/>
            </a:pPr>
            <a:r>
              <a:rPr lang="en-US" smtClean="0"/>
              <a:t>Have students provide advantages and disadvantages of discovery prototyping.</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983D27C-406E-4017-BA99-26396FB32315}" type="slidenum">
              <a:rPr lang="en-US"/>
              <a:pPr eaLnBrk="1" hangingPunct="1"/>
              <a:t>5</a:t>
            </a:fld>
            <a:endParaRPr 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slide is new in the seventh edition. The difference between functional and nonfunctional requirements is also covered in Chapter 5 but is repeated here because some instructors skip Chapter 5.</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63DE540-070E-422D-95FC-E457ECBEC563}" type="slidenum">
              <a:rPr lang="en-US"/>
              <a:pPr eaLnBrk="1" hangingPunct="1"/>
              <a:t>41</a:t>
            </a:fld>
            <a:endParaRPr lang="en-US"/>
          </a:p>
        </p:txBody>
      </p:sp>
      <p:sp>
        <p:nvSpPr>
          <p:cNvPr id="95235" name="Rectangle 2"/>
          <p:cNvSpPr>
            <a:spLocks noRo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This is a new slide in the seventh edition.</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16F17F-ACF8-4CEF-B77F-23471BC772CD}" type="slidenum">
              <a:rPr lang="en-US"/>
              <a:pPr eaLnBrk="1" hangingPunct="1"/>
              <a:t>42</a:t>
            </a:fld>
            <a:endParaRPr lang="en-US"/>
          </a:p>
        </p:txBody>
      </p:sp>
      <p:sp>
        <p:nvSpPr>
          <p:cNvPr id="96259" name="Rectangle 2"/>
          <p:cNvSpPr>
            <a:spLocks noRot="1" noChangeArrowheads="1" noTextEdit="1"/>
          </p:cNvSpPr>
          <p:nvPr>
            <p:ph type="sldImg"/>
          </p:nvPr>
        </p:nvSpPr>
        <p:spPr>
          <a:xfrm>
            <a:off x="1144588" y="685800"/>
            <a:ext cx="4572000" cy="3429000"/>
          </a:xfrm>
          <a:ln/>
        </p:spPr>
      </p:sp>
      <p:sp>
        <p:nvSpPr>
          <p:cNvPr id="9626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JRP (and JAD) techniques are becoming increasingly common in systems planning and systems analysis to obtain group consensus on problems, objectives, and requirements.</a:t>
            </a:r>
            <a:r>
              <a:rPr lang="en-US" smtClean="0"/>
              <a:t>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C0F659A-1958-44FA-8EF1-C1761F3BCE90}" type="slidenum">
              <a:rPr lang="en-US"/>
              <a:pPr eaLnBrk="1" hangingPunct="1"/>
              <a:t>43</a:t>
            </a:fld>
            <a:endParaRPr lang="en-US"/>
          </a:p>
        </p:txBody>
      </p:sp>
      <p:sp>
        <p:nvSpPr>
          <p:cNvPr id="97283" name="Rectangle 2"/>
          <p:cNvSpPr>
            <a:spLocks noRot="1" noChangeArrowheads="1" noTextEdit="1"/>
          </p:cNvSpPr>
          <p:nvPr>
            <p:ph type="sldImg"/>
          </p:nvPr>
        </p:nvSpPr>
        <p:spPr>
          <a:xfrm>
            <a:off x="1144588" y="685800"/>
            <a:ext cx="4572000" cy="3429000"/>
          </a:xfrm>
          <a:ln/>
        </p:spPr>
      </p:sp>
      <p:sp>
        <p:nvSpPr>
          <p:cNvPr id="9728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Discuss the role of each. Be sure to focus on the skills needed to be a successful JRP facilitator.</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A3DC48F-C0FF-47C9-9DEC-77BDA72A975A}" type="slidenum">
              <a:rPr lang="en-US"/>
              <a:pPr eaLnBrk="1" hangingPunct="1"/>
              <a:t>44</a:t>
            </a:fld>
            <a:endParaRPr lang="en-US"/>
          </a:p>
        </p:txBody>
      </p:sp>
      <p:sp>
        <p:nvSpPr>
          <p:cNvPr id="98307" name="Rectangle 2"/>
          <p:cNvSpPr>
            <a:spLocks noRot="1" noChangeArrowheads="1" noTextEdit="1"/>
          </p:cNvSpPr>
          <p:nvPr>
            <p:ph type="sldImg"/>
          </p:nvPr>
        </p:nvSpPr>
        <p:spPr>
          <a:xfrm>
            <a:off x="1144588" y="685800"/>
            <a:ext cx="4572000" cy="3429000"/>
          </a:xfrm>
          <a:ln/>
        </p:spPr>
      </p:sp>
      <p:sp>
        <p:nvSpPr>
          <p:cNvPr id="9830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Discuss why the JRP session location should be held off-site. </a:t>
            </a:r>
          </a:p>
          <a:p>
            <a:pPr eaLnBrk="1" hangingPunct="1">
              <a:buFontTx/>
              <a:buChar char="•"/>
            </a:pPr>
            <a:r>
              <a:rPr lang="en-US" smtClean="0"/>
              <a:t>Discuss why many companies opt to hire qualified JRP facilitators from outside the organization.</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A692D53-7851-442A-8599-9CE56B079C26}" type="slidenum">
              <a:rPr lang="en-US"/>
              <a:pPr eaLnBrk="1" hangingPunct="1"/>
              <a:t>45</a:t>
            </a:fld>
            <a:endParaRPr lang="en-US"/>
          </a:p>
        </p:txBody>
      </p:sp>
      <p:sp>
        <p:nvSpPr>
          <p:cNvPr id="99331" name="Rectangle 2"/>
          <p:cNvSpPr>
            <a:spLocks noRot="1" noChangeArrowheads="1" noTextEdit="1"/>
          </p:cNvSpPr>
          <p:nvPr>
            <p:ph type="sldImg"/>
          </p:nvPr>
        </p:nvSpPr>
        <p:spPr>
          <a:xfrm>
            <a:off x="1144588" y="685800"/>
            <a:ext cx="4572000" cy="3429000"/>
          </a:xfrm>
          <a:ln/>
        </p:spPr>
      </p:sp>
      <p:sp>
        <p:nvSpPr>
          <p:cNvPr id="9933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solidFill>
                  <a:srgbClr val="000000"/>
                </a:solidFill>
                <a:cs typeface="Times New Roman" pitchFamily="18" charset="0"/>
              </a:rPr>
              <a:t>Teaching Notes</a:t>
            </a:r>
          </a:p>
          <a:p>
            <a:pPr eaLnBrk="1" hangingPunct="1">
              <a:buFontTx/>
              <a:buChar char="•"/>
            </a:pPr>
            <a:r>
              <a:rPr lang="en-US" smtClean="0">
                <a:solidFill>
                  <a:srgbClr val="000000"/>
                </a:solidFill>
                <a:cs typeface="Times New Roman" pitchFamily="18" charset="0"/>
              </a:rPr>
              <a:t>Discuss the seating arrangement of the participants as well as where the equipment is located. Also solicit the opinions of students in the way of providing refreshments. Do they think it is necessary?</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13EA7AC-02C3-4F8C-993B-325E57C3866B}" type="slidenum">
              <a:rPr lang="en-US"/>
              <a:pPr eaLnBrk="1" hangingPunct="1"/>
              <a:t>46</a:t>
            </a:fld>
            <a:endParaRPr lang="en-US"/>
          </a:p>
        </p:txBody>
      </p:sp>
      <p:sp>
        <p:nvSpPr>
          <p:cNvPr id="100355" name="Rectangle 2"/>
          <p:cNvSpPr>
            <a:spLocks noRot="1" noChangeArrowheads="1" noTextEdit="1"/>
          </p:cNvSpPr>
          <p:nvPr>
            <p:ph type="sldImg"/>
          </p:nvPr>
        </p:nvSpPr>
        <p:spPr>
          <a:xfrm>
            <a:off x="1144588" y="685800"/>
            <a:ext cx="4572000" cy="3429000"/>
          </a:xfrm>
          <a:ln/>
        </p:spPr>
      </p:sp>
      <p:sp>
        <p:nvSpPr>
          <p:cNvPr id="10035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2C8D2CF-D924-4D2B-846D-72295D27DA30}" type="slidenum">
              <a:rPr lang="en-US"/>
              <a:pPr eaLnBrk="1" hangingPunct="1"/>
              <a:t>47</a:t>
            </a:fld>
            <a:endParaRPr lang="en-US"/>
          </a:p>
        </p:txBody>
      </p:sp>
      <p:sp>
        <p:nvSpPr>
          <p:cNvPr id="101379" name="Rectangle 2"/>
          <p:cNvSpPr>
            <a:spLocks noRot="1" noChangeArrowheads="1" noTextEdit="1"/>
          </p:cNvSpPr>
          <p:nvPr>
            <p:ph type="sldImg"/>
          </p:nvPr>
        </p:nvSpPr>
        <p:spPr>
          <a:xfrm>
            <a:off x="1144588" y="685800"/>
            <a:ext cx="4572000" cy="3429000"/>
          </a:xfrm>
          <a:ln/>
        </p:spPr>
      </p:sp>
      <p:sp>
        <p:nvSpPr>
          <p:cNvPr id="10138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smtClean="0"/>
              <a:t>No additional notes.</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0D41FE3-3481-48E3-A419-B8D58D44F66A}" type="slidenum">
              <a:rPr lang="en-US"/>
              <a:pPr eaLnBrk="1" hangingPunct="1"/>
              <a:t>48</a:t>
            </a:fld>
            <a:endParaRPr lang="en-US"/>
          </a:p>
        </p:txBody>
      </p:sp>
      <p:sp>
        <p:nvSpPr>
          <p:cNvPr id="102403" name="Rectangle 2"/>
          <p:cNvSpPr>
            <a:spLocks noRot="1" noChangeArrowheads="1" noTextEdit="1"/>
          </p:cNvSpPr>
          <p:nvPr>
            <p:ph type="sldImg"/>
          </p:nvPr>
        </p:nvSpPr>
        <p:spPr>
          <a:xfrm>
            <a:off x="1144588" y="685800"/>
            <a:ext cx="4572000" cy="3429000"/>
          </a:xfrm>
          <a:ln/>
        </p:spPr>
      </p:sp>
      <p:sp>
        <p:nvSpPr>
          <p:cNvPr id="10240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r>
              <a:rPr lang="en-US" smtClean="0"/>
              <a:t>Be sure to discuss the rules of brainstorming:</a:t>
            </a:r>
          </a:p>
          <a:p>
            <a:pPr eaLnBrk="1" hangingPunct="1">
              <a:buFontTx/>
              <a:buChar char="•"/>
            </a:pPr>
            <a:r>
              <a:rPr lang="en-US" smtClean="0">
                <a:solidFill>
                  <a:srgbClr val="000000"/>
                </a:solidFill>
                <a:cs typeface="Times New Roman" pitchFamily="18" charset="0"/>
              </a:rPr>
              <a:t>Be spontaneous. Call out ideas as fast as they occur.</a:t>
            </a:r>
          </a:p>
          <a:p>
            <a:pPr eaLnBrk="1" hangingPunct="1">
              <a:buFontTx/>
              <a:buChar char="•"/>
            </a:pPr>
            <a:r>
              <a:rPr lang="en-US" smtClean="0">
                <a:solidFill>
                  <a:srgbClr val="000000"/>
                </a:solidFill>
                <a:cs typeface="Times New Roman" pitchFamily="18" charset="0"/>
              </a:rPr>
              <a:t>Absolutely no criticism, analysis, or evaluation of any kind is permitted while the ideas are being generated. Any idea may be useful, if only to spark another idea.</a:t>
            </a:r>
          </a:p>
          <a:p>
            <a:pPr eaLnBrk="1" hangingPunct="1">
              <a:buFontTx/>
              <a:buChar char="•"/>
            </a:pPr>
            <a:r>
              <a:rPr lang="en-US" smtClean="0">
                <a:solidFill>
                  <a:srgbClr val="000000"/>
                </a:solidFill>
                <a:cs typeface="Times New Roman" pitchFamily="18" charset="0"/>
              </a:rPr>
              <a:t>Emphasize quantity of ideas, not necessarily quality.</a:t>
            </a:r>
          </a:p>
          <a:p>
            <a:pPr eaLnBrk="1" hangingPunct="1">
              <a:buFontTx/>
              <a:buChar char="•"/>
            </a:pPr>
            <a:endParaRPr lang="en-US" smtClean="0"/>
          </a:p>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DD4620D-529A-45C8-B1D4-431E65000166}" type="slidenum">
              <a:rPr lang="en-US"/>
              <a:pPr eaLnBrk="1" hangingPunct="1"/>
              <a:t>49</a:t>
            </a:fld>
            <a:endParaRPr lang="en-US"/>
          </a:p>
        </p:txBody>
      </p:sp>
      <p:sp>
        <p:nvSpPr>
          <p:cNvPr id="103427" name="Rectangle 2"/>
          <p:cNvSpPr>
            <a:spLocks noRot="1" noChangeArrowheads="1" noTextEdit="1"/>
          </p:cNvSpPr>
          <p:nvPr>
            <p:ph type="sldImg"/>
          </p:nvPr>
        </p:nvSpPr>
        <p:spPr>
          <a:xfrm>
            <a:off x="1144588" y="685800"/>
            <a:ext cx="4572000" cy="3429000"/>
          </a:xfrm>
          <a:ln/>
        </p:spPr>
      </p:sp>
      <p:sp>
        <p:nvSpPr>
          <p:cNvPr id="10342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t>Discuss the reasons why JRP reduces the amount of time required to develop systems.</a:t>
            </a:r>
          </a:p>
          <a:p>
            <a:pPr eaLnBrk="1" hangingPunct="1">
              <a:buFontTx/>
              <a:buChar char="•"/>
            </a:pPr>
            <a:r>
              <a:rPr lang="en-US" smtClean="0"/>
              <a:t>Note the differences between calendar time and person-hours. JRP may require more person-hours but reduces calendar time. Ask the students to name situations in which minimizing one or the other would be more important.</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7FCC5BD-B24E-44E3-BC9E-6749D65E46A1}" type="slidenum">
              <a:rPr lang="en-US"/>
              <a:pPr eaLnBrk="1" hangingPunct="1"/>
              <a:t>50</a:t>
            </a:fld>
            <a:endParaRPr lang="en-US"/>
          </a:p>
        </p:txBody>
      </p:sp>
      <p:sp>
        <p:nvSpPr>
          <p:cNvPr id="104451" name="Rectangle 2"/>
          <p:cNvSpPr>
            <a:spLocks noRot="1" noChangeArrowheads="1" noTextEdit="1"/>
          </p:cNvSpPr>
          <p:nvPr>
            <p:ph type="sldImg"/>
          </p:nvPr>
        </p:nvSpPr>
        <p:spPr>
          <a:xfrm>
            <a:off x="1144588" y="685800"/>
            <a:ext cx="4572000" cy="3429000"/>
          </a:xfrm>
          <a:ln/>
        </p:spPr>
      </p:sp>
      <p:sp>
        <p:nvSpPr>
          <p:cNvPr id="10445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buFontTx/>
              <a:buChar char="•"/>
            </a:pPr>
            <a:r>
              <a:rPr lang="en-US" smtClean="0">
                <a:cs typeface="Times New Roman" pitchFamily="18" charset="0"/>
              </a:rPr>
              <a:t>This is one possible strategy, but one that minimizes wasting user time.</a:t>
            </a:r>
          </a:p>
          <a:p>
            <a:pPr eaLnBrk="1" hangingPunct="1">
              <a:buFontTx/>
              <a:buChar char="•"/>
            </a:pPr>
            <a:r>
              <a:rPr lang="en-US" smtClean="0">
                <a:cs typeface="Times New Roman" pitchFamily="18" charset="0"/>
              </a:rPr>
              <a:t>An analyst needs an organized method for collecting facts. An inexperienced analyst will frequently jump right into interviews. “Go to the people. That's where the real facts are!'' Wrong! This attitude fails to recognize an important fact of life: people must complete their day-to-day jobs! Your job is not their main responsibility. Your demand on their time is their time and money lost.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6667A71-F70D-45CF-99CC-DC14F53B4519}" type="slidenum">
              <a:rPr lang="en-US"/>
              <a:pPr eaLnBrk="1" hangingPunct="1"/>
              <a:t>6</a:t>
            </a:fld>
            <a:endParaRPr lang="en-US"/>
          </a:p>
        </p:txBody>
      </p:sp>
      <p:sp>
        <p:nvSpPr>
          <p:cNvPr id="59395" name="Rectangle 2"/>
          <p:cNvSpPr>
            <a:spLocks noRot="1" noChangeArrowheads="1" noTextEdit="1"/>
          </p:cNvSpPr>
          <p:nvPr>
            <p:ph type="sldImg"/>
          </p:nvPr>
        </p:nvSpPr>
        <p:spPr>
          <a:xfrm>
            <a:off x="1144588" y="685800"/>
            <a:ext cx="4572000" cy="3429000"/>
          </a:xfrm>
          <a:ln/>
        </p:spPr>
      </p:sp>
      <p:sp>
        <p:nvSpPr>
          <p:cNvPr id="5939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cs typeface="Arial" pitchFamily="34" charset="0"/>
              </a:rPr>
              <a:t>Teaching Notes</a:t>
            </a:r>
          </a:p>
          <a:p>
            <a:pPr eaLnBrk="1" hangingPunct="1"/>
            <a:r>
              <a:rPr lang="en-US" smtClean="0">
                <a:cs typeface="Arial" pitchFamily="34" charset="0"/>
              </a:rPr>
              <a:t>This slide (and the next) emphasize the importance of spending time in defining system requirements.</a:t>
            </a:r>
            <a:endParaRPr lang="en-US" smtClean="0">
              <a:latin typeface="New York" charset="0"/>
              <a:cs typeface="Times New Roman" pitchFamily="18" charset="0"/>
            </a:endParaRP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C4F949-FEAB-4383-AB3D-16D8ACB45DBC}" type="slidenum">
              <a:rPr lang="en-US"/>
              <a:pPr eaLnBrk="1" hangingPunct="1"/>
              <a:t>7</a:t>
            </a:fld>
            <a:endParaRPr lang="en-US"/>
          </a:p>
        </p:txBody>
      </p:sp>
      <p:sp>
        <p:nvSpPr>
          <p:cNvPr id="60419" name="Rectangle 2"/>
          <p:cNvSpPr>
            <a:spLocks noRot="1" noChangeArrowheads="1" noTextEdit="1"/>
          </p:cNvSpPr>
          <p:nvPr>
            <p:ph type="sldImg"/>
          </p:nvPr>
        </p:nvSpPr>
        <p:spPr>
          <a:xfrm>
            <a:off x="1144588" y="685800"/>
            <a:ext cx="4572000" cy="3429000"/>
          </a:xfrm>
          <a:ln/>
        </p:spPr>
      </p:sp>
      <p:sp>
        <p:nvSpPr>
          <p:cNvPr id="6042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r>
              <a:rPr lang="en-US" smtClean="0">
                <a:cs typeface="Times New Roman" pitchFamily="18" charset="0"/>
              </a:rPr>
              <a:t>Table based on work by Barry W. Boehm, a noted expert in information technology economics.</a:t>
            </a:r>
            <a:r>
              <a:rPr lang="en-US" smtClean="0"/>
              <a:t> </a:t>
            </a:r>
            <a:r>
              <a:rPr lang="en-US" smtClean="0">
                <a:cs typeface="Times New Roman" pitchFamily="18" charset="0"/>
              </a:rPr>
              <a:t>Based on these findings, an erroneous requirement that goes undetected and unfixed until the operation phase may cost 1,000 times more than if it were detected and fixed in the requirements phase!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731D19F-F6F4-4F94-94F4-6B3D3267F804}" type="slidenum">
              <a:rPr lang="en-US"/>
              <a:pPr eaLnBrk="1" hangingPunct="1"/>
              <a:t>8</a:t>
            </a:fld>
            <a:endParaRPr lang="en-US"/>
          </a:p>
        </p:txBody>
      </p:sp>
      <p:sp>
        <p:nvSpPr>
          <p:cNvPr id="61443" name="Rectangle 2"/>
          <p:cNvSpPr>
            <a:spLocks noRot="1" noChangeArrowheads="1" noTextEdit="1"/>
          </p:cNvSpPr>
          <p:nvPr>
            <p:ph type="sldImg"/>
          </p:nvPr>
        </p:nvSpPr>
        <p:spPr>
          <a:xfrm>
            <a:off x="1144588" y="685800"/>
            <a:ext cx="4572000" cy="3429000"/>
          </a:xfrm>
          <a:ln/>
        </p:spPr>
      </p:sp>
      <p:sp>
        <p:nvSpPr>
          <p:cNvPr id="61444"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r>
              <a:rPr lang="en-US" smtClean="0"/>
              <a:t>Requirements rarely initially emerge in a form that meets these criteria. Requirements discovery is an iterative process that involves refining and revising the requirements until they are correct.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D0CE290-61B7-4C8A-9E0D-6D0FF72C653D}" type="slidenum">
              <a:rPr lang="en-US"/>
              <a:pPr eaLnBrk="1" hangingPunct="1"/>
              <a:t>9</a:t>
            </a:fld>
            <a:endParaRPr lang="en-US"/>
          </a:p>
        </p:txBody>
      </p:sp>
      <p:sp>
        <p:nvSpPr>
          <p:cNvPr id="62467" name="Rectangle 2"/>
          <p:cNvSpPr>
            <a:spLocks noRot="1" noChangeArrowheads="1" noTextEdit="1"/>
          </p:cNvSpPr>
          <p:nvPr>
            <p:ph type="sldImg"/>
          </p:nvPr>
        </p:nvSpPr>
        <p:spPr>
          <a:xfrm>
            <a:off x="1144588" y="685800"/>
            <a:ext cx="4572000" cy="3429000"/>
          </a:xfrm>
          <a:ln/>
        </p:spPr>
      </p:sp>
      <p:sp>
        <p:nvSpPr>
          <p:cNvPr id="6246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68" tIns="45534" rIns="91068" bIns="45534"/>
          <a:lstStyle/>
          <a:p>
            <a:pPr eaLnBrk="1" hangingPunct="1"/>
            <a:r>
              <a:rPr lang="en-US" b="1" smtClean="0"/>
              <a:t>Teaching notes</a:t>
            </a:r>
          </a:p>
          <a:p>
            <a:pPr eaLnBrk="1" hangingPunct="1"/>
            <a:r>
              <a:rPr lang="en-US" smtClean="0"/>
              <a:t>The process of requirements discovery consists of four activities.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851316B-0C42-497C-9C09-DF086EDB3259}" type="slidenum">
              <a:rPr lang="en-US"/>
              <a:pPr eaLnBrk="1" hangingPunct="1"/>
              <a:t>10</a:t>
            </a:fld>
            <a:endParaRPr lang="en-US"/>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endParaRPr lang="en-US" smtClean="0"/>
          </a:p>
          <a:p>
            <a:pPr eaLnBrk="1" hangingPunct="1">
              <a:buFontTx/>
              <a:buChar char="•"/>
            </a:pPr>
            <a:r>
              <a:rPr lang="en-US" smtClean="0"/>
              <a:t>Explain concept to students. </a:t>
            </a:r>
          </a:p>
          <a:p>
            <a:pPr eaLnBrk="1" hangingPunct="1">
              <a:buFontTx/>
              <a:buChar char="•"/>
            </a:pPr>
            <a:r>
              <a:rPr lang="en-US" smtClean="0"/>
              <a:t>The name of the problem goes at the right of the diagram (the fish’s head).</a:t>
            </a:r>
          </a:p>
          <a:p>
            <a:pPr eaLnBrk="1" hangingPunct="1">
              <a:buFontTx/>
              <a:buChar char="•"/>
            </a:pPr>
            <a:r>
              <a:rPr lang="en-US" smtClean="0"/>
              <a:t>The possible causes of the problem are drawn as bones off the main backbone, grouped by 4 Ms (Materials, Machines, Manpower [People], and Methods) plus other categories that are appropriate to the problem at hand.</a:t>
            </a:r>
          </a:p>
          <a:p>
            <a:pPr eaLnBrk="1" hangingPunct="1">
              <a:buFontTx/>
              <a:buChar char="•"/>
            </a:pPr>
            <a:r>
              <a:rPr lang="en-US" smtClean="0"/>
              <a:t>The team can then determine the most likely cause or causes.</a:t>
            </a:r>
          </a:p>
          <a:p>
            <a:pPr eaLnBrk="1" hangingPunct="1">
              <a:buFontTx/>
              <a:buChar char="•"/>
            </a:pPr>
            <a:r>
              <a:rPr lang="en-US" smtClean="0"/>
              <a:t>Try to do another example during lecture based on a well-known problem that most students experience, such as college class registration.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sli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5"/>
          <p:cNvSpPr>
            <a:spLocks noChangeShapeType="1"/>
          </p:cNvSpPr>
          <p:nvPr/>
        </p:nvSpPr>
        <p:spPr bwMode="auto">
          <a:xfrm>
            <a:off x="2895600" y="1981200"/>
            <a:ext cx="5759450" cy="0"/>
          </a:xfrm>
          <a:prstGeom prst="line">
            <a:avLst/>
          </a:prstGeom>
          <a:noFill/>
          <a:ln w="44450">
            <a:solidFill>
              <a:schemeClr val="bg1"/>
            </a:solidFill>
            <a:round/>
            <a:headEnd/>
            <a:tailEnd/>
          </a:ln>
          <a:effectLst/>
        </p:spPr>
        <p:txBody>
          <a:bodyPr/>
          <a:lstStyle/>
          <a:p>
            <a:pPr>
              <a:defRPr/>
            </a:pPr>
            <a:endParaRPr lang="en-US"/>
          </a:p>
        </p:txBody>
      </p:sp>
      <p:sp>
        <p:nvSpPr>
          <p:cNvPr id="6" name="Rectangle 6"/>
          <p:cNvSpPr>
            <a:spLocks noChangeArrowheads="1"/>
          </p:cNvSpPr>
          <p:nvPr/>
        </p:nvSpPr>
        <p:spPr bwMode="auto">
          <a:xfrm>
            <a:off x="152400" y="6572250"/>
            <a:ext cx="2667000" cy="457200"/>
          </a:xfrm>
          <a:prstGeom prst="rect">
            <a:avLst/>
          </a:prstGeom>
          <a:noFill/>
          <a:ln w="12700" cap="sq">
            <a:noFill/>
            <a:miter lim="800000"/>
            <a:headEnd type="none" w="sm" len="sm"/>
            <a:tailEnd type="none" w="sm" len="sm"/>
          </a:ln>
          <a:effectLst/>
        </p:spPr>
        <p:txBody>
          <a:bodyPr/>
          <a:lstStyle/>
          <a:p>
            <a:pPr eaLnBrk="0" hangingPunct="0">
              <a:spcBef>
                <a:spcPct val="50000"/>
              </a:spcBef>
              <a:defRPr/>
            </a:pPr>
            <a:r>
              <a:rPr lang="en-US" sz="1400" b="1" i="1">
                <a:solidFill>
                  <a:schemeClr val="bg1"/>
                </a:solidFill>
                <a:latin typeface="Book Antiqua" pitchFamily="18" charset="0"/>
              </a:rPr>
              <a:t>McGraw-Hill/Irwin</a:t>
            </a:r>
          </a:p>
        </p:txBody>
      </p:sp>
      <p:sp>
        <p:nvSpPr>
          <p:cNvPr id="7" name="Rectangle 7"/>
          <p:cNvSpPr>
            <a:spLocks noChangeArrowheads="1"/>
          </p:cNvSpPr>
          <p:nvPr/>
        </p:nvSpPr>
        <p:spPr bwMode="auto">
          <a:xfrm>
            <a:off x="3429000" y="6572250"/>
            <a:ext cx="5410200" cy="457200"/>
          </a:xfrm>
          <a:prstGeom prst="rect">
            <a:avLst/>
          </a:prstGeom>
          <a:noFill/>
          <a:ln w="12700" cap="sq">
            <a:noFill/>
            <a:miter lim="800000"/>
            <a:headEnd type="none" w="sm" len="sm"/>
            <a:tailEnd type="none" w="sm" len="sm"/>
          </a:ln>
          <a:effectLst/>
        </p:spPr>
        <p:txBody>
          <a:bodyPr/>
          <a:lstStyle/>
          <a:p>
            <a:pPr algn="r" eaLnBrk="0" hangingPunct="0">
              <a:spcBef>
                <a:spcPct val="50000"/>
              </a:spcBef>
              <a:defRPr/>
            </a:pPr>
            <a:r>
              <a:rPr lang="en-US" sz="1200" b="1" i="1">
                <a:solidFill>
                  <a:schemeClr val="bg1"/>
                </a:solidFill>
                <a:latin typeface="Book Antiqua" pitchFamily="18" charset="0"/>
              </a:rPr>
              <a:t>Copyright</a:t>
            </a:r>
            <a:r>
              <a:rPr lang="en-US" sz="1200">
                <a:solidFill>
                  <a:schemeClr val="bg1"/>
                </a:solidFill>
                <a:latin typeface="Book Antiqua" pitchFamily="18" charset="0"/>
              </a:rPr>
              <a:t> </a:t>
            </a:r>
            <a:r>
              <a:rPr lang="en-US" sz="1200" b="1" i="1">
                <a:solidFill>
                  <a:schemeClr val="bg1"/>
                </a:solidFill>
                <a:latin typeface="Book Antiqua" pitchFamily="18" charset="0"/>
              </a:rPr>
              <a:t>© 2007 by The McGraw-Hill Companies, Inc. All rights reserved.</a:t>
            </a:r>
          </a:p>
        </p:txBody>
      </p:sp>
      <p:sp>
        <p:nvSpPr>
          <p:cNvPr id="183299" name="Rectangle 3"/>
          <p:cNvSpPr>
            <a:spLocks noGrp="1" noChangeArrowheads="1"/>
          </p:cNvSpPr>
          <p:nvPr>
            <p:ph type="ctrTitle"/>
          </p:nvPr>
        </p:nvSpPr>
        <p:spPr>
          <a:xfrm>
            <a:off x="2895600" y="381000"/>
            <a:ext cx="5715000" cy="1600200"/>
          </a:xfrm>
          <a:solidFill>
            <a:srgbClr val="D2E0A4"/>
          </a:solidFill>
        </p:spPr>
        <p:txBody>
          <a:bodyPr lIns="365760"/>
          <a:lstStyle>
            <a:lvl1pPr>
              <a:defRPr/>
            </a:lvl1pPr>
          </a:lstStyle>
          <a:p>
            <a:r>
              <a:rPr lang="en-US"/>
              <a:t>Click to edit Master title style</a:t>
            </a:r>
          </a:p>
        </p:txBody>
      </p:sp>
      <p:sp>
        <p:nvSpPr>
          <p:cNvPr id="183300" name="Rectangle 4"/>
          <p:cNvSpPr>
            <a:spLocks noGrp="1" noChangeArrowheads="1"/>
          </p:cNvSpPr>
          <p:nvPr>
            <p:ph type="subTitle" idx="1"/>
          </p:nvPr>
        </p:nvSpPr>
        <p:spPr>
          <a:xfrm>
            <a:off x="2971800" y="2133600"/>
            <a:ext cx="5562600" cy="3962400"/>
          </a:xfrm>
        </p:spPr>
        <p:txBody>
          <a:bodyPr anchor="ctr" anchorCtr="1"/>
          <a:lstStyle>
            <a:lvl1pPr marL="0" indent="0" algn="ctr">
              <a:buFontTx/>
              <a:buNone/>
              <a:defRPr sz="4000">
                <a:solidFill>
                  <a:srgbClr val="660066"/>
                </a:solidFill>
              </a:defRPr>
            </a:lvl1pPr>
          </a:lstStyle>
          <a:p>
            <a:r>
              <a:rPr lang="en-US"/>
              <a:t>Click to edit Master subtitle style</a:t>
            </a:r>
          </a:p>
        </p:txBody>
      </p:sp>
    </p:spTree>
    <p:extLst>
      <p:ext uri="{BB962C8B-B14F-4D97-AF65-F5344CB8AC3E}">
        <p14:creationId xmlns:p14="http://schemas.microsoft.com/office/powerpoint/2010/main" val="952145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6-</a:t>
            </a:r>
            <a:fld id="{162EEBCE-3A94-4CF3-8644-620D1EB894F3}" type="slidenum">
              <a:rPr lang="en-US"/>
              <a:pPr>
                <a:defRPr/>
              </a:pPr>
              <a:t>‹#›</a:t>
            </a:fld>
            <a:endParaRPr lang="en-US"/>
          </a:p>
        </p:txBody>
      </p:sp>
    </p:spTree>
    <p:extLst>
      <p:ext uri="{BB962C8B-B14F-4D97-AF65-F5344CB8AC3E}">
        <p14:creationId xmlns:p14="http://schemas.microsoft.com/office/powerpoint/2010/main" val="273768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76200"/>
            <a:ext cx="205740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
            <a:ext cx="601980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6-</a:t>
            </a:r>
            <a:fld id="{F2517FB7-A47E-4B4A-9808-5B3BFFFAB163}" type="slidenum">
              <a:rPr lang="en-US"/>
              <a:pPr>
                <a:defRPr/>
              </a:pPr>
              <a:t>‹#›</a:t>
            </a:fld>
            <a:endParaRPr lang="en-US"/>
          </a:p>
        </p:txBody>
      </p:sp>
    </p:spTree>
    <p:extLst>
      <p:ext uri="{BB962C8B-B14F-4D97-AF65-F5344CB8AC3E}">
        <p14:creationId xmlns:p14="http://schemas.microsoft.com/office/powerpoint/2010/main" val="3397526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6-</a:t>
            </a:r>
            <a:fld id="{7DA8DE2D-3B61-4E1A-8C3A-BE864EF1ADCF}" type="slidenum">
              <a:rPr lang="en-US"/>
              <a:pPr>
                <a:defRPr/>
              </a:pPr>
              <a:t>‹#›</a:t>
            </a:fld>
            <a:endParaRPr lang="en-US"/>
          </a:p>
        </p:txBody>
      </p:sp>
    </p:spTree>
    <p:extLst>
      <p:ext uri="{BB962C8B-B14F-4D97-AF65-F5344CB8AC3E}">
        <p14:creationId xmlns:p14="http://schemas.microsoft.com/office/powerpoint/2010/main" val="9759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r>
              <a:rPr lang="en-US"/>
              <a:t>6-</a:t>
            </a:r>
            <a:fld id="{0EF68425-E467-4F91-ADBF-E53BD08DF45C}" type="slidenum">
              <a:rPr lang="en-US"/>
              <a:pPr>
                <a:defRPr/>
              </a:pPr>
              <a:t>‹#›</a:t>
            </a:fld>
            <a:endParaRPr lang="en-US"/>
          </a:p>
        </p:txBody>
      </p:sp>
    </p:spTree>
    <p:extLst>
      <p:ext uri="{BB962C8B-B14F-4D97-AF65-F5344CB8AC3E}">
        <p14:creationId xmlns:p14="http://schemas.microsoft.com/office/powerpoint/2010/main" val="210821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600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r>
              <a:rPr lang="en-US"/>
              <a:t>6-</a:t>
            </a:r>
            <a:fld id="{8E19C3B7-B966-4963-A139-D109B4386DAC}" type="slidenum">
              <a:rPr lang="en-US"/>
              <a:pPr>
                <a:defRPr/>
              </a:pPr>
              <a:t>‹#›</a:t>
            </a:fld>
            <a:endParaRPr lang="en-US"/>
          </a:p>
        </p:txBody>
      </p:sp>
    </p:spTree>
    <p:extLst>
      <p:ext uri="{BB962C8B-B14F-4D97-AF65-F5344CB8AC3E}">
        <p14:creationId xmlns:p14="http://schemas.microsoft.com/office/powerpoint/2010/main" val="2646600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r>
              <a:rPr lang="en-US"/>
              <a:t>6-</a:t>
            </a:r>
            <a:fld id="{4B07047C-9C9A-455E-A4ED-A16A2366BB1D}" type="slidenum">
              <a:rPr lang="en-US"/>
              <a:pPr>
                <a:defRPr/>
              </a:pPr>
              <a:t>‹#›</a:t>
            </a:fld>
            <a:endParaRPr lang="en-US"/>
          </a:p>
        </p:txBody>
      </p:sp>
    </p:spTree>
    <p:extLst>
      <p:ext uri="{BB962C8B-B14F-4D97-AF65-F5344CB8AC3E}">
        <p14:creationId xmlns:p14="http://schemas.microsoft.com/office/powerpoint/2010/main" val="4171645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r>
              <a:rPr lang="en-US"/>
              <a:t>6-</a:t>
            </a:r>
            <a:fld id="{D09392A5-2254-4BF3-8745-EA30C7C2C69A}" type="slidenum">
              <a:rPr lang="en-US"/>
              <a:pPr>
                <a:defRPr/>
              </a:pPr>
              <a:t>‹#›</a:t>
            </a:fld>
            <a:endParaRPr lang="en-US"/>
          </a:p>
        </p:txBody>
      </p:sp>
    </p:spTree>
    <p:extLst>
      <p:ext uri="{BB962C8B-B14F-4D97-AF65-F5344CB8AC3E}">
        <p14:creationId xmlns:p14="http://schemas.microsoft.com/office/powerpoint/2010/main" val="22973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r>
              <a:rPr lang="en-US"/>
              <a:t>6-</a:t>
            </a:r>
            <a:fld id="{3CFF9647-4C2E-4875-A3DA-8283B5620E15}" type="slidenum">
              <a:rPr lang="en-US"/>
              <a:pPr>
                <a:defRPr/>
              </a:pPr>
              <a:t>‹#›</a:t>
            </a:fld>
            <a:endParaRPr lang="en-US"/>
          </a:p>
        </p:txBody>
      </p:sp>
    </p:spTree>
    <p:extLst>
      <p:ext uri="{BB962C8B-B14F-4D97-AF65-F5344CB8AC3E}">
        <p14:creationId xmlns:p14="http://schemas.microsoft.com/office/powerpoint/2010/main" val="4064606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6-</a:t>
            </a:r>
            <a:fld id="{1D1C148E-AE43-48A7-AC11-CA4C36B85DC9}" type="slidenum">
              <a:rPr lang="en-US"/>
              <a:pPr>
                <a:defRPr/>
              </a:pPr>
              <a:t>‹#›</a:t>
            </a:fld>
            <a:endParaRPr lang="en-US"/>
          </a:p>
        </p:txBody>
      </p:sp>
    </p:spTree>
    <p:extLst>
      <p:ext uri="{BB962C8B-B14F-4D97-AF65-F5344CB8AC3E}">
        <p14:creationId xmlns:p14="http://schemas.microsoft.com/office/powerpoint/2010/main" val="3539004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6-</a:t>
            </a:r>
            <a:fld id="{D3075BA7-E6FE-4DD0-8DCF-B2E97B2DBCCD}" type="slidenum">
              <a:rPr lang="en-US"/>
              <a:pPr>
                <a:defRPr/>
              </a:pPr>
              <a:t>‹#›</a:t>
            </a:fld>
            <a:endParaRPr lang="en-US"/>
          </a:p>
        </p:txBody>
      </p:sp>
    </p:spTree>
    <p:extLst>
      <p:ext uri="{BB962C8B-B14F-4D97-AF65-F5344CB8AC3E}">
        <p14:creationId xmlns:p14="http://schemas.microsoft.com/office/powerpoint/2010/main" val="3356509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ntent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990600" y="76200"/>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914400" y="1600200"/>
            <a:ext cx="8153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2277" name="Rectangle 5"/>
          <p:cNvSpPr>
            <a:spLocks noGrp="1" noChangeArrowheads="1"/>
          </p:cNvSpPr>
          <p:nvPr>
            <p:ph type="sldNum" sz="quarter" idx="4"/>
          </p:nvPr>
        </p:nvSpPr>
        <p:spPr bwMode="auto">
          <a:xfrm>
            <a:off x="0" y="6229350"/>
            <a:ext cx="914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smtClean="0">
                <a:solidFill>
                  <a:schemeClr val="bg1"/>
                </a:solidFill>
              </a:defRPr>
            </a:lvl1pPr>
          </a:lstStyle>
          <a:p>
            <a:pPr>
              <a:defRPr/>
            </a:pPr>
            <a:r>
              <a:rPr lang="en-US"/>
              <a:t>6-</a:t>
            </a:r>
            <a:fld id="{99874911-122E-4767-8CB9-A8DC19233E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dt="0"/>
  <p:txStyles>
    <p:titleStyle>
      <a:lvl1pPr algn="l" rtl="0" eaLnBrk="0" fontAlgn="base" hangingPunct="0">
        <a:lnSpc>
          <a:spcPct val="90000"/>
        </a:lnSpc>
        <a:spcBef>
          <a:spcPct val="0"/>
        </a:spcBef>
        <a:spcAft>
          <a:spcPct val="0"/>
        </a:spcAft>
        <a:defRPr sz="44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Arial" pitchFamily="34" charset="0"/>
        </a:defRPr>
      </a:lvl2pPr>
      <a:lvl3pPr algn="l" rtl="0" eaLnBrk="0" fontAlgn="base" hangingPunct="0">
        <a:lnSpc>
          <a:spcPct val="90000"/>
        </a:lnSpc>
        <a:spcBef>
          <a:spcPct val="0"/>
        </a:spcBef>
        <a:spcAft>
          <a:spcPct val="0"/>
        </a:spcAft>
        <a:defRPr sz="4400">
          <a:solidFill>
            <a:schemeClr val="bg1"/>
          </a:solidFill>
          <a:latin typeface="Arial" pitchFamily="34" charset="0"/>
        </a:defRPr>
      </a:lvl3pPr>
      <a:lvl4pPr algn="l" rtl="0" eaLnBrk="0" fontAlgn="base" hangingPunct="0">
        <a:lnSpc>
          <a:spcPct val="90000"/>
        </a:lnSpc>
        <a:spcBef>
          <a:spcPct val="0"/>
        </a:spcBef>
        <a:spcAft>
          <a:spcPct val="0"/>
        </a:spcAft>
        <a:defRPr sz="4400">
          <a:solidFill>
            <a:schemeClr val="bg1"/>
          </a:solidFill>
          <a:latin typeface="Arial" pitchFamily="34" charset="0"/>
        </a:defRPr>
      </a:lvl4pPr>
      <a:lvl5pPr algn="l" rtl="0" eaLnBrk="0" fontAlgn="base" hangingPunct="0">
        <a:lnSpc>
          <a:spcPct val="90000"/>
        </a:lnSpc>
        <a:spcBef>
          <a:spcPct val="0"/>
        </a:spcBef>
        <a:spcAft>
          <a:spcPct val="0"/>
        </a:spcAft>
        <a:defRPr sz="4400">
          <a:solidFill>
            <a:schemeClr val="bg1"/>
          </a:solidFill>
          <a:latin typeface="Arial" pitchFamily="34" charset="0"/>
        </a:defRPr>
      </a:lvl5pPr>
      <a:lvl6pPr marL="457200" algn="l" rtl="0" fontAlgn="base">
        <a:lnSpc>
          <a:spcPct val="90000"/>
        </a:lnSpc>
        <a:spcBef>
          <a:spcPct val="0"/>
        </a:spcBef>
        <a:spcAft>
          <a:spcPct val="0"/>
        </a:spcAft>
        <a:defRPr sz="4400">
          <a:solidFill>
            <a:schemeClr val="bg1"/>
          </a:solidFill>
          <a:latin typeface="Arial" pitchFamily="34" charset="0"/>
        </a:defRPr>
      </a:lvl6pPr>
      <a:lvl7pPr marL="914400" algn="l" rtl="0" fontAlgn="base">
        <a:lnSpc>
          <a:spcPct val="90000"/>
        </a:lnSpc>
        <a:spcBef>
          <a:spcPct val="0"/>
        </a:spcBef>
        <a:spcAft>
          <a:spcPct val="0"/>
        </a:spcAft>
        <a:defRPr sz="4400">
          <a:solidFill>
            <a:schemeClr val="bg1"/>
          </a:solidFill>
          <a:latin typeface="Arial" pitchFamily="34" charset="0"/>
        </a:defRPr>
      </a:lvl7pPr>
      <a:lvl8pPr marL="1371600" algn="l" rtl="0" fontAlgn="base">
        <a:lnSpc>
          <a:spcPct val="90000"/>
        </a:lnSpc>
        <a:spcBef>
          <a:spcPct val="0"/>
        </a:spcBef>
        <a:spcAft>
          <a:spcPct val="0"/>
        </a:spcAft>
        <a:defRPr sz="4400">
          <a:solidFill>
            <a:schemeClr val="bg1"/>
          </a:solidFill>
          <a:latin typeface="Arial" pitchFamily="34" charset="0"/>
        </a:defRPr>
      </a:lvl8pPr>
      <a:lvl9pPr marL="1828800" algn="l" rtl="0" fontAlgn="base">
        <a:lnSpc>
          <a:spcPct val="90000"/>
        </a:lnSpc>
        <a:spcBef>
          <a:spcPct val="0"/>
        </a:spcBef>
        <a:spcAft>
          <a:spcPct val="0"/>
        </a:spcAft>
        <a:defRPr sz="4400">
          <a:solidFill>
            <a:schemeClr val="bg1"/>
          </a:solidFill>
          <a:latin typeface="Arial" pitchFamily="34" charset="0"/>
        </a:defRPr>
      </a:lvl9pPr>
    </p:titleStyle>
    <p:bodyStyle>
      <a:lvl1pPr marL="342900" indent="-342900" algn="l" rtl="0" eaLnBrk="0" fontAlgn="base" hangingPunct="0">
        <a:spcBef>
          <a:spcPct val="20000"/>
        </a:spcBef>
        <a:spcAft>
          <a:spcPct val="0"/>
        </a:spcAft>
        <a:buClr>
          <a:srgbClr val="818A4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660066"/>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Chapter 6</a:t>
            </a:r>
          </a:p>
        </p:txBody>
      </p:sp>
      <p:sp>
        <p:nvSpPr>
          <p:cNvPr id="3075" name="Rectangle 3"/>
          <p:cNvSpPr>
            <a:spLocks noGrp="1" noChangeArrowheads="1"/>
          </p:cNvSpPr>
          <p:nvPr>
            <p:ph type="subTitle" idx="1"/>
          </p:nvPr>
        </p:nvSpPr>
        <p:spPr/>
        <p:txBody>
          <a:bodyPr/>
          <a:lstStyle/>
          <a:p>
            <a:pPr eaLnBrk="1" hangingPunct="1"/>
            <a:r>
              <a:rPr lang="en-US" smtClean="0"/>
              <a:t>Fact-Finding Techniques for Requirements Discovery</a:t>
            </a:r>
          </a:p>
        </p:txBody>
      </p:sp>
      <p:pic>
        <p:nvPicPr>
          <p:cNvPr id="53252" name="Picture 4" descr="bookcoversli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1000"/>
                                        <p:tgtEl>
                                          <p:spTgt spid="53252"/>
                                        </p:tgtEl>
                                      </p:cBhvr>
                                    </p:animEffect>
                                    <p:set>
                                      <p:cBhvr>
                                        <p:cTn id="7" dur="1" fill="hold">
                                          <p:stCondLst>
                                            <p:cond delay="999"/>
                                          </p:stCondLst>
                                        </p:cTn>
                                        <p:tgtEl>
                                          <p:spTgt spid="5325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399F581D-962C-4A67-B3D2-D295554D47DE}" type="slidenum">
              <a:rPr lang="en-US">
                <a:solidFill>
                  <a:schemeClr val="bg1"/>
                </a:solidFill>
              </a:rPr>
              <a:pPr eaLnBrk="1" hangingPunct="1"/>
              <a:t>10</a:t>
            </a:fld>
            <a:endParaRPr lang="en-US">
              <a:solidFill>
                <a:schemeClr val="bg1"/>
              </a:solidFill>
            </a:endParaRPr>
          </a:p>
        </p:txBody>
      </p:sp>
      <p:sp>
        <p:nvSpPr>
          <p:cNvPr id="12291" name="Rectangle 2"/>
          <p:cNvSpPr>
            <a:spLocks noGrp="1" noChangeArrowheads="1"/>
          </p:cNvSpPr>
          <p:nvPr>
            <p:ph type="title"/>
          </p:nvPr>
        </p:nvSpPr>
        <p:spPr/>
        <p:txBody>
          <a:bodyPr/>
          <a:lstStyle/>
          <a:p>
            <a:pPr eaLnBrk="1" hangingPunct="1"/>
            <a:r>
              <a:rPr lang="en-US" smtClean="0"/>
              <a:t>Ishikawa Diagram</a:t>
            </a:r>
          </a:p>
        </p:txBody>
      </p:sp>
      <p:sp>
        <p:nvSpPr>
          <p:cNvPr id="12292" name="Rectangle 3"/>
          <p:cNvSpPr>
            <a:spLocks noGrp="1" noChangeArrowheads="1"/>
          </p:cNvSpPr>
          <p:nvPr>
            <p:ph type="body" idx="1"/>
          </p:nvPr>
        </p:nvSpPr>
        <p:spPr>
          <a:xfrm>
            <a:off x="990600" y="1295400"/>
            <a:ext cx="8077200" cy="2514600"/>
          </a:xfrm>
        </p:spPr>
        <p:txBody>
          <a:bodyPr/>
          <a:lstStyle/>
          <a:p>
            <a:pPr eaLnBrk="1" hangingPunct="1">
              <a:lnSpc>
                <a:spcPct val="90000"/>
              </a:lnSpc>
            </a:pPr>
            <a:r>
              <a:rPr lang="en-US" sz="2400" smtClean="0"/>
              <a:t>Graphical tool used to identify, explore, and depict problems and the causes and effects of those problems. It is often referred to as a cause-and-effect diagram or a fishbone diagram.</a:t>
            </a:r>
          </a:p>
          <a:p>
            <a:pPr lvl="1" eaLnBrk="1" hangingPunct="1">
              <a:lnSpc>
                <a:spcPct val="90000"/>
              </a:lnSpc>
            </a:pPr>
            <a:r>
              <a:rPr lang="en-US" sz="2000" smtClean="0"/>
              <a:t>Problem at right (fish head)</a:t>
            </a:r>
          </a:p>
          <a:p>
            <a:pPr lvl="1" eaLnBrk="1" hangingPunct="1">
              <a:lnSpc>
                <a:spcPct val="90000"/>
              </a:lnSpc>
            </a:pPr>
            <a:r>
              <a:rPr lang="en-US" sz="2000" smtClean="0"/>
              <a:t>Possible causes drawn as "bones" off main backbone</a:t>
            </a:r>
          </a:p>
          <a:p>
            <a:pPr lvl="1" eaLnBrk="1" hangingPunct="1">
              <a:lnSpc>
                <a:spcPct val="90000"/>
              </a:lnSpc>
            </a:pPr>
            <a:r>
              <a:rPr lang="en-US" sz="2000" smtClean="0"/>
              <a:t>Brainstorm for 3-6 main categories of possible causes</a:t>
            </a:r>
          </a:p>
        </p:txBody>
      </p:sp>
      <p:pic>
        <p:nvPicPr>
          <p:cNvPr id="12293" name="Picture 5" descr="whi74173_06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57625"/>
            <a:ext cx="8229600" cy="284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E7BE10FD-F5EF-4E49-B109-6A45AC556F9C}" type="slidenum">
              <a:rPr lang="en-US">
                <a:solidFill>
                  <a:schemeClr val="bg1"/>
                </a:solidFill>
              </a:rPr>
              <a:pPr eaLnBrk="1" hangingPunct="1"/>
              <a:t>11</a:t>
            </a:fld>
            <a:endParaRPr lang="en-US">
              <a:solidFill>
                <a:schemeClr val="bg1"/>
              </a:solidFill>
            </a:endParaRPr>
          </a:p>
        </p:txBody>
      </p:sp>
      <p:sp>
        <p:nvSpPr>
          <p:cNvPr id="13315" name="Rectangle 2"/>
          <p:cNvSpPr>
            <a:spLocks noGrp="1" noChangeArrowheads="1"/>
          </p:cNvSpPr>
          <p:nvPr>
            <p:ph type="title"/>
          </p:nvPr>
        </p:nvSpPr>
        <p:spPr/>
        <p:txBody>
          <a:bodyPr/>
          <a:lstStyle/>
          <a:p>
            <a:pPr eaLnBrk="1" hangingPunct="1"/>
            <a:r>
              <a:rPr lang="en-US" smtClean="0"/>
              <a:t>Requirements Discovery</a:t>
            </a:r>
          </a:p>
        </p:txBody>
      </p:sp>
      <p:sp>
        <p:nvSpPr>
          <p:cNvPr id="13316" name="Rectangle 3"/>
          <p:cNvSpPr>
            <a:spLocks noGrp="1" noChangeArrowheads="1"/>
          </p:cNvSpPr>
          <p:nvPr>
            <p:ph type="body" idx="1"/>
          </p:nvPr>
        </p:nvSpPr>
        <p:spPr/>
        <p:txBody>
          <a:bodyPr/>
          <a:lstStyle/>
          <a:p>
            <a:pPr eaLnBrk="1" hangingPunct="1"/>
            <a:r>
              <a:rPr lang="en-US" sz="2800" smtClean="0"/>
              <a:t>Given an understand of problems, the systems analyst can start to define requirements.</a:t>
            </a:r>
          </a:p>
          <a:p>
            <a:pPr eaLnBrk="1" hangingPunct="1">
              <a:buFontTx/>
              <a:buNone/>
            </a:pPr>
            <a:endParaRPr lang="en-US" sz="2800" smtClean="0"/>
          </a:p>
          <a:p>
            <a:pPr eaLnBrk="1" hangingPunct="1">
              <a:buFontTx/>
              <a:buNone/>
            </a:pPr>
            <a:r>
              <a:rPr lang="en-US" sz="2800" b="1" smtClean="0"/>
              <a:t>	Fact-finding</a:t>
            </a:r>
            <a:r>
              <a:rPr lang="en-US" sz="2800" smtClean="0"/>
              <a:t> – the formal process of using research, meetings, interviews, questionnaires, sampling, and other techniques to collect information about system problems, requirements, and preferences. It is also called </a:t>
            </a:r>
            <a:r>
              <a:rPr lang="en-US" sz="2800" i="1" smtClean="0"/>
              <a:t>information gathering</a:t>
            </a:r>
            <a:r>
              <a:rPr lang="en-US" sz="2800" smtClean="0"/>
              <a:t> or </a:t>
            </a:r>
            <a:r>
              <a:rPr lang="en-US" sz="2800" i="1" smtClean="0"/>
              <a:t>data collection</a:t>
            </a:r>
            <a:r>
              <a:rPr lang="en-US" sz="2800" smtClean="0"/>
              <a:t>.</a:t>
            </a:r>
          </a:p>
          <a:p>
            <a:pPr eaLnBrk="1" hangingPunct="1"/>
            <a:endParaRPr lang="en-US" sz="280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3ABFCE0E-9E14-4EC3-AB5F-CB5DA8FFBD79}" type="slidenum">
              <a:rPr lang="en-US">
                <a:solidFill>
                  <a:schemeClr val="bg1"/>
                </a:solidFill>
              </a:rPr>
              <a:pPr eaLnBrk="1" hangingPunct="1"/>
              <a:t>12</a:t>
            </a:fld>
            <a:endParaRPr lang="en-US">
              <a:solidFill>
                <a:schemeClr val="bg1"/>
              </a:solidFill>
            </a:endParaRPr>
          </a:p>
        </p:txBody>
      </p:sp>
      <p:sp>
        <p:nvSpPr>
          <p:cNvPr id="14339" name="Rectangle 2"/>
          <p:cNvSpPr>
            <a:spLocks noGrp="1" noChangeArrowheads="1"/>
          </p:cNvSpPr>
          <p:nvPr>
            <p:ph type="title"/>
          </p:nvPr>
        </p:nvSpPr>
        <p:spPr/>
        <p:txBody>
          <a:bodyPr/>
          <a:lstStyle/>
          <a:p>
            <a:pPr eaLnBrk="1" hangingPunct="1"/>
            <a:r>
              <a:rPr lang="en-US" smtClean="0"/>
              <a:t>Documenting and Analyzing Requirements</a:t>
            </a:r>
          </a:p>
        </p:txBody>
      </p:sp>
      <p:sp>
        <p:nvSpPr>
          <p:cNvPr id="14340" name="Rectangle 3"/>
          <p:cNvSpPr>
            <a:spLocks noGrp="1" noChangeArrowheads="1"/>
          </p:cNvSpPr>
          <p:nvPr>
            <p:ph type="body" idx="1"/>
          </p:nvPr>
        </p:nvSpPr>
        <p:spPr>
          <a:xfrm>
            <a:off x="1066800" y="1447800"/>
            <a:ext cx="7983538" cy="5000625"/>
          </a:xfrm>
        </p:spPr>
        <p:txBody>
          <a:bodyPr/>
          <a:lstStyle/>
          <a:p>
            <a:pPr eaLnBrk="1" hangingPunct="1">
              <a:lnSpc>
                <a:spcPct val="80000"/>
              </a:lnSpc>
            </a:pPr>
            <a:r>
              <a:rPr lang="en-US" sz="2800" smtClean="0"/>
              <a:t>Documenting the draft requirements</a:t>
            </a:r>
          </a:p>
          <a:p>
            <a:pPr lvl="1" eaLnBrk="1" hangingPunct="1">
              <a:lnSpc>
                <a:spcPct val="80000"/>
              </a:lnSpc>
            </a:pPr>
            <a:r>
              <a:rPr lang="en-US" sz="2400" smtClean="0"/>
              <a:t>Use cases</a:t>
            </a:r>
          </a:p>
          <a:p>
            <a:pPr lvl="1" eaLnBrk="1" hangingPunct="1">
              <a:lnSpc>
                <a:spcPct val="80000"/>
              </a:lnSpc>
            </a:pPr>
            <a:r>
              <a:rPr lang="en-US" sz="2400" smtClean="0"/>
              <a:t>Decision tables</a:t>
            </a:r>
          </a:p>
          <a:p>
            <a:pPr lvl="1" eaLnBrk="1" hangingPunct="1">
              <a:lnSpc>
                <a:spcPct val="80000"/>
              </a:lnSpc>
            </a:pPr>
            <a:r>
              <a:rPr lang="en-US" sz="2400" smtClean="0"/>
              <a:t>Requirements tables</a:t>
            </a:r>
          </a:p>
          <a:p>
            <a:pPr eaLnBrk="1" hangingPunct="1">
              <a:lnSpc>
                <a:spcPct val="80000"/>
              </a:lnSpc>
            </a:pPr>
            <a:r>
              <a:rPr lang="en-US" sz="2800" smtClean="0"/>
              <a:t>Analyzing requirements to resolve problems</a:t>
            </a:r>
          </a:p>
          <a:p>
            <a:pPr lvl="1" eaLnBrk="1" hangingPunct="1">
              <a:lnSpc>
                <a:spcPct val="80000"/>
              </a:lnSpc>
            </a:pPr>
            <a:r>
              <a:rPr lang="en-US" sz="2400" smtClean="0"/>
              <a:t>Missing requirements</a:t>
            </a:r>
          </a:p>
          <a:p>
            <a:pPr lvl="1" eaLnBrk="1" hangingPunct="1">
              <a:lnSpc>
                <a:spcPct val="80000"/>
              </a:lnSpc>
            </a:pPr>
            <a:r>
              <a:rPr lang="en-US" sz="2400" smtClean="0"/>
              <a:t>Conflicting requirements</a:t>
            </a:r>
          </a:p>
          <a:p>
            <a:pPr lvl="1" eaLnBrk="1" hangingPunct="1">
              <a:lnSpc>
                <a:spcPct val="80000"/>
              </a:lnSpc>
            </a:pPr>
            <a:r>
              <a:rPr lang="en-US" sz="2400" smtClean="0"/>
              <a:t>Infeasible requirements</a:t>
            </a:r>
          </a:p>
          <a:p>
            <a:pPr lvl="1" eaLnBrk="1" hangingPunct="1">
              <a:lnSpc>
                <a:spcPct val="80000"/>
              </a:lnSpc>
            </a:pPr>
            <a:r>
              <a:rPr lang="en-US" sz="2400" smtClean="0"/>
              <a:t>Overlapping requirements</a:t>
            </a:r>
          </a:p>
          <a:p>
            <a:pPr lvl="1" eaLnBrk="1" hangingPunct="1">
              <a:lnSpc>
                <a:spcPct val="80000"/>
              </a:lnSpc>
            </a:pPr>
            <a:r>
              <a:rPr lang="en-US" sz="2400" smtClean="0"/>
              <a:t>Ambiguous requirements</a:t>
            </a:r>
          </a:p>
          <a:p>
            <a:pPr eaLnBrk="1" hangingPunct="1">
              <a:lnSpc>
                <a:spcPct val="80000"/>
              </a:lnSpc>
            </a:pPr>
            <a:r>
              <a:rPr lang="en-US" sz="2800" smtClean="0"/>
              <a:t>Formalizing requirements</a:t>
            </a:r>
          </a:p>
          <a:p>
            <a:pPr lvl="1" eaLnBrk="1" hangingPunct="1">
              <a:lnSpc>
                <a:spcPct val="80000"/>
              </a:lnSpc>
            </a:pPr>
            <a:r>
              <a:rPr lang="en-US" sz="2400" smtClean="0"/>
              <a:t>Requirements definition document</a:t>
            </a:r>
          </a:p>
          <a:p>
            <a:pPr lvl="1" eaLnBrk="1" hangingPunct="1">
              <a:lnSpc>
                <a:spcPct val="80000"/>
              </a:lnSpc>
            </a:pPr>
            <a:r>
              <a:rPr lang="en-US" sz="2400" smtClean="0"/>
              <a:t>Communicated to stakeholders or steering body</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32F6BED6-886A-4268-A06D-66B954D9DC6B}" type="slidenum">
              <a:rPr lang="en-US">
                <a:solidFill>
                  <a:schemeClr val="bg1"/>
                </a:solidFill>
              </a:rPr>
              <a:pPr eaLnBrk="1" hangingPunct="1"/>
              <a:t>13</a:t>
            </a:fld>
            <a:endParaRPr lang="en-US">
              <a:solidFill>
                <a:schemeClr val="bg1"/>
              </a:solidFill>
            </a:endParaRPr>
          </a:p>
        </p:txBody>
      </p:sp>
      <p:sp>
        <p:nvSpPr>
          <p:cNvPr id="15363" name="Rectangle 2"/>
          <p:cNvSpPr>
            <a:spLocks noGrp="1" noChangeArrowheads="1"/>
          </p:cNvSpPr>
          <p:nvPr>
            <p:ph type="title"/>
          </p:nvPr>
        </p:nvSpPr>
        <p:spPr/>
        <p:txBody>
          <a:bodyPr/>
          <a:lstStyle/>
          <a:p>
            <a:pPr eaLnBrk="1" hangingPunct="1"/>
            <a:r>
              <a:rPr lang="en-US" smtClean="0"/>
              <a:t>Requirements Definition Document</a:t>
            </a:r>
          </a:p>
        </p:txBody>
      </p:sp>
      <p:sp>
        <p:nvSpPr>
          <p:cNvPr id="15364" name="Rectangle 3"/>
          <p:cNvSpPr>
            <a:spLocks noGrp="1" noChangeArrowheads="1"/>
          </p:cNvSpPr>
          <p:nvPr>
            <p:ph type="body" idx="1"/>
          </p:nvPr>
        </p:nvSpPr>
        <p:spPr>
          <a:xfrm>
            <a:off x="1143000" y="1600200"/>
            <a:ext cx="7924800" cy="4953000"/>
          </a:xfrm>
        </p:spPr>
        <p:txBody>
          <a:bodyPr/>
          <a:lstStyle/>
          <a:p>
            <a:pPr marL="0" indent="0" eaLnBrk="1" hangingPunct="1">
              <a:buFontTx/>
              <a:buNone/>
            </a:pPr>
            <a:r>
              <a:rPr lang="en-US" sz="2800" b="1" smtClean="0"/>
              <a:t>Requirements Definition Document</a:t>
            </a:r>
            <a:r>
              <a:rPr lang="en-US" sz="2800" smtClean="0"/>
              <a:t> – A formal document that communicates the requirements of a proposed system to key stakeholders and serves as a contract for the systems project. </a:t>
            </a:r>
          </a:p>
          <a:p>
            <a:pPr marL="0" indent="0" eaLnBrk="1" hangingPunct="1">
              <a:buFontTx/>
              <a:buNone/>
            </a:pPr>
            <a:endParaRPr lang="en-US" sz="2800" smtClean="0"/>
          </a:p>
          <a:p>
            <a:pPr marL="0" indent="0" eaLnBrk="1" hangingPunct="1"/>
            <a:r>
              <a:rPr lang="en-US" sz="2800" smtClean="0"/>
              <a:t> Synonyms </a:t>
            </a:r>
          </a:p>
          <a:p>
            <a:pPr lvl="1" eaLnBrk="1" hangingPunct="1"/>
            <a:r>
              <a:rPr lang="en-US" sz="2400" smtClean="0"/>
              <a:t>Requirements definition report</a:t>
            </a:r>
          </a:p>
          <a:p>
            <a:pPr lvl="1" eaLnBrk="1" hangingPunct="1"/>
            <a:r>
              <a:rPr lang="en-US" sz="2400" smtClean="0"/>
              <a:t>Requirements statement</a:t>
            </a:r>
          </a:p>
          <a:p>
            <a:pPr lvl="1" eaLnBrk="1" hangingPunct="1"/>
            <a:r>
              <a:rPr lang="en-US" sz="2400" smtClean="0"/>
              <a:t>Requirements specification</a:t>
            </a:r>
          </a:p>
          <a:p>
            <a:pPr lvl="1" eaLnBrk="1" hangingPunct="1"/>
            <a:r>
              <a:rPr lang="en-US" sz="2400" smtClean="0"/>
              <a:t>Functional specifications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B293CE9D-E3F0-4CFE-A5C9-71968C5E3D77}" type="slidenum">
              <a:rPr lang="en-US">
                <a:solidFill>
                  <a:schemeClr val="bg1"/>
                </a:solidFill>
              </a:rPr>
              <a:pPr eaLnBrk="1" hangingPunct="1"/>
              <a:t>14</a:t>
            </a:fld>
            <a:endParaRPr lang="en-US">
              <a:solidFill>
                <a:schemeClr val="bg1"/>
              </a:solidFill>
            </a:endParaRPr>
          </a:p>
        </p:txBody>
      </p:sp>
      <p:sp>
        <p:nvSpPr>
          <p:cNvPr id="16387" name="Rectangle 2"/>
          <p:cNvSpPr>
            <a:spLocks noGrp="1" noChangeArrowheads="1"/>
          </p:cNvSpPr>
          <p:nvPr>
            <p:ph type="title"/>
          </p:nvPr>
        </p:nvSpPr>
        <p:spPr/>
        <p:txBody>
          <a:bodyPr/>
          <a:lstStyle/>
          <a:p>
            <a:pPr eaLnBrk="1" hangingPunct="1"/>
            <a:r>
              <a:rPr lang="en-US" smtClean="0"/>
              <a:t>Sample Requirements Definition Report Outline</a:t>
            </a:r>
          </a:p>
        </p:txBody>
      </p:sp>
      <p:pic>
        <p:nvPicPr>
          <p:cNvPr id="16388" name="Picture 4" descr="whi74173_06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274763"/>
            <a:ext cx="8915400" cy="539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07AD449-DCCB-486E-B615-6B2E9ED019D8}" type="slidenum">
              <a:rPr lang="en-US">
                <a:solidFill>
                  <a:schemeClr val="bg1"/>
                </a:solidFill>
              </a:rPr>
              <a:pPr eaLnBrk="1" hangingPunct="1"/>
              <a:t>15</a:t>
            </a:fld>
            <a:endParaRPr lang="en-US">
              <a:solidFill>
                <a:schemeClr val="bg1"/>
              </a:solidFill>
            </a:endParaRPr>
          </a:p>
        </p:txBody>
      </p:sp>
      <p:sp>
        <p:nvSpPr>
          <p:cNvPr id="17411" name="Rectangle 2"/>
          <p:cNvSpPr>
            <a:spLocks noGrp="1" noChangeArrowheads="1"/>
          </p:cNvSpPr>
          <p:nvPr>
            <p:ph type="title"/>
          </p:nvPr>
        </p:nvSpPr>
        <p:spPr/>
        <p:txBody>
          <a:bodyPr/>
          <a:lstStyle/>
          <a:p>
            <a:pPr eaLnBrk="1" hangingPunct="1"/>
            <a:r>
              <a:rPr lang="en-US" smtClean="0"/>
              <a:t>Requirements Management</a:t>
            </a:r>
          </a:p>
        </p:txBody>
      </p:sp>
      <p:sp>
        <p:nvSpPr>
          <p:cNvPr id="17412" name="Rectangle 3"/>
          <p:cNvSpPr>
            <a:spLocks noGrp="1" noChangeArrowheads="1"/>
          </p:cNvSpPr>
          <p:nvPr>
            <p:ph type="body" idx="1"/>
          </p:nvPr>
        </p:nvSpPr>
        <p:spPr/>
        <p:txBody>
          <a:bodyPr/>
          <a:lstStyle/>
          <a:p>
            <a:pPr eaLnBrk="1" hangingPunct="1">
              <a:buFontTx/>
              <a:buNone/>
            </a:pPr>
            <a:r>
              <a:rPr lang="en-US" sz="2800" smtClean="0"/>
              <a:t>	</a:t>
            </a:r>
            <a:r>
              <a:rPr lang="en-US" sz="2800" b="1" smtClean="0"/>
              <a:t>Requirements management</a:t>
            </a:r>
            <a:r>
              <a:rPr lang="en-US" sz="2800" smtClean="0"/>
              <a:t> - the process of managing change to the requirements. </a:t>
            </a:r>
          </a:p>
          <a:p>
            <a:pPr eaLnBrk="1" hangingPunct="1">
              <a:buFontTx/>
              <a:buNone/>
            </a:pPr>
            <a:endParaRPr lang="en-US" sz="2800" smtClean="0"/>
          </a:p>
          <a:p>
            <a:pPr lvl="1" eaLnBrk="1" hangingPunct="1"/>
            <a:r>
              <a:rPr lang="en-US" sz="2400" smtClean="0">
                <a:cs typeface="Times New Roman" pitchFamily="18" charset="0"/>
              </a:rPr>
              <a:t>Over the lifetime of the project it is very common for new requirements to emerge and existing requirements to change. </a:t>
            </a:r>
          </a:p>
          <a:p>
            <a:pPr lvl="1" eaLnBrk="1" hangingPunct="1"/>
            <a:r>
              <a:rPr lang="en-US" sz="2400" smtClean="0">
                <a:cs typeface="Times New Roman" pitchFamily="18" charset="0"/>
              </a:rPr>
              <a:t>Studies have shown that over the life of a project as much as 50 percent or more of the requirements will change before the system is put into production. </a:t>
            </a:r>
            <a:endParaRPr lang="en-US" sz="240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EA3A96D7-2C99-4D27-8D1D-88C82CB94A8F}" type="slidenum">
              <a:rPr lang="en-US">
                <a:solidFill>
                  <a:schemeClr val="bg1"/>
                </a:solidFill>
              </a:rPr>
              <a:pPr eaLnBrk="1" hangingPunct="1"/>
              <a:t>16</a:t>
            </a:fld>
            <a:endParaRPr lang="en-US">
              <a:solidFill>
                <a:schemeClr val="bg1"/>
              </a:solidFill>
            </a:endParaRPr>
          </a:p>
        </p:txBody>
      </p:sp>
      <p:sp>
        <p:nvSpPr>
          <p:cNvPr id="18435" name="Rectangle 2"/>
          <p:cNvSpPr>
            <a:spLocks noGrp="1" noChangeArrowheads="1"/>
          </p:cNvSpPr>
          <p:nvPr>
            <p:ph type="title"/>
          </p:nvPr>
        </p:nvSpPr>
        <p:spPr/>
        <p:txBody>
          <a:bodyPr/>
          <a:lstStyle/>
          <a:p>
            <a:pPr eaLnBrk="1" hangingPunct="1"/>
            <a:r>
              <a:rPr lang="en-US" smtClean="0"/>
              <a:t>Fact-Finding Ethics</a:t>
            </a:r>
          </a:p>
        </p:txBody>
      </p:sp>
      <p:sp>
        <p:nvSpPr>
          <p:cNvPr id="18436" name="Rectangle 3"/>
          <p:cNvSpPr>
            <a:spLocks noGrp="1" noChangeArrowheads="1"/>
          </p:cNvSpPr>
          <p:nvPr>
            <p:ph type="body" idx="1"/>
          </p:nvPr>
        </p:nvSpPr>
        <p:spPr>
          <a:xfrm>
            <a:off x="990600" y="1371600"/>
            <a:ext cx="8001000" cy="5181600"/>
          </a:xfrm>
        </p:spPr>
        <p:txBody>
          <a:bodyPr/>
          <a:lstStyle/>
          <a:p>
            <a:pPr eaLnBrk="1" hangingPunct="1">
              <a:lnSpc>
                <a:spcPct val="85000"/>
              </a:lnSpc>
            </a:pPr>
            <a:r>
              <a:rPr lang="en-US" sz="2400" smtClean="0"/>
              <a:t>Fact-Finding often brings systems analysts into contact with sensitive information.</a:t>
            </a:r>
          </a:p>
          <a:p>
            <a:pPr lvl="1" eaLnBrk="1" hangingPunct="1">
              <a:lnSpc>
                <a:spcPct val="85000"/>
              </a:lnSpc>
            </a:pPr>
            <a:r>
              <a:rPr lang="en-US" sz="2000" smtClean="0"/>
              <a:t>Company plans</a:t>
            </a:r>
          </a:p>
          <a:p>
            <a:pPr lvl="1" eaLnBrk="1" hangingPunct="1">
              <a:lnSpc>
                <a:spcPct val="85000"/>
              </a:lnSpc>
            </a:pPr>
            <a:r>
              <a:rPr lang="en-US" sz="2000" smtClean="0"/>
              <a:t>Employee salaries or medical history</a:t>
            </a:r>
          </a:p>
          <a:p>
            <a:pPr lvl="1" eaLnBrk="1" hangingPunct="1">
              <a:lnSpc>
                <a:spcPct val="85000"/>
              </a:lnSpc>
            </a:pPr>
            <a:r>
              <a:rPr lang="en-US" sz="2000" smtClean="0"/>
              <a:t>Customer credit card, social security, or other information</a:t>
            </a:r>
            <a:br>
              <a:rPr lang="en-US" sz="2000" smtClean="0"/>
            </a:br>
            <a:endParaRPr lang="en-US" sz="2000" smtClean="0"/>
          </a:p>
          <a:p>
            <a:pPr eaLnBrk="1" hangingPunct="1">
              <a:lnSpc>
                <a:spcPct val="85000"/>
              </a:lnSpc>
            </a:pPr>
            <a:r>
              <a:rPr lang="en-US" sz="2400" smtClean="0"/>
              <a:t>Ethical behavior </a:t>
            </a:r>
          </a:p>
          <a:p>
            <a:pPr lvl="1" eaLnBrk="1" hangingPunct="1">
              <a:lnSpc>
                <a:spcPct val="85000"/>
              </a:lnSpc>
            </a:pPr>
            <a:r>
              <a:rPr lang="en-US" sz="2000" smtClean="0"/>
              <a:t>Systems analysts must not misuse information.</a:t>
            </a:r>
          </a:p>
          <a:p>
            <a:pPr lvl="1" eaLnBrk="1" hangingPunct="1">
              <a:lnSpc>
                <a:spcPct val="85000"/>
              </a:lnSpc>
            </a:pPr>
            <a:r>
              <a:rPr lang="en-US" sz="2000" smtClean="0"/>
              <a:t>Systems analysts must protect information from people who would misuse it.</a:t>
            </a:r>
            <a:br>
              <a:rPr lang="en-US" sz="2000" smtClean="0"/>
            </a:br>
            <a:endParaRPr lang="en-US" sz="2000" smtClean="0"/>
          </a:p>
          <a:p>
            <a:pPr eaLnBrk="1" hangingPunct="1">
              <a:lnSpc>
                <a:spcPct val="85000"/>
              </a:lnSpc>
            </a:pPr>
            <a:r>
              <a:rPr lang="en-US" sz="2400" smtClean="0"/>
              <a:t>Otherwise</a:t>
            </a:r>
          </a:p>
          <a:p>
            <a:pPr lvl="1" eaLnBrk="1" hangingPunct="1">
              <a:lnSpc>
                <a:spcPct val="85000"/>
              </a:lnSpc>
            </a:pPr>
            <a:r>
              <a:rPr lang="en-US" sz="2000" smtClean="0"/>
              <a:t>Systems analyst loses respect, credibility, and confidence of users and management, impairing ability to do job</a:t>
            </a:r>
          </a:p>
          <a:p>
            <a:pPr lvl="1" eaLnBrk="1" hangingPunct="1">
              <a:lnSpc>
                <a:spcPct val="85000"/>
              </a:lnSpc>
            </a:pPr>
            <a:r>
              <a:rPr lang="en-US" sz="2000" smtClean="0"/>
              <a:t>Organization and systems analyst could have legal liability</a:t>
            </a:r>
          </a:p>
          <a:p>
            <a:pPr lvl="1" eaLnBrk="1" hangingPunct="1">
              <a:lnSpc>
                <a:spcPct val="85000"/>
              </a:lnSpc>
            </a:pPr>
            <a:r>
              <a:rPr lang="en-US" sz="2000" smtClean="0"/>
              <a:t>Systems analyst could lose job</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6BCFE6F-FE80-4C1D-8F5F-2EE61906BD17}" type="slidenum">
              <a:rPr lang="en-US">
                <a:solidFill>
                  <a:schemeClr val="bg1"/>
                </a:solidFill>
              </a:rPr>
              <a:pPr eaLnBrk="1" hangingPunct="1"/>
              <a:t>17</a:t>
            </a:fld>
            <a:endParaRPr lang="en-US">
              <a:solidFill>
                <a:schemeClr val="bg1"/>
              </a:solidFill>
            </a:endParaRPr>
          </a:p>
        </p:txBody>
      </p:sp>
      <p:sp>
        <p:nvSpPr>
          <p:cNvPr id="19459" name="Rectangle 2"/>
          <p:cNvSpPr>
            <a:spLocks noGrp="1" noChangeArrowheads="1"/>
          </p:cNvSpPr>
          <p:nvPr>
            <p:ph type="title"/>
          </p:nvPr>
        </p:nvSpPr>
        <p:spPr/>
        <p:txBody>
          <a:bodyPr/>
          <a:lstStyle/>
          <a:p>
            <a:pPr eaLnBrk="1" hangingPunct="1"/>
            <a:r>
              <a:rPr lang="en-US" smtClean="0"/>
              <a:t>Seven Fact-Finding Methods</a:t>
            </a:r>
          </a:p>
        </p:txBody>
      </p:sp>
      <p:sp>
        <p:nvSpPr>
          <p:cNvPr id="92163" name="Rectangle 3"/>
          <p:cNvSpPr>
            <a:spLocks noGrp="1" noChangeArrowheads="1"/>
          </p:cNvSpPr>
          <p:nvPr>
            <p:ph type="body" idx="1"/>
          </p:nvPr>
        </p:nvSpPr>
        <p:spPr>
          <a:xfrm>
            <a:off x="990600" y="1600200"/>
            <a:ext cx="8077200" cy="4953000"/>
          </a:xfrm>
          <a:solidFill>
            <a:srgbClr val="FFC000"/>
          </a:solidFill>
        </p:spPr>
        <p:txBody>
          <a:bodyPr/>
          <a:lstStyle/>
          <a:p>
            <a:pPr marL="514350" indent="-514350" eaLnBrk="1" hangingPunct="1">
              <a:buFontTx/>
              <a:buAutoNum type="arabicPeriod"/>
            </a:pPr>
            <a:r>
              <a:rPr lang="en-US" smtClean="0"/>
              <a:t>Sampling of existing documentation, forms, and databases. </a:t>
            </a:r>
          </a:p>
          <a:p>
            <a:pPr marL="514350" indent="-514350" eaLnBrk="1" hangingPunct="1">
              <a:buFontTx/>
              <a:buAutoNum type="arabicPeriod"/>
            </a:pPr>
            <a:r>
              <a:rPr lang="en-US" smtClean="0"/>
              <a:t>Research and site visits. </a:t>
            </a:r>
          </a:p>
          <a:p>
            <a:pPr marL="514350" indent="-514350" eaLnBrk="1" hangingPunct="1">
              <a:buFontTx/>
              <a:buAutoNum type="arabicPeriod"/>
            </a:pPr>
            <a:r>
              <a:rPr lang="en-US" smtClean="0"/>
              <a:t>Observation of the work environment. </a:t>
            </a:r>
          </a:p>
          <a:p>
            <a:pPr marL="514350" indent="-514350" eaLnBrk="1" hangingPunct="1">
              <a:buFontTx/>
              <a:buAutoNum type="arabicPeriod"/>
            </a:pPr>
            <a:r>
              <a:rPr lang="en-US" smtClean="0"/>
              <a:t>Questionnaires. </a:t>
            </a:r>
          </a:p>
          <a:p>
            <a:pPr marL="514350" indent="-514350" eaLnBrk="1" hangingPunct="1">
              <a:buFontTx/>
              <a:buAutoNum type="arabicPeriod"/>
            </a:pPr>
            <a:r>
              <a:rPr lang="en-US" smtClean="0"/>
              <a:t>Interviews. </a:t>
            </a:r>
          </a:p>
          <a:p>
            <a:pPr marL="514350" indent="-514350" eaLnBrk="1" hangingPunct="1">
              <a:buFontTx/>
              <a:buAutoNum type="arabicPeriod"/>
            </a:pPr>
            <a:r>
              <a:rPr lang="en-US" smtClean="0"/>
              <a:t>Prototyping. </a:t>
            </a:r>
          </a:p>
          <a:p>
            <a:pPr marL="514350" indent="-514350" eaLnBrk="1" hangingPunct="1">
              <a:buFontTx/>
              <a:buAutoNum type="arabicPeriod"/>
            </a:pPr>
            <a:r>
              <a:rPr lang="en-US" smtClean="0"/>
              <a:t>Joint requirements planning (JRP).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Effect transition="in" filter="blinds(horizontal)">
                                      <p:cBhvr>
                                        <p:cTn id="7" dur="500"/>
                                        <p:tgtEl>
                                          <p:spTgt spid="921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163">
                                            <p:txEl>
                                              <p:pRg st="1" end="1"/>
                                            </p:txEl>
                                          </p:spTgt>
                                        </p:tgtEl>
                                        <p:attrNameLst>
                                          <p:attrName>style.visibility</p:attrName>
                                        </p:attrNameLst>
                                      </p:cBhvr>
                                      <p:to>
                                        <p:strVal val="visible"/>
                                      </p:to>
                                    </p:set>
                                    <p:animEffect transition="in" filter="blinds(horizontal)">
                                      <p:cBhvr>
                                        <p:cTn id="12" dur="500"/>
                                        <p:tgtEl>
                                          <p:spTgt spid="921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92163">
                                            <p:txEl>
                                              <p:pRg st="2" end="2"/>
                                            </p:txEl>
                                          </p:spTgt>
                                        </p:tgtEl>
                                        <p:attrNameLst>
                                          <p:attrName>style.visibility</p:attrName>
                                        </p:attrNameLst>
                                      </p:cBhvr>
                                      <p:to>
                                        <p:strVal val="visible"/>
                                      </p:to>
                                    </p:set>
                                    <p:animEffect transition="in" filter="checkerboard(across)">
                                      <p:cBhvr>
                                        <p:cTn id="17" dur="500"/>
                                        <p:tgtEl>
                                          <p:spTgt spid="921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92163">
                                            <p:txEl>
                                              <p:pRg st="3" end="3"/>
                                            </p:txEl>
                                          </p:spTgt>
                                        </p:tgtEl>
                                        <p:attrNameLst>
                                          <p:attrName>style.visibility</p:attrName>
                                        </p:attrNameLst>
                                      </p:cBhvr>
                                      <p:to>
                                        <p:strVal val="visible"/>
                                      </p:to>
                                    </p:set>
                                    <p:animEffect transition="in" filter="diamond(in)">
                                      <p:cBhvr>
                                        <p:cTn id="22" dur="2000"/>
                                        <p:tgtEl>
                                          <p:spTgt spid="921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92163">
                                            <p:txEl>
                                              <p:pRg st="4" end="4"/>
                                            </p:txEl>
                                          </p:spTgt>
                                        </p:tgtEl>
                                        <p:attrNameLst>
                                          <p:attrName>style.visibility</p:attrName>
                                        </p:attrNameLst>
                                      </p:cBhvr>
                                      <p:to>
                                        <p:strVal val="visible"/>
                                      </p:to>
                                    </p:set>
                                    <p:anim calcmode="lin" valueType="num">
                                      <p:cBhvr additive="base">
                                        <p:cTn id="27" dur="5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21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92163">
                                            <p:txEl>
                                              <p:pRg st="5" end="5"/>
                                            </p:txEl>
                                          </p:spTgt>
                                        </p:tgtEl>
                                        <p:attrNameLst>
                                          <p:attrName>style.visibility</p:attrName>
                                        </p:attrNameLst>
                                      </p:cBhvr>
                                      <p:to>
                                        <p:strVal val="visible"/>
                                      </p:to>
                                    </p:set>
                                    <p:animEffect transition="in" filter="checkerboard(across)">
                                      <p:cBhvr>
                                        <p:cTn id="33" dur="500"/>
                                        <p:tgtEl>
                                          <p:spTgt spid="92163">
                                            <p:txEl>
                                              <p:pRg st="5" end="5"/>
                                            </p:txEl>
                                          </p:spTgt>
                                        </p:tgtEl>
                                      </p:cBhvr>
                                    </p:animEffect>
                                  </p:childTnLst>
                                </p:cTn>
                              </p:par>
                            </p:childTnLst>
                          </p:cTn>
                        </p:par>
                        <p:par>
                          <p:cTn id="34" fill="hold" nodeType="afterGroup">
                            <p:stCondLst>
                              <p:cond delay="500"/>
                            </p:stCondLst>
                            <p:childTnLst>
                              <p:par>
                                <p:cTn id="35" presetID="3" presetClass="entr" presetSubtype="10" fill="hold" nodeType="afterEffect">
                                  <p:stCondLst>
                                    <p:cond delay="0"/>
                                  </p:stCondLst>
                                  <p:childTnLst>
                                    <p:set>
                                      <p:cBhvr>
                                        <p:cTn id="36" dur="1" fill="hold">
                                          <p:stCondLst>
                                            <p:cond delay="0"/>
                                          </p:stCondLst>
                                        </p:cTn>
                                        <p:tgtEl>
                                          <p:spTgt spid="92163">
                                            <p:txEl>
                                              <p:pRg st="6" end="6"/>
                                            </p:txEl>
                                          </p:spTgt>
                                        </p:tgtEl>
                                        <p:attrNameLst>
                                          <p:attrName>style.visibility</p:attrName>
                                        </p:attrNameLst>
                                      </p:cBhvr>
                                      <p:to>
                                        <p:strVal val="visible"/>
                                      </p:to>
                                    </p:set>
                                    <p:animEffect transition="in" filter="blinds(horizontal)">
                                      <p:cBhvr>
                                        <p:cTn id="37" dur="500"/>
                                        <p:tgtEl>
                                          <p:spTgt spid="921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45605552-C998-4E1F-9324-F31E1B1CAE4C}" type="slidenum">
              <a:rPr lang="en-US">
                <a:solidFill>
                  <a:schemeClr val="bg1"/>
                </a:solidFill>
              </a:rPr>
              <a:pPr eaLnBrk="1" hangingPunct="1"/>
              <a:t>18</a:t>
            </a:fld>
            <a:endParaRPr lang="en-US">
              <a:solidFill>
                <a:schemeClr val="bg1"/>
              </a:solidFill>
            </a:endParaRPr>
          </a:p>
        </p:txBody>
      </p:sp>
      <p:sp>
        <p:nvSpPr>
          <p:cNvPr id="20483" name="Rectangle 2"/>
          <p:cNvSpPr>
            <a:spLocks noGrp="1" noChangeArrowheads="1"/>
          </p:cNvSpPr>
          <p:nvPr>
            <p:ph type="title"/>
          </p:nvPr>
        </p:nvSpPr>
        <p:spPr/>
        <p:txBody>
          <a:bodyPr/>
          <a:lstStyle/>
          <a:p>
            <a:pPr eaLnBrk="1" hangingPunct="1"/>
            <a:r>
              <a:rPr lang="en-US" smtClean="0"/>
              <a:t>Sampling Existing Documentation, Forms, &amp; Files</a:t>
            </a:r>
          </a:p>
        </p:txBody>
      </p:sp>
      <p:sp>
        <p:nvSpPr>
          <p:cNvPr id="20484" name="Rectangle 3"/>
          <p:cNvSpPr>
            <a:spLocks noGrp="1" noChangeArrowheads="1"/>
          </p:cNvSpPr>
          <p:nvPr>
            <p:ph type="body" idx="1"/>
          </p:nvPr>
        </p:nvSpPr>
        <p:spPr>
          <a:xfrm>
            <a:off x="627063" y="1524000"/>
            <a:ext cx="8364537" cy="5105400"/>
          </a:xfrm>
        </p:spPr>
        <p:txBody>
          <a:bodyPr/>
          <a:lstStyle/>
          <a:p>
            <a:pPr eaLnBrk="1" hangingPunct="1">
              <a:lnSpc>
                <a:spcPct val="95000"/>
              </a:lnSpc>
              <a:buFontTx/>
              <a:buNone/>
            </a:pPr>
            <a:r>
              <a:rPr lang="en-US" sz="2800" b="1" smtClean="0"/>
              <a:t>	Sampling</a:t>
            </a:r>
            <a:r>
              <a:rPr lang="en-US" sz="2800" smtClean="0"/>
              <a:t> –process of collecting a representative sample of documents, forms, and records. </a:t>
            </a:r>
          </a:p>
          <a:p>
            <a:pPr lvl="1" eaLnBrk="1" hangingPunct="1">
              <a:lnSpc>
                <a:spcPct val="95000"/>
              </a:lnSpc>
            </a:pPr>
            <a:r>
              <a:rPr lang="en-US" sz="2600" smtClean="0"/>
              <a:t>Organization chart</a:t>
            </a:r>
          </a:p>
          <a:p>
            <a:pPr lvl="1" eaLnBrk="1" hangingPunct="1">
              <a:lnSpc>
                <a:spcPct val="95000"/>
              </a:lnSpc>
            </a:pPr>
            <a:r>
              <a:rPr lang="en-US" sz="2600" smtClean="0"/>
              <a:t>Memos and other documents that describe the problem</a:t>
            </a:r>
          </a:p>
          <a:p>
            <a:pPr lvl="1" eaLnBrk="1" hangingPunct="1">
              <a:lnSpc>
                <a:spcPct val="95000"/>
              </a:lnSpc>
            </a:pPr>
            <a:r>
              <a:rPr lang="en-US" sz="2600" smtClean="0"/>
              <a:t>Standard operating procedures for current system</a:t>
            </a:r>
          </a:p>
          <a:p>
            <a:pPr lvl="1" eaLnBrk="1" hangingPunct="1">
              <a:lnSpc>
                <a:spcPct val="95000"/>
              </a:lnSpc>
            </a:pPr>
            <a:r>
              <a:rPr lang="en-US" sz="2600" smtClean="0"/>
              <a:t>Completed forms</a:t>
            </a:r>
          </a:p>
          <a:p>
            <a:pPr lvl="1" eaLnBrk="1" hangingPunct="1">
              <a:lnSpc>
                <a:spcPct val="95000"/>
              </a:lnSpc>
            </a:pPr>
            <a:r>
              <a:rPr lang="en-US" sz="2600" smtClean="0"/>
              <a:t>Manual and computerized screens and reports</a:t>
            </a:r>
          </a:p>
          <a:p>
            <a:pPr lvl="1" eaLnBrk="1" hangingPunct="1">
              <a:lnSpc>
                <a:spcPct val="95000"/>
              </a:lnSpc>
            </a:pPr>
            <a:r>
              <a:rPr lang="en-US" sz="2600" smtClean="0"/>
              <a:t>Samples of databases</a:t>
            </a:r>
          </a:p>
          <a:p>
            <a:pPr lvl="1" eaLnBrk="1" hangingPunct="1">
              <a:lnSpc>
                <a:spcPct val="95000"/>
              </a:lnSpc>
            </a:pPr>
            <a:r>
              <a:rPr lang="en-US" sz="2600" smtClean="0"/>
              <a:t>Flowcharts and other system documentation</a:t>
            </a:r>
          </a:p>
          <a:p>
            <a:pPr lvl="1" eaLnBrk="1" hangingPunct="1">
              <a:lnSpc>
                <a:spcPct val="95000"/>
              </a:lnSpc>
            </a:pPr>
            <a:r>
              <a:rPr lang="en-US" sz="2600" smtClean="0"/>
              <a:t>And more</a:t>
            </a:r>
            <a:endParaRPr lang="en-US"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696281D2-A169-42CA-AC64-2C15C877EF76}" type="slidenum">
              <a:rPr lang="en-US">
                <a:solidFill>
                  <a:schemeClr val="bg1"/>
                </a:solidFill>
              </a:rPr>
              <a:pPr eaLnBrk="1" hangingPunct="1"/>
              <a:t>19</a:t>
            </a:fld>
            <a:endParaRPr lang="en-US">
              <a:solidFill>
                <a:schemeClr val="bg1"/>
              </a:solidFill>
            </a:endParaRPr>
          </a:p>
        </p:txBody>
      </p:sp>
      <p:sp>
        <p:nvSpPr>
          <p:cNvPr id="21507" name="Rectangle 2"/>
          <p:cNvSpPr>
            <a:spLocks noGrp="1" noChangeArrowheads="1"/>
          </p:cNvSpPr>
          <p:nvPr>
            <p:ph type="title"/>
          </p:nvPr>
        </p:nvSpPr>
        <p:spPr/>
        <p:txBody>
          <a:bodyPr/>
          <a:lstStyle/>
          <a:p>
            <a:pPr eaLnBrk="1" hangingPunct="1"/>
            <a:r>
              <a:rPr lang="en-US" sz="4000" smtClean="0"/>
              <a:t>Things to be Gleaned from Documents</a:t>
            </a:r>
          </a:p>
        </p:txBody>
      </p:sp>
      <p:sp>
        <p:nvSpPr>
          <p:cNvPr id="21508" name="Rectangle 3"/>
          <p:cNvSpPr>
            <a:spLocks noGrp="1" noChangeArrowheads="1"/>
          </p:cNvSpPr>
          <p:nvPr>
            <p:ph type="body" idx="1"/>
          </p:nvPr>
        </p:nvSpPr>
        <p:spPr>
          <a:xfrm>
            <a:off x="1066800" y="1600200"/>
            <a:ext cx="8001000" cy="4953000"/>
          </a:xfrm>
        </p:spPr>
        <p:txBody>
          <a:bodyPr/>
          <a:lstStyle/>
          <a:p>
            <a:pPr eaLnBrk="1" hangingPunct="1">
              <a:lnSpc>
                <a:spcPct val="90000"/>
              </a:lnSpc>
            </a:pPr>
            <a:r>
              <a:rPr lang="en-US" smtClean="0"/>
              <a:t>Symptoms and causes of problems</a:t>
            </a:r>
          </a:p>
          <a:p>
            <a:pPr eaLnBrk="1" hangingPunct="1">
              <a:lnSpc>
                <a:spcPct val="90000"/>
              </a:lnSpc>
            </a:pPr>
            <a:r>
              <a:rPr lang="en-US" smtClean="0"/>
              <a:t>Persons in organization who have understanding of problem</a:t>
            </a:r>
          </a:p>
          <a:p>
            <a:pPr eaLnBrk="1" hangingPunct="1">
              <a:lnSpc>
                <a:spcPct val="90000"/>
              </a:lnSpc>
            </a:pPr>
            <a:r>
              <a:rPr lang="en-US" smtClean="0"/>
              <a:t>Business functions that support the present system</a:t>
            </a:r>
          </a:p>
          <a:p>
            <a:pPr eaLnBrk="1" hangingPunct="1">
              <a:lnSpc>
                <a:spcPct val="90000"/>
              </a:lnSpc>
            </a:pPr>
            <a:r>
              <a:rPr lang="en-US" smtClean="0"/>
              <a:t>Type of data to be collected and reported by the system</a:t>
            </a:r>
          </a:p>
          <a:p>
            <a:pPr eaLnBrk="1" hangingPunct="1">
              <a:lnSpc>
                <a:spcPct val="90000"/>
              </a:lnSpc>
            </a:pPr>
            <a:r>
              <a:rPr lang="en-US" smtClean="0"/>
              <a:t>Questions that need to be covered in interviews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7BEF16B-27C7-4A75-89AF-B092D41DAC4E}" type="slidenum">
              <a:rPr lang="en-US">
                <a:solidFill>
                  <a:schemeClr val="bg1"/>
                </a:solidFill>
              </a:rPr>
              <a:pPr eaLnBrk="1" hangingPunct="1"/>
              <a:t>2</a:t>
            </a:fld>
            <a:endParaRPr lang="en-US">
              <a:solidFill>
                <a:schemeClr val="bg1"/>
              </a:solidFill>
            </a:endParaRPr>
          </a:p>
        </p:txBody>
      </p:sp>
      <p:sp>
        <p:nvSpPr>
          <p:cNvPr id="4099" name="Rectangle 2"/>
          <p:cNvSpPr>
            <a:spLocks noGrp="1" noChangeArrowheads="1"/>
          </p:cNvSpPr>
          <p:nvPr>
            <p:ph type="title"/>
          </p:nvPr>
        </p:nvSpPr>
        <p:spPr/>
        <p:txBody>
          <a:bodyPr/>
          <a:lstStyle/>
          <a:p>
            <a:pPr eaLnBrk="1" hangingPunct="1"/>
            <a:r>
              <a:rPr lang="en-US" smtClean="0"/>
              <a:t>Objectives</a:t>
            </a:r>
          </a:p>
        </p:txBody>
      </p:sp>
      <p:sp>
        <p:nvSpPr>
          <p:cNvPr id="4100" name="Rectangle 3"/>
          <p:cNvSpPr>
            <a:spLocks noGrp="1" noChangeArrowheads="1"/>
          </p:cNvSpPr>
          <p:nvPr>
            <p:ph type="body" idx="1"/>
          </p:nvPr>
        </p:nvSpPr>
        <p:spPr>
          <a:xfrm>
            <a:off x="1028700" y="1295400"/>
            <a:ext cx="7924800" cy="5334000"/>
          </a:xfrm>
        </p:spPr>
        <p:txBody>
          <a:bodyPr/>
          <a:lstStyle/>
          <a:p>
            <a:pPr eaLnBrk="1" hangingPunct="1">
              <a:lnSpc>
                <a:spcPct val="85000"/>
              </a:lnSpc>
              <a:spcBef>
                <a:spcPct val="25000"/>
              </a:spcBef>
            </a:pPr>
            <a:r>
              <a:rPr lang="en-US" sz="2400" smtClean="0"/>
              <a:t>Define system requirements and differentiate between functional and nonfunctional requirements. </a:t>
            </a:r>
          </a:p>
          <a:p>
            <a:pPr eaLnBrk="1" hangingPunct="1">
              <a:lnSpc>
                <a:spcPct val="85000"/>
              </a:lnSpc>
              <a:spcBef>
                <a:spcPct val="25000"/>
              </a:spcBef>
            </a:pPr>
            <a:r>
              <a:rPr lang="en-US" sz="2400" smtClean="0"/>
              <a:t>Understand the activity of problem analysis and be able to create an Ishikawa (fishbone) diagram. </a:t>
            </a:r>
          </a:p>
          <a:p>
            <a:pPr eaLnBrk="1" hangingPunct="1">
              <a:lnSpc>
                <a:spcPct val="85000"/>
              </a:lnSpc>
              <a:spcBef>
                <a:spcPct val="25000"/>
              </a:spcBef>
            </a:pPr>
            <a:r>
              <a:rPr lang="en-US" sz="2400" smtClean="0"/>
              <a:t>Understand the concept of requirements management. </a:t>
            </a:r>
          </a:p>
          <a:p>
            <a:pPr eaLnBrk="1" hangingPunct="1">
              <a:lnSpc>
                <a:spcPct val="85000"/>
              </a:lnSpc>
              <a:spcBef>
                <a:spcPct val="25000"/>
              </a:spcBef>
            </a:pPr>
            <a:r>
              <a:rPr lang="en-US" sz="2400" smtClean="0"/>
              <a:t>Identify and characterize seven fact-finding techniques.</a:t>
            </a:r>
          </a:p>
          <a:p>
            <a:pPr eaLnBrk="1" hangingPunct="1">
              <a:lnSpc>
                <a:spcPct val="85000"/>
              </a:lnSpc>
              <a:spcBef>
                <a:spcPct val="25000"/>
              </a:spcBef>
            </a:pPr>
            <a:r>
              <a:rPr lang="en-US" sz="2400" smtClean="0"/>
              <a:t>Understand six guidelines for effective listening. </a:t>
            </a:r>
          </a:p>
          <a:p>
            <a:pPr eaLnBrk="1" hangingPunct="1">
              <a:lnSpc>
                <a:spcPct val="85000"/>
              </a:lnSpc>
              <a:spcBef>
                <a:spcPct val="25000"/>
              </a:spcBef>
            </a:pPr>
            <a:r>
              <a:rPr lang="en-US" sz="2400" smtClean="0"/>
              <a:t>Understand body language and proxemics. </a:t>
            </a:r>
          </a:p>
          <a:p>
            <a:pPr eaLnBrk="1" hangingPunct="1">
              <a:lnSpc>
                <a:spcPct val="85000"/>
              </a:lnSpc>
              <a:spcBef>
                <a:spcPct val="25000"/>
              </a:spcBef>
            </a:pPr>
            <a:r>
              <a:rPr lang="en-US" sz="2400" smtClean="0"/>
              <a:t>Characterize the typical participants in a JRP session. </a:t>
            </a:r>
          </a:p>
          <a:p>
            <a:pPr eaLnBrk="1" hangingPunct="1">
              <a:lnSpc>
                <a:spcPct val="85000"/>
              </a:lnSpc>
              <a:spcBef>
                <a:spcPct val="25000"/>
              </a:spcBef>
            </a:pPr>
            <a:r>
              <a:rPr lang="en-US" sz="2400" smtClean="0"/>
              <a:t>Complete the planning process for a JRP session. </a:t>
            </a:r>
          </a:p>
          <a:p>
            <a:pPr eaLnBrk="1" hangingPunct="1">
              <a:lnSpc>
                <a:spcPct val="85000"/>
              </a:lnSpc>
              <a:spcBef>
                <a:spcPct val="25000"/>
              </a:spcBef>
            </a:pPr>
            <a:r>
              <a:rPr lang="en-US" sz="2400" smtClean="0"/>
              <a:t>Describe benefits of JRP as fact-finding technique. </a:t>
            </a:r>
          </a:p>
          <a:p>
            <a:pPr eaLnBrk="1" hangingPunct="1">
              <a:lnSpc>
                <a:spcPct val="85000"/>
              </a:lnSpc>
              <a:spcBef>
                <a:spcPct val="25000"/>
              </a:spcBef>
            </a:pPr>
            <a:r>
              <a:rPr lang="en-US" sz="2400" smtClean="0"/>
              <a:t>Describe a fact-finding strategy that will make the most of your time with end-users. </a:t>
            </a: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B119408A-9D2C-42DC-ACF5-F868CA15B56F}" type="slidenum">
              <a:rPr lang="en-US">
                <a:solidFill>
                  <a:schemeClr val="bg1"/>
                </a:solidFill>
              </a:rPr>
              <a:pPr eaLnBrk="1" hangingPunct="1"/>
              <a:t>20</a:t>
            </a:fld>
            <a:endParaRPr lang="en-US">
              <a:solidFill>
                <a:schemeClr val="bg1"/>
              </a:solidFill>
            </a:endParaRPr>
          </a:p>
        </p:txBody>
      </p:sp>
      <p:sp>
        <p:nvSpPr>
          <p:cNvPr id="22531" name="Rectangle 2"/>
          <p:cNvSpPr>
            <a:spLocks noGrp="1" noChangeArrowheads="1"/>
          </p:cNvSpPr>
          <p:nvPr>
            <p:ph type="title"/>
          </p:nvPr>
        </p:nvSpPr>
        <p:spPr/>
        <p:txBody>
          <a:bodyPr/>
          <a:lstStyle/>
          <a:p>
            <a:pPr eaLnBrk="1" hangingPunct="1"/>
            <a:r>
              <a:rPr lang="en-US" smtClean="0"/>
              <a:t>Why to Sample Completed Rather than Blank Forms </a:t>
            </a:r>
          </a:p>
        </p:txBody>
      </p:sp>
      <p:sp>
        <p:nvSpPr>
          <p:cNvPr id="22532" name="Rectangle 3"/>
          <p:cNvSpPr>
            <a:spLocks noGrp="1" noChangeArrowheads="1"/>
          </p:cNvSpPr>
          <p:nvPr>
            <p:ph type="body" idx="1"/>
          </p:nvPr>
        </p:nvSpPr>
        <p:spPr>
          <a:xfrm>
            <a:off x="990600" y="1524000"/>
            <a:ext cx="7543800" cy="4800600"/>
          </a:xfrm>
        </p:spPr>
        <p:txBody>
          <a:bodyPr/>
          <a:lstStyle/>
          <a:p>
            <a:pPr eaLnBrk="1" hangingPunct="1">
              <a:spcBef>
                <a:spcPct val="30000"/>
              </a:spcBef>
            </a:pPr>
            <a:r>
              <a:rPr lang="en-US" sz="2400" smtClean="0"/>
              <a:t>Can determine type of data going into each blank</a:t>
            </a:r>
          </a:p>
          <a:p>
            <a:pPr eaLnBrk="1" hangingPunct="1">
              <a:spcBef>
                <a:spcPct val="30000"/>
              </a:spcBef>
            </a:pPr>
            <a:r>
              <a:rPr lang="en-US" sz="2400" smtClean="0"/>
              <a:t>Can determine size of data going into each blank</a:t>
            </a:r>
          </a:p>
          <a:p>
            <a:pPr eaLnBrk="1" hangingPunct="1">
              <a:spcBef>
                <a:spcPct val="30000"/>
              </a:spcBef>
            </a:pPr>
            <a:r>
              <a:rPr lang="en-US" sz="2400" smtClean="0"/>
              <a:t>Can determine </a:t>
            </a:r>
            <a:br>
              <a:rPr lang="en-US" sz="2400" smtClean="0"/>
            </a:br>
            <a:r>
              <a:rPr lang="en-US" sz="2400" smtClean="0"/>
              <a:t>which blanks </a:t>
            </a:r>
            <a:br>
              <a:rPr lang="en-US" sz="2400" smtClean="0"/>
            </a:br>
            <a:r>
              <a:rPr lang="en-US" sz="2400" smtClean="0"/>
              <a:t>are not used </a:t>
            </a:r>
            <a:br>
              <a:rPr lang="en-US" sz="2400" smtClean="0"/>
            </a:br>
            <a:r>
              <a:rPr lang="en-US" sz="2400" smtClean="0"/>
              <a:t>or not always </a:t>
            </a:r>
            <a:br>
              <a:rPr lang="en-US" sz="2400" smtClean="0"/>
            </a:br>
            <a:r>
              <a:rPr lang="en-US" sz="2400" smtClean="0"/>
              <a:t>used</a:t>
            </a:r>
          </a:p>
          <a:p>
            <a:pPr eaLnBrk="1" hangingPunct="1">
              <a:spcBef>
                <a:spcPct val="30000"/>
              </a:spcBef>
            </a:pPr>
            <a:r>
              <a:rPr lang="en-US" sz="2400" smtClean="0"/>
              <a:t>Can see data </a:t>
            </a:r>
            <a:br>
              <a:rPr lang="en-US" sz="2400" smtClean="0"/>
            </a:br>
            <a:r>
              <a:rPr lang="en-US" sz="2400" smtClean="0"/>
              <a:t>relationships</a:t>
            </a:r>
          </a:p>
        </p:txBody>
      </p:sp>
      <p:pic>
        <p:nvPicPr>
          <p:cNvPr id="22533" name="Picture 4" descr="ProblemRepo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590800"/>
            <a:ext cx="5532438" cy="4090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53F96354-AAF5-4211-9008-46C87FAD1646}" type="slidenum">
              <a:rPr lang="en-US">
                <a:solidFill>
                  <a:schemeClr val="bg1"/>
                </a:solidFill>
              </a:rPr>
              <a:pPr eaLnBrk="1" hangingPunct="1"/>
              <a:t>21</a:t>
            </a:fld>
            <a:endParaRPr lang="en-US">
              <a:solidFill>
                <a:schemeClr val="bg1"/>
              </a:solidFill>
            </a:endParaRPr>
          </a:p>
        </p:txBody>
      </p:sp>
      <p:sp>
        <p:nvSpPr>
          <p:cNvPr id="23555" name="Rectangle 2"/>
          <p:cNvSpPr>
            <a:spLocks noGrp="1" noChangeArrowheads="1"/>
          </p:cNvSpPr>
          <p:nvPr>
            <p:ph type="title"/>
          </p:nvPr>
        </p:nvSpPr>
        <p:spPr/>
        <p:txBody>
          <a:bodyPr/>
          <a:lstStyle/>
          <a:p>
            <a:pPr eaLnBrk="1" hangingPunct="1"/>
            <a:r>
              <a:rPr lang="en-US" smtClean="0"/>
              <a:t>Determining Sample Size for Forms</a:t>
            </a:r>
          </a:p>
        </p:txBody>
      </p:sp>
      <p:sp>
        <p:nvSpPr>
          <p:cNvPr id="23556" name="Rectangle 3"/>
          <p:cNvSpPr>
            <a:spLocks noGrp="1" noChangeArrowheads="1"/>
          </p:cNvSpPr>
          <p:nvPr>
            <p:ph type="body" idx="1"/>
          </p:nvPr>
        </p:nvSpPr>
        <p:spPr>
          <a:xfrm>
            <a:off x="914400" y="1600200"/>
            <a:ext cx="8382000" cy="2209800"/>
          </a:xfrm>
        </p:spPr>
        <p:txBody>
          <a:bodyPr/>
          <a:lstStyle/>
          <a:p>
            <a:pPr eaLnBrk="1" hangingPunct="1">
              <a:lnSpc>
                <a:spcPct val="80000"/>
              </a:lnSpc>
              <a:spcBef>
                <a:spcPct val="120000"/>
              </a:spcBef>
            </a:pPr>
            <a:r>
              <a:rPr lang="en-US" sz="2400" smtClean="0"/>
              <a:t>Sample Size = 0.25 x (Certainty factor/Acceptable error) </a:t>
            </a:r>
            <a:r>
              <a:rPr lang="en-US" sz="2400" baseline="30000" smtClean="0"/>
              <a:t>2</a:t>
            </a:r>
            <a:r>
              <a:rPr lang="en-US" sz="2400" smtClean="0"/>
              <a:t> </a:t>
            </a:r>
          </a:p>
          <a:p>
            <a:pPr eaLnBrk="1" hangingPunct="1">
              <a:lnSpc>
                <a:spcPct val="80000"/>
              </a:lnSpc>
              <a:spcBef>
                <a:spcPct val="120000"/>
              </a:spcBef>
            </a:pPr>
            <a:r>
              <a:rPr lang="en-US" sz="2400" smtClean="0"/>
              <a:t>Sample Size = 0.25(1.645/0.10) </a:t>
            </a:r>
            <a:r>
              <a:rPr lang="en-US" sz="2400" baseline="30000" smtClean="0"/>
              <a:t>2</a:t>
            </a:r>
            <a:r>
              <a:rPr lang="en-US" sz="2400" smtClean="0"/>
              <a:t> = 68 </a:t>
            </a:r>
          </a:p>
          <a:p>
            <a:pPr eaLnBrk="1" hangingPunct="1">
              <a:lnSpc>
                <a:spcPct val="80000"/>
              </a:lnSpc>
              <a:spcBef>
                <a:spcPct val="120000"/>
              </a:spcBef>
            </a:pPr>
            <a:r>
              <a:rPr lang="en-US" sz="2400" smtClean="0"/>
              <a:t>Sample Size =0.10(1 – 0.10)(1.645/0.10)</a:t>
            </a:r>
            <a:r>
              <a:rPr lang="en-US" sz="2400" baseline="30000" smtClean="0"/>
              <a:t>2</a:t>
            </a:r>
            <a:r>
              <a:rPr lang="en-US" sz="2400" smtClean="0"/>
              <a:t> = 25</a:t>
            </a:r>
          </a:p>
        </p:txBody>
      </p:sp>
      <p:sp>
        <p:nvSpPr>
          <p:cNvPr id="23557" name="AutoShape 4"/>
          <p:cNvSpPr>
            <a:spLocks/>
          </p:cNvSpPr>
          <p:nvPr/>
        </p:nvSpPr>
        <p:spPr bwMode="auto">
          <a:xfrm>
            <a:off x="1371600" y="3505200"/>
            <a:ext cx="1905000" cy="838200"/>
          </a:xfrm>
          <a:prstGeom prst="borderCallout2">
            <a:avLst>
              <a:gd name="adj1" fmla="val 13634"/>
              <a:gd name="adj2" fmla="val 104000"/>
              <a:gd name="adj3" fmla="val 13634"/>
              <a:gd name="adj4" fmla="val 120333"/>
              <a:gd name="adj5" fmla="val -11366"/>
              <a:gd name="adj6" fmla="val 127833"/>
            </a:avLst>
          </a:prstGeom>
          <a:solidFill>
            <a:schemeClr val="bg1"/>
          </a:solidFill>
          <a:ln w="12700">
            <a:solidFill>
              <a:schemeClr val="tx1"/>
            </a:solidFill>
            <a:miter lim="800000"/>
            <a:headEnd type="none" w="sm" len="sm"/>
            <a:tailEnd type="none" w="sm" len="sm"/>
          </a:ln>
        </p:spPr>
        <p:txBody>
          <a:bodyPr/>
          <a:lstStyle/>
          <a:p>
            <a:pPr algn="ctr" eaLnBrk="0" hangingPunct="0">
              <a:lnSpc>
                <a:spcPct val="90000"/>
              </a:lnSpc>
            </a:pPr>
            <a:r>
              <a:rPr lang="en-US">
                <a:latin typeface="Times New Roman" pitchFamily="18" charset="0"/>
              </a:rPr>
              <a:t>Or if analyst knows 1 in 10 varies from norm.</a:t>
            </a:r>
          </a:p>
        </p:txBody>
      </p:sp>
      <p:sp>
        <p:nvSpPr>
          <p:cNvPr id="23558" name="AutoShape 5"/>
          <p:cNvSpPr>
            <a:spLocks/>
          </p:cNvSpPr>
          <p:nvPr/>
        </p:nvSpPr>
        <p:spPr bwMode="auto">
          <a:xfrm>
            <a:off x="6172200" y="3581400"/>
            <a:ext cx="2286000" cy="838200"/>
          </a:xfrm>
          <a:prstGeom prst="borderCallout2">
            <a:avLst>
              <a:gd name="adj1" fmla="val 13634"/>
              <a:gd name="adj2" fmla="val -3333"/>
              <a:gd name="adj3" fmla="val 13634"/>
              <a:gd name="adj4" fmla="val -42986"/>
              <a:gd name="adj5" fmla="val -109282"/>
              <a:gd name="adj6" fmla="val -69236"/>
            </a:avLst>
          </a:prstGeom>
          <a:solidFill>
            <a:schemeClr val="bg1"/>
          </a:solidFill>
          <a:ln w="12700">
            <a:solidFill>
              <a:schemeClr val="tx1"/>
            </a:solidFill>
            <a:miter lim="800000"/>
            <a:headEnd type="none" w="sm" len="sm"/>
            <a:tailEnd type="none" w="sm" len="sm"/>
          </a:ln>
        </p:spPr>
        <p:txBody>
          <a:bodyPr/>
          <a:lstStyle/>
          <a:p>
            <a:pPr algn="ctr" eaLnBrk="0" hangingPunct="0">
              <a:lnSpc>
                <a:spcPct val="90000"/>
              </a:lnSpc>
            </a:pPr>
            <a:r>
              <a:rPr lang="en-US">
                <a:latin typeface="Times New Roman" pitchFamily="18" charset="0"/>
              </a:rPr>
              <a:t>Certainty factor from certainty table. 10% acceptable error.</a:t>
            </a:r>
          </a:p>
        </p:txBody>
      </p:sp>
      <p:pic>
        <p:nvPicPr>
          <p:cNvPr id="23559" name="Picture 7" descr="whi74173_tb06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0" y="4608513"/>
            <a:ext cx="8153400" cy="192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41CB45CE-83DB-402B-B890-3ACF56BE5BAD}" type="slidenum">
              <a:rPr lang="en-US">
                <a:solidFill>
                  <a:schemeClr val="bg1"/>
                </a:solidFill>
              </a:rPr>
              <a:pPr eaLnBrk="1" hangingPunct="1"/>
              <a:t>22</a:t>
            </a:fld>
            <a:endParaRPr lang="en-US">
              <a:solidFill>
                <a:schemeClr val="bg1"/>
              </a:solidFill>
            </a:endParaRPr>
          </a:p>
        </p:txBody>
      </p:sp>
      <p:sp>
        <p:nvSpPr>
          <p:cNvPr id="24579" name="Rectangle 2"/>
          <p:cNvSpPr>
            <a:spLocks noGrp="1" noChangeArrowheads="1"/>
          </p:cNvSpPr>
          <p:nvPr>
            <p:ph type="title"/>
          </p:nvPr>
        </p:nvSpPr>
        <p:spPr/>
        <p:txBody>
          <a:bodyPr/>
          <a:lstStyle/>
          <a:p>
            <a:pPr eaLnBrk="1" hangingPunct="1"/>
            <a:r>
              <a:rPr lang="en-US" smtClean="0"/>
              <a:t>Sampling Techniques</a:t>
            </a:r>
          </a:p>
        </p:txBody>
      </p:sp>
      <p:sp>
        <p:nvSpPr>
          <p:cNvPr id="24580" name="Rectangle 3"/>
          <p:cNvSpPr>
            <a:spLocks noGrp="1" noChangeArrowheads="1"/>
          </p:cNvSpPr>
          <p:nvPr>
            <p:ph type="body" idx="1"/>
          </p:nvPr>
        </p:nvSpPr>
        <p:spPr>
          <a:xfrm>
            <a:off x="1066800" y="1447800"/>
            <a:ext cx="7831138" cy="5105400"/>
          </a:xfrm>
        </p:spPr>
        <p:txBody>
          <a:bodyPr/>
          <a:lstStyle/>
          <a:p>
            <a:pPr eaLnBrk="1" hangingPunct="1">
              <a:buFontTx/>
              <a:buNone/>
            </a:pPr>
            <a:r>
              <a:rPr lang="en-US" sz="2800" smtClean="0"/>
              <a:t>	</a:t>
            </a:r>
            <a:r>
              <a:rPr lang="en-US" sz="2800" b="1" smtClean="0"/>
              <a:t>Randomization</a:t>
            </a:r>
            <a:r>
              <a:rPr lang="en-US" sz="2800" smtClean="0"/>
              <a:t> – a sampling technique </a:t>
            </a:r>
            <a:br>
              <a:rPr lang="en-US" sz="2800" smtClean="0"/>
            </a:br>
            <a:r>
              <a:rPr lang="en-US" sz="2800" smtClean="0"/>
              <a:t>characterized by having no predetermined </a:t>
            </a:r>
            <a:br>
              <a:rPr lang="en-US" sz="2800" smtClean="0"/>
            </a:br>
            <a:r>
              <a:rPr lang="en-US" sz="2800" smtClean="0"/>
              <a:t>pattern or plan for selecting sample data. </a:t>
            </a:r>
          </a:p>
          <a:p>
            <a:pPr eaLnBrk="1" hangingPunct="1">
              <a:buFontTx/>
              <a:buNone/>
            </a:pPr>
            <a:r>
              <a:rPr lang="en-US" sz="2400" smtClean="0"/>
              <a:t>	</a:t>
            </a:r>
            <a:br>
              <a:rPr lang="en-US" sz="2400" smtClean="0"/>
            </a:br>
            <a:r>
              <a:rPr lang="en-US" sz="2800" b="1" smtClean="0"/>
              <a:t>Stratification</a:t>
            </a:r>
            <a:r>
              <a:rPr lang="en-US" sz="2800" smtClean="0"/>
              <a:t> – a systematic sampling technique that attempts to reduce the variance of the estimates by spreading out the sampling—for example, choosing documents or records by formula—and by avoiding very high or low estimates. </a:t>
            </a:r>
            <a:endParaRPr 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DDA9DE90-F770-4123-BB20-555E5EDFD6B2}" type="slidenum">
              <a:rPr lang="en-US">
                <a:solidFill>
                  <a:schemeClr val="bg1"/>
                </a:solidFill>
              </a:rPr>
              <a:pPr eaLnBrk="1" hangingPunct="1"/>
              <a:t>23</a:t>
            </a:fld>
            <a:endParaRPr lang="en-US">
              <a:solidFill>
                <a:schemeClr val="bg1"/>
              </a:solidFill>
            </a:endParaRPr>
          </a:p>
        </p:txBody>
      </p:sp>
      <p:sp>
        <p:nvSpPr>
          <p:cNvPr id="25603" name="Rectangle 2"/>
          <p:cNvSpPr>
            <a:spLocks noGrp="1" noChangeArrowheads="1"/>
          </p:cNvSpPr>
          <p:nvPr>
            <p:ph type="title"/>
          </p:nvPr>
        </p:nvSpPr>
        <p:spPr/>
        <p:txBody>
          <a:bodyPr/>
          <a:lstStyle/>
          <a:p>
            <a:pPr eaLnBrk="1" hangingPunct="1"/>
            <a:r>
              <a:rPr lang="en-US" smtClean="0"/>
              <a:t>Observation</a:t>
            </a:r>
          </a:p>
        </p:txBody>
      </p:sp>
      <p:sp>
        <p:nvSpPr>
          <p:cNvPr id="25604" name="Rectangle 3"/>
          <p:cNvSpPr>
            <a:spLocks noGrp="1" noChangeArrowheads="1"/>
          </p:cNvSpPr>
          <p:nvPr>
            <p:ph type="body" idx="1"/>
          </p:nvPr>
        </p:nvSpPr>
        <p:spPr/>
        <p:txBody>
          <a:bodyPr/>
          <a:lstStyle/>
          <a:p>
            <a:pPr eaLnBrk="1" hangingPunct="1">
              <a:buFontTx/>
              <a:buNone/>
            </a:pPr>
            <a:r>
              <a:rPr lang="en-US" sz="2800" smtClean="0"/>
              <a:t>	</a:t>
            </a:r>
            <a:r>
              <a:rPr lang="en-US" sz="2800" b="1" smtClean="0"/>
              <a:t>Observation</a:t>
            </a:r>
            <a:r>
              <a:rPr lang="en-US" sz="2800" smtClean="0"/>
              <a:t> – a fact-finding technique wherein the systems analyst either participates in or watches a person perform activities to learn about the system. </a:t>
            </a:r>
          </a:p>
          <a:p>
            <a:pPr lvl="1" eaLnBrk="1" hangingPunct="1">
              <a:buFontTx/>
              <a:buNone/>
            </a:pPr>
            <a:r>
              <a:rPr lang="en-US" sz="2400" smtClean="0"/>
              <a:t>Advantages?</a:t>
            </a:r>
          </a:p>
          <a:p>
            <a:pPr lvl="1" eaLnBrk="1" hangingPunct="1">
              <a:buFontTx/>
              <a:buNone/>
            </a:pPr>
            <a:r>
              <a:rPr lang="en-US" sz="2400" smtClean="0"/>
              <a:t>Disadvantages?</a:t>
            </a:r>
            <a:br>
              <a:rPr lang="en-US" sz="2400" smtClean="0"/>
            </a:br>
            <a:endParaRPr lang="en-US" sz="2400" smtClean="0"/>
          </a:p>
          <a:p>
            <a:pPr eaLnBrk="1" hangingPunct="1">
              <a:buFontTx/>
              <a:buNone/>
            </a:pPr>
            <a:r>
              <a:rPr lang="en-US" sz="2800" smtClean="0"/>
              <a:t>	</a:t>
            </a:r>
            <a:r>
              <a:rPr lang="en-US" sz="2800" b="1" smtClean="0"/>
              <a:t>Work sampling</a:t>
            </a:r>
            <a:r>
              <a:rPr lang="en-US" sz="2800" smtClean="0"/>
              <a:t> - a fact-finding technique that involves a large number of observations taken at random intervals. </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2F351A0D-4224-426E-82A6-C203ADA268CE}" type="slidenum">
              <a:rPr lang="en-US">
                <a:solidFill>
                  <a:schemeClr val="bg1"/>
                </a:solidFill>
              </a:rPr>
              <a:pPr eaLnBrk="1" hangingPunct="1"/>
              <a:t>24</a:t>
            </a:fld>
            <a:endParaRPr lang="en-US">
              <a:solidFill>
                <a:schemeClr val="bg1"/>
              </a:solidFill>
            </a:endParaRPr>
          </a:p>
        </p:txBody>
      </p:sp>
      <p:sp>
        <p:nvSpPr>
          <p:cNvPr id="26627" name="Rectangle 4"/>
          <p:cNvSpPr>
            <a:spLocks noGrp="1" noChangeArrowheads="1"/>
          </p:cNvSpPr>
          <p:nvPr>
            <p:ph type="title"/>
          </p:nvPr>
        </p:nvSpPr>
        <p:spPr>
          <a:xfrm>
            <a:off x="1143000" y="503238"/>
            <a:ext cx="7772400" cy="715962"/>
          </a:xfrm>
        </p:spPr>
        <p:txBody>
          <a:bodyPr/>
          <a:lstStyle/>
          <a:p>
            <a:pPr eaLnBrk="1" hangingPunct="1"/>
            <a:r>
              <a:rPr lang="en-US" smtClean="0"/>
              <a:t>Observation</a:t>
            </a:r>
          </a:p>
        </p:txBody>
      </p:sp>
      <p:sp>
        <p:nvSpPr>
          <p:cNvPr id="26628" name="Rectangle 5"/>
          <p:cNvSpPr>
            <a:spLocks noGrp="1" noChangeArrowheads="1"/>
          </p:cNvSpPr>
          <p:nvPr>
            <p:ph type="body" sz="half" idx="1"/>
          </p:nvPr>
        </p:nvSpPr>
        <p:spPr>
          <a:xfrm>
            <a:off x="1066800" y="1981200"/>
            <a:ext cx="3733800" cy="4572000"/>
          </a:xfrm>
        </p:spPr>
        <p:txBody>
          <a:bodyPr/>
          <a:lstStyle/>
          <a:p>
            <a:pPr eaLnBrk="1" hangingPunct="1">
              <a:lnSpc>
                <a:spcPct val="80000"/>
              </a:lnSpc>
            </a:pPr>
            <a:r>
              <a:rPr lang="en-US" sz="2400" smtClean="0"/>
              <a:t>Data gathered can be very reliable</a:t>
            </a:r>
          </a:p>
          <a:p>
            <a:pPr eaLnBrk="1" hangingPunct="1">
              <a:lnSpc>
                <a:spcPct val="80000"/>
              </a:lnSpc>
            </a:pPr>
            <a:r>
              <a:rPr lang="en-US" sz="2400" smtClean="0"/>
              <a:t>Can see exactly what is being done in complex tasks</a:t>
            </a:r>
          </a:p>
          <a:p>
            <a:pPr eaLnBrk="1" hangingPunct="1">
              <a:lnSpc>
                <a:spcPct val="80000"/>
              </a:lnSpc>
            </a:pPr>
            <a:r>
              <a:rPr lang="en-US" sz="2400" smtClean="0"/>
              <a:t>Relatively inexpensive compared with other techniques</a:t>
            </a:r>
          </a:p>
          <a:p>
            <a:pPr eaLnBrk="1" hangingPunct="1">
              <a:lnSpc>
                <a:spcPct val="80000"/>
              </a:lnSpc>
            </a:pPr>
            <a:r>
              <a:rPr lang="en-US" sz="2400" smtClean="0"/>
              <a:t>Can do work measurements</a:t>
            </a:r>
          </a:p>
        </p:txBody>
      </p:sp>
      <p:sp>
        <p:nvSpPr>
          <p:cNvPr id="26629" name="Rectangle 6"/>
          <p:cNvSpPr>
            <a:spLocks noGrp="1" noChangeArrowheads="1"/>
          </p:cNvSpPr>
          <p:nvPr>
            <p:ph type="body" sz="half" idx="2"/>
          </p:nvPr>
        </p:nvSpPr>
        <p:spPr>
          <a:xfrm>
            <a:off x="5257800" y="1981200"/>
            <a:ext cx="3733800" cy="4572000"/>
          </a:xfrm>
        </p:spPr>
        <p:txBody>
          <a:bodyPr/>
          <a:lstStyle/>
          <a:p>
            <a:pPr eaLnBrk="1" hangingPunct="1">
              <a:lnSpc>
                <a:spcPct val="80000"/>
              </a:lnSpc>
            </a:pPr>
            <a:r>
              <a:rPr lang="en-US" sz="2400" smtClean="0"/>
              <a:t>People may perform differently when being observed</a:t>
            </a:r>
          </a:p>
          <a:p>
            <a:pPr eaLnBrk="1" hangingPunct="1">
              <a:lnSpc>
                <a:spcPct val="80000"/>
              </a:lnSpc>
            </a:pPr>
            <a:r>
              <a:rPr lang="en-US" sz="2400" smtClean="0"/>
              <a:t>Work observed may not be representative of normal conditions</a:t>
            </a:r>
          </a:p>
          <a:p>
            <a:pPr eaLnBrk="1" hangingPunct="1">
              <a:lnSpc>
                <a:spcPct val="80000"/>
              </a:lnSpc>
            </a:pPr>
            <a:r>
              <a:rPr lang="en-US" sz="2400" smtClean="0"/>
              <a:t>Timing can be inconvenient</a:t>
            </a:r>
          </a:p>
          <a:p>
            <a:pPr eaLnBrk="1" hangingPunct="1">
              <a:lnSpc>
                <a:spcPct val="80000"/>
              </a:lnSpc>
            </a:pPr>
            <a:r>
              <a:rPr lang="en-US" sz="2400" smtClean="0"/>
              <a:t>Interruptions</a:t>
            </a:r>
          </a:p>
          <a:p>
            <a:pPr eaLnBrk="1" hangingPunct="1">
              <a:lnSpc>
                <a:spcPct val="80000"/>
              </a:lnSpc>
            </a:pPr>
            <a:r>
              <a:rPr lang="en-US" sz="2400" smtClean="0"/>
              <a:t>Some tasks not always performed the same way</a:t>
            </a:r>
          </a:p>
          <a:p>
            <a:pPr eaLnBrk="1" hangingPunct="1">
              <a:lnSpc>
                <a:spcPct val="80000"/>
              </a:lnSpc>
            </a:pPr>
            <a:r>
              <a:rPr lang="en-US" sz="2400" smtClean="0"/>
              <a:t>May observe wrong way of doing things</a:t>
            </a:r>
          </a:p>
        </p:txBody>
      </p:sp>
      <p:sp>
        <p:nvSpPr>
          <p:cNvPr id="26630" name="Text Box 7"/>
          <p:cNvSpPr txBox="1">
            <a:spLocks noChangeArrowheads="1"/>
          </p:cNvSpPr>
          <p:nvPr/>
        </p:nvSpPr>
        <p:spPr bwMode="auto">
          <a:xfrm>
            <a:off x="838200" y="136048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Advantages</a:t>
            </a:r>
          </a:p>
        </p:txBody>
      </p:sp>
      <p:sp>
        <p:nvSpPr>
          <p:cNvPr id="26631" name="Text Box 8"/>
          <p:cNvSpPr txBox="1">
            <a:spLocks noChangeArrowheads="1"/>
          </p:cNvSpPr>
          <p:nvPr/>
        </p:nvSpPr>
        <p:spPr bwMode="auto">
          <a:xfrm>
            <a:off x="5029200" y="13589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Disadvantages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1CB0C0CF-2FED-4994-ADF7-6151BA2570EF}" type="slidenum">
              <a:rPr lang="en-US">
                <a:solidFill>
                  <a:schemeClr val="bg1"/>
                </a:solidFill>
              </a:rPr>
              <a:pPr eaLnBrk="1" hangingPunct="1"/>
              <a:t>25</a:t>
            </a:fld>
            <a:endParaRPr lang="en-US">
              <a:solidFill>
                <a:schemeClr val="bg1"/>
              </a:solidFill>
            </a:endParaRPr>
          </a:p>
        </p:txBody>
      </p:sp>
      <p:sp>
        <p:nvSpPr>
          <p:cNvPr id="27651" name="Rectangle 2"/>
          <p:cNvSpPr>
            <a:spLocks noGrp="1" noChangeArrowheads="1"/>
          </p:cNvSpPr>
          <p:nvPr>
            <p:ph type="title"/>
          </p:nvPr>
        </p:nvSpPr>
        <p:spPr/>
        <p:txBody>
          <a:bodyPr/>
          <a:lstStyle/>
          <a:p>
            <a:pPr eaLnBrk="1" hangingPunct="1"/>
            <a:r>
              <a:rPr lang="en-US" smtClean="0"/>
              <a:t>Observation Guidelines</a:t>
            </a:r>
          </a:p>
        </p:txBody>
      </p:sp>
      <p:sp>
        <p:nvSpPr>
          <p:cNvPr id="27652" name="Rectangle 3"/>
          <p:cNvSpPr>
            <a:spLocks noGrp="1" noChangeArrowheads="1"/>
          </p:cNvSpPr>
          <p:nvPr>
            <p:ph type="body" idx="1"/>
          </p:nvPr>
        </p:nvSpPr>
        <p:spPr>
          <a:xfrm>
            <a:off x="1143000" y="1600200"/>
            <a:ext cx="7696200" cy="4953000"/>
          </a:xfrm>
        </p:spPr>
        <p:txBody>
          <a:bodyPr/>
          <a:lstStyle/>
          <a:p>
            <a:pPr eaLnBrk="1" hangingPunct="1">
              <a:lnSpc>
                <a:spcPct val="90000"/>
              </a:lnSpc>
            </a:pPr>
            <a:r>
              <a:rPr lang="en-US" sz="2500" smtClean="0"/>
              <a:t>Determine the who, what, where, when, why, and how of the observation.</a:t>
            </a:r>
          </a:p>
          <a:p>
            <a:pPr eaLnBrk="1" hangingPunct="1">
              <a:lnSpc>
                <a:spcPct val="90000"/>
              </a:lnSpc>
            </a:pPr>
            <a:r>
              <a:rPr lang="en-US" sz="2500" smtClean="0"/>
              <a:t>Obtain permission from appropriate supervisors.</a:t>
            </a:r>
          </a:p>
          <a:p>
            <a:pPr eaLnBrk="1" hangingPunct="1">
              <a:lnSpc>
                <a:spcPct val="90000"/>
              </a:lnSpc>
            </a:pPr>
            <a:r>
              <a:rPr lang="en-US" sz="2500" smtClean="0"/>
              <a:t>Inform those who will be observed of the purpose of the observation.</a:t>
            </a:r>
          </a:p>
          <a:p>
            <a:pPr eaLnBrk="1" hangingPunct="1">
              <a:lnSpc>
                <a:spcPct val="90000"/>
              </a:lnSpc>
            </a:pPr>
            <a:r>
              <a:rPr lang="en-US" sz="2500" smtClean="0"/>
              <a:t>Keep a low profile.</a:t>
            </a:r>
          </a:p>
          <a:p>
            <a:pPr eaLnBrk="1" hangingPunct="1"/>
            <a:r>
              <a:rPr lang="en-US" sz="2500" smtClean="0"/>
              <a:t>Take notes.</a:t>
            </a:r>
          </a:p>
          <a:p>
            <a:pPr eaLnBrk="1" hangingPunct="1">
              <a:lnSpc>
                <a:spcPct val="90000"/>
              </a:lnSpc>
            </a:pPr>
            <a:r>
              <a:rPr lang="en-US" sz="2500" smtClean="0"/>
              <a:t>Review observation notes with appropriate individuals.</a:t>
            </a:r>
          </a:p>
          <a:p>
            <a:pPr eaLnBrk="1" hangingPunct="1">
              <a:lnSpc>
                <a:spcPct val="90000"/>
              </a:lnSpc>
            </a:pPr>
            <a:r>
              <a:rPr lang="en-US" sz="2500" smtClean="0"/>
              <a:t>Don't interrupt the individuals at work.</a:t>
            </a:r>
          </a:p>
          <a:p>
            <a:pPr eaLnBrk="1" hangingPunct="1">
              <a:lnSpc>
                <a:spcPct val="90000"/>
              </a:lnSpc>
            </a:pPr>
            <a:r>
              <a:rPr lang="en-US" sz="2500" smtClean="0"/>
              <a:t>Don't focus heavily on trivial activities.</a:t>
            </a:r>
          </a:p>
          <a:p>
            <a:pPr eaLnBrk="1" hangingPunct="1">
              <a:lnSpc>
                <a:spcPct val="90000"/>
              </a:lnSpc>
            </a:pPr>
            <a:r>
              <a:rPr lang="en-US" sz="2500" smtClean="0"/>
              <a:t>Don't make assumptions.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A831ABFF-82C5-435D-BAC9-6F3F6E2CE054}" type="slidenum">
              <a:rPr lang="en-US">
                <a:solidFill>
                  <a:schemeClr val="bg1"/>
                </a:solidFill>
              </a:rPr>
              <a:pPr eaLnBrk="1" hangingPunct="1"/>
              <a:t>26</a:t>
            </a:fld>
            <a:endParaRPr lang="en-US">
              <a:solidFill>
                <a:schemeClr val="bg1"/>
              </a:solidFill>
            </a:endParaRPr>
          </a:p>
        </p:txBody>
      </p:sp>
      <p:sp>
        <p:nvSpPr>
          <p:cNvPr id="28675" name="Rectangle 2"/>
          <p:cNvSpPr>
            <a:spLocks noGrp="1" noChangeArrowheads="1"/>
          </p:cNvSpPr>
          <p:nvPr>
            <p:ph type="title"/>
          </p:nvPr>
        </p:nvSpPr>
        <p:spPr/>
        <p:txBody>
          <a:bodyPr/>
          <a:lstStyle/>
          <a:p>
            <a:pPr eaLnBrk="1" hangingPunct="1"/>
            <a:r>
              <a:rPr lang="en-US" smtClean="0"/>
              <a:t>Questionnaires</a:t>
            </a:r>
          </a:p>
        </p:txBody>
      </p:sp>
      <p:sp>
        <p:nvSpPr>
          <p:cNvPr id="28676" name="Rectangle 3"/>
          <p:cNvSpPr>
            <a:spLocks noGrp="1" noChangeArrowheads="1"/>
          </p:cNvSpPr>
          <p:nvPr>
            <p:ph type="body" idx="1"/>
          </p:nvPr>
        </p:nvSpPr>
        <p:spPr/>
        <p:txBody>
          <a:bodyPr/>
          <a:lstStyle/>
          <a:p>
            <a:pPr eaLnBrk="1" hangingPunct="1">
              <a:lnSpc>
                <a:spcPct val="90000"/>
              </a:lnSpc>
              <a:buFontTx/>
              <a:buNone/>
            </a:pPr>
            <a:r>
              <a:rPr lang="en-US" sz="2400" smtClean="0"/>
              <a:t>	</a:t>
            </a:r>
            <a:r>
              <a:rPr lang="en-US" sz="2400" b="1" smtClean="0"/>
              <a:t>Questionnaire</a:t>
            </a:r>
            <a:r>
              <a:rPr lang="en-US" sz="2400" smtClean="0"/>
              <a:t> – a special-purpose document that allows the analyst to collect information and opinions from respondents. </a:t>
            </a:r>
          </a:p>
          <a:p>
            <a:pPr lvl="1" eaLnBrk="1" hangingPunct="1">
              <a:lnSpc>
                <a:spcPct val="90000"/>
              </a:lnSpc>
              <a:buFontTx/>
              <a:buNone/>
            </a:pPr>
            <a:endParaRPr lang="en-US" sz="2000" smtClean="0"/>
          </a:p>
          <a:p>
            <a:pPr eaLnBrk="1" hangingPunct="1">
              <a:lnSpc>
                <a:spcPct val="90000"/>
              </a:lnSpc>
              <a:buFontTx/>
              <a:buNone/>
            </a:pPr>
            <a:r>
              <a:rPr lang="en-US" sz="2400" smtClean="0"/>
              <a:t>	</a:t>
            </a:r>
            <a:r>
              <a:rPr lang="en-US" sz="2400" b="1" smtClean="0"/>
              <a:t>Free-format questionnaire</a:t>
            </a:r>
            <a:r>
              <a:rPr lang="en-US" sz="2400" smtClean="0"/>
              <a:t> – a questionnaire designed to offer the respondent greater latitude in the answer. A question is asked, and the respondent records the answer in the space provided after the question. </a:t>
            </a:r>
          </a:p>
          <a:p>
            <a:pPr eaLnBrk="1" hangingPunct="1">
              <a:lnSpc>
                <a:spcPct val="90000"/>
              </a:lnSpc>
            </a:pPr>
            <a:endParaRPr lang="en-US" sz="2400" smtClean="0"/>
          </a:p>
          <a:p>
            <a:pPr eaLnBrk="1" hangingPunct="1">
              <a:lnSpc>
                <a:spcPct val="90000"/>
              </a:lnSpc>
              <a:buFontTx/>
              <a:buNone/>
            </a:pPr>
            <a:r>
              <a:rPr lang="en-US" sz="2400" smtClean="0"/>
              <a:t>	</a:t>
            </a:r>
            <a:r>
              <a:rPr lang="en-US" sz="2400" b="1" smtClean="0"/>
              <a:t>Fixed-format questionnaire</a:t>
            </a:r>
            <a:r>
              <a:rPr lang="en-US" sz="2400" smtClean="0"/>
              <a:t> – a questionnaire containing questions that require selecting an answer from predefined available responses.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726409A-C061-4918-9466-3F03A4F29A72}" type="slidenum">
              <a:rPr lang="en-US">
                <a:solidFill>
                  <a:schemeClr val="bg1"/>
                </a:solidFill>
              </a:rPr>
              <a:pPr eaLnBrk="1" hangingPunct="1"/>
              <a:t>27</a:t>
            </a:fld>
            <a:endParaRPr lang="en-US">
              <a:solidFill>
                <a:schemeClr val="bg1"/>
              </a:solidFill>
            </a:endParaRPr>
          </a:p>
        </p:txBody>
      </p:sp>
      <p:sp>
        <p:nvSpPr>
          <p:cNvPr id="29699" name="Rectangle 2"/>
          <p:cNvSpPr>
            <a:spLocks noGrp="1" noChangeArrowheads="1"/>
          </p:cNvSpPr>
          <p:nvPr>
            <p:ph type="title"/>
          </p:nvPr>
        </p:nvSpPr>
        <p:spPr>
          <a:xfrm>
            <a:off x="1066800" y="503238"/>
            <a:ext cx="7848600" cy="715962"/>
          </a:xfrm>
        </p:spPr>
        <p:txBody>
          <a:bodyPr/>
          <a:lstStyle/>
          <a:p>
            <a:pPr eaLnBrk="1" hangingPunct="1"/>
            <a:r>
              <a:rPr lang="en-US" smtClean="0"/>
              <a:t>Questionnaires</a:t>
            </a:r>
          </a:p>
        </p:txBody>
      </p:sp>
      <p:sp>
        <p:nvSpPr>
          <p:cNvPr id="29700" name="Rectangle 3"/>
          <p:cNvSpPr>
            <a:spLocks noGrp="1" noChangeArrowheads="1"/>
          </p:cNvSpPr>
          <p:nvPr>
            <p:ph type="body" sz="half" idx="1"/>
          </p:nvPr>
        </p:nvSpPr>
        <p:spPr>
          <a:xfrm>
            <a:off x="1066800" y="1981200"/>
            <a:ext cx="3733800" cy="4495800"/>
          </a:xfrm>
        </p:spPr>
        <p:txBody>
          <a:bodyPr/>
          <a:lstStyle/>
          <a:p>
            <a:pPr eaLnBrk="1" hangingPunct="1"/>
            <a:r>
              <a:rPr lang="en-US" sz="2400" smtClean="0"/>
              <a:t>Often can be answered quickly</a:t>
            </a:r>
          </a:p>
          <a:p>
            <a:pPr eaLnBrk="1" hangingPunct="1"/>
            <a:r>
              <a:rPr lang="en-US" sz="2400" smtClean="0"/>
              <a:t>People can complete at their convenience</a:t>
            </a:r>
          </a:p>
          <a:p>
            <a:pPr eaLnBrk="1" hangingPunct="1"/>
            <a:r>
              <a:rPr lang="en-US" sz="2400" smtClean="0"/>
              <a:t>Relatively inexpensive way to gather data from a large number</a:t>
            </a:r>
          </a:p>
          <a:p>
            <a:pPr eaLnBrk="1" hangingPunct="1"/>
            <a:r>
              <a:rPr lang="en-US" sz="2400" smtClean="0"/>
              <a:t>Allow for anonymity</a:t>
            </a:r>
          </a:p>
          <a:p>
            <a:pPr eaLnBrk="1" hangingPunct="1"/>
            <a:r>
              <a:rPr lang="en-US" sz="2400" smtClean="0"/>
              <a:t>Responses can be tabulated quickly</a:t>
            </a:r>
          </a:p>
        </p:txBody>
      </p:sp>
      <p:sp>
        <p:nvSpPr>
          <p:cNvPr id="29701" name="Rectangle 4"/>
          <p:cNvSpPr>
            <a:spLocks noGrp="1" noChangeArrowheads="1"/>
          </p:cNvSpPr>
          <p:nvPr>
            <p:ph type="body" sz="half" idx="2"/>
          </p:nvPr>
        </p:nvSpPr>
        <p:spPr>
          <a:xfrm>
            <a:off x="5257800" y="1981200"/>
            <a:ext cx="3733800" cy="4495800"/>
          </a:xfrm>
        </p:spPr>
        <p:txBody>
          <a:bodyPr/>
          <a:lstStyle/>
          <a:p>
            <a:pPr eaLnBrk="1" hangingPunct="1"/>
            <a:r>
              <a:rPr lang="en-US" sz="2400" smtClean="0"/>
              <a:t>Return rate is often low</a:t>
            </a:r>
          </a:p>
          <a:p>
            <a:pPr eaLnBrk="1" hangingPunct="1"/>
            <a:r>
              <a:rPr lang="en-US" sz="2400" smtClean="0"/>
              <a:t>No guarantee that an individual will answer all questions</a:t>
            </a:r>
          </a:p>
          <a:p>
            <a:pPr eaLnBrk="1" hangingPunct="1"/>
            <a:r>
              <a:rPr lang="en-US" sz="2400" smtClean="0"/>
              <a:t>No opportunity to reword or explain misunderstood questions</a:t>
            </a:r>
          </a:p>
          <a:p>
            <a:pPr eaLnBrk="1" hangingPunct="1"/>
            <a:r>
              <a:rPr lang="en-US" sz="2400" smtClean="0"/>
              <a:t>Cannot observe body language</a:t>
            </a:r>
          </a:p>
          <a:p>
            <a:pPr eaLnBrk="1" hangingPunct="1"/>
            <a:r>
              <a:rPr lang="en-US" sz="2400" smtClean="0"/>
              <a:t>Difficult to prepare</a:t>
            </a:r>
          </a:p>
        </p:txBody>
      </p:sp>
      <p:sp>
        <p:nvSpPr>
          <p:cNvPr id="29702" name="Text Box 5"/>
          <p:cNvSpPr txBox="1">
            <a:spLocks noChangeArrowheads="1"/>
          </p:cNvSpPr>
          <p:nvPr/>
        </p:nvSpPr>
        <p:spPr bwMode="auto">
          <a:xfrm>
            <a:off x="838200" y="136048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Advantages</a:t>
            </a:r>
          </a:p>
        </p:txBody>
      </p:sp>
      <p:sp>
        <p:nvSpPr>
          <p:cNvPr id="29703" name="Text Box 6"/>
          <p:cNvSpPr txBox="1">
            <a:spLocks noChangeArrowheads="1"/>
          </p:cNvSpPr>
          <p:nvPr/>
        </p:nvSpPr>
        <p:spPr bwMode="auto">
          <a:xfrm>
            <a:off x="5029200" y="13589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Disadvantages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5EA9A7EA-9765-43C0-88AC-2D1B8C124730}" type="slidenum">
              <a:rPr lang="en-US">
                <a:solidFill>
                  <a:schemeClr val="bg1"/>
                </a:solidFill>
              </a:rPr>
              <a:pPr eaLnBrk="1" hangingPunct="1"/>
              <a:t>28</a:t>
            </a:fld>
            <a:endParaRPr lang="en-US">
              <a:solidFill>
                <a:schemeClr val="bg1"/>
              </a:solidFill>
            </a:endParaRPr>
          </a:p>
        </p:txBody>
      </p:sp>
      <p:sp>
        <p:nvSpPr>
          <p:cNvPr id="30723" name="Rectangle 2"/>
          <p:cNvSpPr>
            <a:spLocks noGrp="1" noChangeArrowheads="1"/>
          </p:cNvSpPr>
          <p:nvPr>
            <p:ph type="title"/>
          </p:nvPr>
        </p:nvSpPr>
        <p:spPr/>
        <p:txBody>
          <a:bodyPr/>
          <a:lstStyle/>
          <a:p>
            <a:pPr eaLnBrk="1" hangingPunct="1"/>
            <a:r>
              <a:rPr lang="en-US" smtClean="0"/>
              <a:t>Types of Fixed-Format Questions</a:t>
            </a:r>
          </a:p>
        </p:txBody>
      </p:sp>
      <p:sp>
        <p:nvSpPr>
          <p:cNvPr id="30724" name="Rectangle 3"/>
          <p:cNvSpPr>
            <a:spLocks noGrp="1" noChangeArrowheads="1"/>
          </p:cNvSpPr>
          <p:nvPr>
            <p:ph type="body" idx="1"/>
          </p:nvPr>
        </p:nvSpPr>
        <p:spPr>
          <a:xfrm>
            <a:off x="914400" y="1600200"/>
            <a:ext cx="8153400" cy="1336675"/>
          </a:xfrm>
        </p:spPr>
        <p:txBody>
          <a:bodyPr/>
          <a:lstStyle/>
          <a:p>
            <a:pPr eaLnBrk="1" hangingPunct="1">
              <a:lnSpc>
                <a:spcPct val="80000"/>
              </a:lnSpc>
            </a:pPr>
            <a:r>
              <a:rPr lang="en-US" sz="2800" smtClean="0"/>
              <a:t>Multiple-choice questions </a:t>
            </a:r>
          </a:p>
          <a:p>
            <a:pPr eaLnBrk="1" hangingPunct="1">
              <a:lnSpc>
                <a:spcPct val="80000"/>
              </a:lnSpc>
            </a:pPr>
            <a:r>
              <a:rPr lang="en-US" sz="2800" smtClean="0"/>
              <a:t>Rating questions</a:t>
            </a:r>
          </a:p>
          <a:p>
            <a:pPr eaLnBrk="1" hangingPunct="1">
              <a:lnSpc>
                <a:spcPct val="80000"/>
              </a:lnSpc>
            </a:pPr>
            <a:r>
              <a:rPr lang="en-US" sz="2800" smtClean="0"/>
              <a:t>Ranking questions </a:t>
            </a:r>
          </a:p>
        </p:txBody>
      </p:sp>
      <p:sp>
        <p:nvSpPr>
          <p:cNvPr id="30725" name="Text Box 4"/>
          <p:cNvSpPr txBox="1">
            <a:spLocks noChangeArrowheads="1"/>
          </p:cNvSpPr>
          <p:nvPr/>
        </p:nvSpPr>
        <p:spPr bwMode="auto">
          <a:xfrm>
            <a:off x="404813" y="3276600"/>
            <a:ext cx="7086600" cy="1752600"/>
          </a:xfrm>
          <a:prstGeom prst="rect">
            <a:avLst/>
          </a:prstGeom>
          <a:solidFill>
            <a:schemeClr val="bg1"/>
          </a:solidFill>
          <a:ln w="12700">
            <a:solidFill>
              <a:schemeClr val="tx1"/>
            </a:solidFill>
            <a:miter lim="800000"/>
            <a:headEnd type="none" w="sm" len="sm"/>
            <a:tailEnd type="none" w="sm" len="sm"/>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a:latin typeface="Times New Roman" pitchFamily="18" charset="0"/>
              </a:rPr>
              <a:t>Rank the following transactions according to the amount of time you spend processing them.</a:t>
            </a:r>
            <a:br>
              <a:rPr lang="en-US">
                <a:latin typeface="Times New Roman" pitchFamily="18" charset="0"/>
              </a:rPr>
            </a:br>
            <a:r>
              <a:rPr lang="en-US">
                <a:latin typeface="Times New Roman" pitchFamily="18" charset="0"/>
              </a:rPr>
              <a:t>___ % new customer orders</a:t>
            </a:r>
            <a:br>
              <a:rPr lang="en-US">
                <a:latin typeface="Times New Roman" pitchFamily="18" charset="0"/>
              </a:rPr>
            </a:br>
            <a:r>
              <a:rPr lang="en-US">
                <a:latin typeface="Times New Roman" pitchFamily="18" charset="0"/>
              </a:rPr>
              <a:t>___ % order cancellations</a:t>
            </a:r>
          </a:p>
          <a:p>
            <a:r>
              <a:rPr lang="en-US">
                <a:latin typeface="Times New Roman" pitchFamily="18" charset="0"/>
              </a:rPr>
              <a:t>___ % order modifications</a:t>
            </a:r>
          </a:p>
          <a:p>
            <a:r>
              <a:rPr lang="en-US">
                <a:latin typeface="Times New Roman" pitchFamily="18" charset="0"/>
              </a:rPr>
              <a:t>___ % payments</a:t>
            </a:r>
          </a:p>
        </p:txBody>
      </p:sp>
      <p:sp>
        <p:nvSpPr>
          <p:cNvPr id="30726" name="Text Box 5"/>
          <p:cNvSpPr txBox="1">
            <a:spLocks noChangeArrowheads="1"/>
          </p:cNvSpPr>
          <p:nvPr/>
        </p:nvSpPr>
        <p:spPr bwMode="auto">
          <a:xfrm>
            <a:off x="3224213" y="4068763"/>
            <a:ext cx="5029200" cy="2027237"/>
          </a:xfrm>
          <a:prstGeom prst="rect">
            <a:avLst/>
          </a:prstGeom>
          <a:solidFill>
            <a:schemeClr val="bg1"/>
          </a:solidFill>
          <a:ln w="12700">
            <a:solidFill>
              <a:schemeClr val="tx1"/>
            </a:solidFill>
            <a:miter lim="800000"/>
            <a:headEnd type="none" w="sm" len="sm"/>
            <a:tailEnd type="none" w="sm" len="sm"/>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a:latin typeface="Times New Roman" pitchFamily="18" charset="0"/>
              </a:rPr>
              <a:t>The implementation of quality discounts would cause an increase in customer orders.</a:t>
            </a:r>
            <a:br>
              <a:rPr lang="en-US">
                <a:latin typeface="Times New Roman" pitchFamily="18" charset="0"/>
              </a:rPr>
            </a:br>
            <a:r>
              <a:rPr lang="en-US">
                <a:latin typeface="Times New Roman" pitchFamily="18" charset="0"/>
              </a:rPr>
              <a:t> ___ Strongly agree</a:t>
            </a:r>
            <a:br>
              <a:rPr lang="en-US">
                <a:latin typeface="Times New Roman" pitchFamily="18" charset="0"/>
              </a:rPr>
            </a:br>
            <a:r>
              <a:rPr lang="en-US">
                <a:latin typeface="Times New Roman" pitchFamily="18" charset="0"/>
              </a:rPr>
              <a:t>___ Agree</a:t>
            </a:r>
          </a:p>
          <a:p>
            <a:r>
              <a:rPr lang="en-US">
                <a:latin typeface="Times New Roman" pitchFamily="18" charset="0"/>
              </a:rPr>
              <a:t>___ No opinion</a:t>
            </a:r>
          </a:p>
          <a:p>
            <a:r>
              <a:rPr lang="en-US">
                <a:latin typeface="Times New Roman" pitchFamily="18" charset="0"/>
              </a:rPr>
              <a:t>___ Disagree</a:t>
            </a:r>
            <a:br>
              <a:rPr lang="en-US">
                <a:latin typeface="Times New Roman" pitchFamily="18" charset="0"/>
              </a:rPr>
            </a:br>
            <a:r>
              <a:rPr lang="en-US">
                <a:latin typeface="Times New Roman" pitchFamily="18" charset="0"/>
              </a:rPr>
              <a:t>___ Strongly disagree</a:t>
            </a:r>
          </a:p>
        </p:txBody>
      </p:sp>
      <p:sp>
        <p:nvSpPr>
          <p:cNvPr id="30727" name="Text Box 6"/>
          <p:cNvSpPr txBox="1">
            <a:spLocks noChangeArrowheads="1"/>
          </p:cNvSpPr>
          <p:nvPr/>
        </p:nvSpPr>
        <p:spPr bwMode="auto">
          <a:xfrm>
            <a:off x="5486400" y="5273675"/>
            <a:ext cx="3429000" cy="1203325"/>
          </a:xfrm>
          <a:prstGeom prst="rect">
            <a:avLst/>
          </a:prstGeom>
          <a:solidFill>
            <a:schemeClr val="bg1"/>
          </a:solidFill>
          <a:ln w="12700">
            <a:solidFill>
              <a:schemeClr val="tx1"/>
            </a:solidFill>
            <a:miter lim="800000"/>
            <a:headEnd type="none" w="sm" len="sm"/>
            <a:tailEnd type="none" w="sm" len="sm"/>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a:latin typeface="Times New Roman" pitchFamily="18" charset="0"/>
              </a:rPr>
              <a:t>Is the current accounts receivable report that you receive useful?</a:t>
            </a:r>
            <a:br>
              <a:rPr lang="en-US">
                <a:latin typeface="Times New Roman" pitchFamily="18" charset="0"/>
              </a:rPr>
            </a:br>
            <a:r>
              <a:rPr lang="en-US">
                <a:latin typeface="Times New Roman" pitchFamily="18" charset="0"/>
              </a:rPr>
              <a:t> ___ Yes</a:t>
            </a:r>
            <a:br>
              <a:rPr lang="en-US">
                <a:latin typeface="Times New Roman" pitchFamily="18" charset="0"/>
              </a:rPr>
            </a:br>
            <a:r>
              <a:rPr lang="en-US">
                <a:latin typeface="Times New Roman" pitchFamily="18" charset="0"/>
              </a:rPr>
              <a:t> ___ No</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FCFE5153-5124-4E3A-9D8E-CEDFFF2DBE49}" type="slidenum">
              <a:rPr lang="en-US">
                <a:solidFill>
                  <a:schemeClr val="bg1"/>
                </a:solidFill>
              </a:rPr>
              <a:pPr eaLnBrk="1" hangingPunct="1"/>
              <a:t>29</a:t>
            </a:fld>
            <a:endParaRPr lang="en-US">
              <a:solidFill>
                <a:schemeClr val="bg1"/>
              </a:solidFill>
            </a:endParaRPr>
          </a:p>
        </p:txBody>
      </p:sp>
      <p:sp>
        <p:nvSpPr>
          <p:cNvPr id="31747" name="Rectangle 2"/>
          <p:cNvSpPr>
            <a:spLocks noGrp="1" noChangeArrowheads="1"/>
          </p:cNvSpPr>
          <p:nvPr>
            <p:ph type="title"/>
          </p:nvPr>
        </p:nvSpPr>
        <p:spPr/>
        <p:txBody>
          <a:bodyPr/>
          <a:lstStyle/>
          <a:p>
            <a:pPr eaLnBrk="1" hangingPunct="1"/>
            <a:r>
              <a:rPr lang="en-US" smtClean="0"/>
              <a:t>Developing a Questionnaire</a:t>
            </a:r>
          </a:p>
        </p:txBody>
      </p:sp>
      <p:sp>
        <p:nvSpPr>
          <p:cNvPr id="31748" name="Rectangle 3"/>
          <p:cNvSpPr>
            <a:spLocks noGrp="1" noChangeArrowheads="1"/>
          </p:cNvSpPr>
          <p:nvPr>
            <p:ph type="body" idx="1"/>
          </p:nvPr>
        </p:nvSpPr>
        <p:spPr/>
        <p:txBody>
          <a:bodyPr/>
          <a:lstStyle/>
          <a:p>
            <a:pPr eaLnBrk="1" hangingPunct="1">
              <a:buFontTx/>
              <a:buAutoNum type="arabicPeriod"/>
            </a:pPr>
            <a:r>
              <a:rPr lang="en-US" sz="2800" smtClean="0"/>
              <a:t>Determine what facts and opinions must be collected and from whom you should get them. </a:t>
            </a:r>
          </a:p>
          <a:p>
            <a:pPr eaLnBrk="1" hangingPunct="1">
              <a:buFontTx/>
              <a:buAutoNum type="arabicPeriod"/>
            </a:pPr>
            <a:r>
              <a:rPr lang="en-US" sz="2800" smtClean="0"/>
              <a:t>Based on the facts and opinions sought, determine whether free- or fixed-format questions will produce the best answers. </a:t>
            </a:r>
          </a:p>
          <a:p>
            <a:pPr eaLnBrk="1" hangingPunct="1">
              <a:buFontTx/>
              <a:buAutoNum type="arabicPeriod"/>
            </a:pPr>
            <a:r>
              <a:rPr lang="en-US" sz="2800" smtClean="0"/>
              <a:t>Write the questions. </a:t>
            </a:r>
          </a:p>
          <a:p>
            <a:pPr eaLnBrk="1" hangingPunct="1">
              <a:buFontTx/>
              <a:buAutoNum type="arabicPeriod"/>
            </a:pPr>
            <a:r>
              <a:rPr lang="en-US" sz="2800" smtClean="0"/>
              <a:t>Test the questions on a small sample of respondents. </a:t>
            </a:r>
          </a:p>
          <a:p>
            <a:pPr eaLnBrk="1" hangingPunct="1">
              <a:buFontTx/>
              <a:buAutoNum type="arabicPeriod"/>
            </a:pPr>
            <a:r>
              <a:rPr lang="en-US" sz="2800" smtClean="0"/>
              <a:t>Duplicate and distribute the questionnaire. </a:t>
            </a:r>
          </a:p>
          <a:p>
            <a:pPr eaLnBrk="1" hangingPunct="1">
              <a:buFontTx/>
              <a:buAutoNum type="arabicPeriod"/>
            </a:pPr>
            <a:endParaRPr lang="en-US" sz="28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74A213A7-9C8F-4FD4-94E4-23F81D378CAE}" type="slidenum">
              <a:rPr lang="en-US">
                <a:solidFill>
                  <a:schemeClr val="bg1"/>
                </a:solidFill>
              </a:rPr>
              <a:pPr eaLnBrk="1" hangingPunct="1"/>
              <a:t>3</a:t>
            </a:fld>
            <a:endParaRPr lang="en-US">
              <a:solidFill>
                <a:schemeClr val="bg1"/>
              </a:solidFill>
            </a:endParaRPr>
          </a:p>
        </p:txBody>
      </p:sp>
      <p:pic>
        <p:nvPicPr>
          <p:cNvPr id="5123" name="Picture 6" descr="whi74173_cut06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1688" y="214313"/>
            <a:ext cx="5000625" cy="642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783E5727-79B2-4456-AB91-0B6CD2E11FE1}" type="slidenum">
              <a:rPr lang="en-US">
                <a:solidFill>
                  <a:schemeClr val="bg1"/>
                </a:solidFill>
              </a:rPr>
              <a:pPr eaLnBrk="1" hangingPunct="1"/>
              <a:t>30</a:t>
            </a:fld>
            <a:endParaRPr lang="en-US">
              <a:solidFill>
                <a:schemeClr val="bg1"/>
              </a:solidFill>
            </a:endParaRPr>
          </a:p>
        </p:txBody>
      </p:sp>
      <p:sp>
        <p:nvSpPr>
          <p:cNvPr id="32771" name="Rectangle 2"/>
          <p:cNvSpPr>
            <a:spLocks noGrp="1" noChangeArrowheads="1"/>
          </p:cNvSpPr>
          <p:nvPr>
            <p:ph type="title"/>
          </p:nvPr>
        </p:nvSpPr>
        <p:spPr/>
        <p:txBody>
          <a:bodyPr/>
          <a:lstStyle/>
          <a:p>
            <a:pPr eaLnBrk="1" hangingPunct="1"/>
            <a:r>
              <a:rPr lang="en-US" smtClean="0"/>
              <a:t>Interviews</a:t>
            </a:r>
          </a:p>
        </p:txBody>
      </p:sp>
      <p:sp>
        <p:nvSpPr>
          <p:cNvPr id="32772" name="Rectangle 3"/>
          <p:cNvSpPr>
            <a:spLocks noGrp="1" noChangeArrowheads="1"/>
          </p:cNvSpPr>
          <p:nvPr>
            <p:ph type="body" idx="1"/>
          </p:nvPr>
        </p:nvSpPr>
        <p:spPr>
          <a:xfrm>
            <a:off x="685800" y="1371600"/>
            <a:ext cx="8153400" cy="5181600"/>
          </a:xfrm>
        </p:spPr>
        <p:txBody>
          <a:bodyPr/>
          <a:lstStyle/>
          <a:p>
            <a:pPr eaLnBrk="1" hangingPunct="1">
              <a:buFontTx/>
              <a:buNone/>
            </a:pPr>
            <a:r>
              <a:rPr lang="en-US" sz="2800" smtClean="0"/>
              <a:t>	</a:t>
            </a:r>
            <a:r>
              <a:rPr lang="en-US" sz="2800" b="1" smtClean="0"/>
              <a:t>Interview</a:t>
            </a:r>
            <a:r>
              <a:rPr lang="en-US" sz="2800" smtClean="0"/>
              <a:t> - a fact-finding technique whereby the systems analysts collect information from individuals through face-to-face interaction. </a:t>
            </a:r>
          </a:p>
          <a:p>
            <a:pPr eaLnBrk="1" hangingPunct="1">
              <a:buFontTx/>
              <a:buNone/>
            </a:pPr>
            <a:endParaRPr lang="en-US" sz="2800" smtClean="0"/>
          </a:p>
          <a:p>
            <a:pPr lvl="1" eaLnBrk="1" hangingPunct="1"/>
            <a:r>
              <a:rPr lang="en-US" sz="2400" smtClean="0">
                <a:cs typeface="Times New Roman" pitchFamily="18" charset="0"/>
              </a:rPr>
              <a:t>Find facts</a:t>
            </a:r>
          </a:p>
          <a:p>
            <a:pPr lvl="1" eaLnBrk="1" hangingPunct="1"/>
            <a:r>
              <a:rPr lang="en-US" sz="2400" smtClean="0">
                <a:cs typeface="Times New Roman" pitchFamily="18" charset="0"/>
              </a:rPr>
              <a:t>Verify facts</a:t>
            </a:r>
          </a:p>
          <a:p>
            <a:pPr lvl="1" eaLnBrk="1" hangingPunct="1"/>
            <a:r>
              <a:rPr lang="en-US" sz="2400" smtClean="0">
                <a:cs typeface="Times New Roman" pitchFamily="18" charset="0"/>
              </a:rPr>
              <a:t>Clarify facts</a:t>
            </a:r>
          </a:p>
          <a:p>
            <a:pPr lvl="1" eaLnBrk="1" hangingPunct="1"/>
            <a:r>
              <a:rPr lang="en-US" sz="2400" smtClean="0">
                <a:cs typeface="Times New Roman" pitchFamily="18" charset="0"/>
              </a:rPr>
              <a:t>Generate enthusiasm</a:t>
            </a:r>
          </a:p>
          <a:p>
            <a:pPr lvl="1" eaLnBrk="1" hangingPunct="1"/>
            <a:r>
              <a:rPr lang="en-US" sz="2400" smtClean="0">
                <a:cs typeface="Times New Roman" pitchFamily="18" charset="0"/>
              </a:rPr>
              <a:t>Get the end-user involved</a:t>
            </a:r>
          </a:p>
          <a:p>
            <a:pPr lvl="1" eaLnBrk="1" hangingPunct="1"/>
            <a:r>
              <a:rPr lang="en-US" sz="2400" smtClean="0">
                <a:cs typeface="Times New Roman" pitchFamily="18" charset="0"/>
              </a:rPr>
              <a:t>Identify requirements</a:t>
            </a:r>
          </a:p>
          <a:p>
            <a:pPr lvl="1" eaLnBrk="1" hangingPunct="1"/>
            <a:r>
              <a:rPr lang="en-US" sz="2400" smtClean="0">
                <a:cs typeface="Times New Roman" pitchFamily="18" charset="0"/>
              </a:rPr>
              <a:t>Solicit ideas and opinions</a:t>
            </a:r>
            <a:r>
              <a:rPr lang="en-US" sz="2400" smtClean="0"/>
              <a:t> </a:t>
            </a:r>
          </a:p>
        </p:txBody>
      </p:sp>
      <p:sp>
        <p:nvSpPr>
          <p:cNvPr id="32773" name="Text Box 4"/>
          <p:cNvSpPr txBox="1">
            <a:spLocks noChangeArrowheads="1"/>
          </p:cNvSpPr>
          <p:nvPr/>
        </p:nvSpPr>
        <p:spPr bwMode="auto">
          <a:xfrm>
            <a:off x="5715000" y="3505200"/>
            <a:ext cx="2895600" cy="1628775"/>
          </a:xfrm>
          <a:prstGeom prst="rect">
            <a:avLst/>
          </a:prstGeom>
          <a:solidFill>
            <a:schemeClr val="bg1"/>
          </a:solidFill>
          <a:ln w="12700">
            <a:solidFill>
              <a:schemeClr val="tx1"/>
            </a:solidFill>
            <a:miter lim="800000"/>
            <a:headEnd type="none" w="sm" len="sm"/>
            <a:tailEnd type="none" w="sm" len="sm"/>
          </a:ln>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20000"/>
              </a:spcBef>
            </a:pPr>
            <a:r>
              <a:rPr lang="en-US" sz="2000"/>
              <a:t>The personal interview is generally recognized as the most important and most often used fact-finding technique.</a:t>
            </a:r>
            <a:endParaRPr lang="en-US" sz="2000" b="1"/>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474539A4-7CD1-4E3F-8FFC-4DF6C5D31E43}" type="slidenum">
              <a:rPr lang="en-US">
                <a:solidFill>
                  <a:schemeClr val="bg1"/>
                </a:solidFill>
              </a:rPr>
              <a:pPr eaLnBrk="1" hangingPunct="1"/>
              <a:t>31</a:t>
            </a:fld>
            <a:endParaRPr lang="en-US">
              <a:solidFill>
                <a:schemeClr val="bg1"/>
              </a:solidFill>
            </a:endParaRPr>
          </a:p>
        </p:txBody>
      </p:sp>
      <p:sp>
        <p:nvSpPr>
          <p:cNvPr id="33795" name="Rectangle 2"/>
          <p:cNvSpPr>
            <a:spLocks noGrp="1" noChangeArrowheads="1"/>
          </p:cNvSpPr>
          <p:nvPr>
            <p:ph type="title"/>
          </p:nvPr>
        </p:nvSpPr>
        <p:spPr/>
        <p:txBody>
          <a:bodyPr/>
          <a:lstStyle/>
          <a:p>
            <a:pPr eaLnBrk="1" hangingPunct="1"/>
            <a:r>
              <a:rPr lang="en-US" smtClean="0"/>
              <a:t>Types of Interviews and Questions</a:t>
            </a:r>
          </a:p>
        </p:txBody>
      </p:sp>
      <p:sp>
        <p:nvSpPr>
          <p:cNvPr id="33796" name="Rectangle 3"/>
          <p:cNvSpPr>
            <a:spLocks noGrp="1" noChangeArrowheads="1"/>
          </p:cNvSpPr>
          <p:nvPr>
            <p:ph type="body" idx="1"/>
          </p:nvPr>
        </p:nvSpPr>
        <p:spPr>
          <a:xfrm>
            <a:off x="762000" y="1371600"/>
            <a:ext cx="8229600" cy="5029200"/>
          </a:xfrm>
        </p:spPr>
        <p:txBody>
          <a:bodyPr/>
          <a:lstStyle/>
          <a:p>
            <a:pPr eaLnBrk="1" hangingPunct="1">
              <a:lnSpc>
                <a:spcPct val="90000"/>
              </a:lnSpc>
              <a:buFontTx/>
              <a:buNone/>
            </a:pPr>
            <a:r>
              <a:rPr lang="en-US" sz="2400" smtClean="0"/>
              <a:t>	</a:t>
            </a:r>
            <a:r>
              <a:rPr lang="en-US" sz="2400" b="1" smtClean="0"/>
              <a:t>Unstructured interview</a:t>
            </a:r>
            <a:r>
              <a:rPr lang="en-US" sz="2400" smtClean="0"/>
              <a:t> –conducted with only a general goal or subject in mind and with few, if any, specific questions. The interviewer counts on the interviewee to provide a framework and direct the conversation. </a:t>
            </a:r>
          </a:p>
          <a:p>
            <a:pPr eaLnBrk="1" hangingPunct="1">
              <a:lnSpc>
                <a:spcPct val="90000"/>
              </a:lnSpc>
              <a:buFontTx/>
              <a:buNone/>
            </a:pPr>
            <a:endParaRPr lang="en-US" sz="2400" smtClean="0"/>
          </a:p>
          <a:p>
            <a:pPr eaLnBrk="1" hangingPunct="1">
              <a:lnSpc>
                <a:spcPct val="90000"/>
              </a:lnSpc>
              <a:buFontTx/>
              <a:buNone/>
            </a:pPr>
            <a:r>
              <a:rPr lang="en-US" sz="2400" smtClean="0"/>
              <a:t>	</a:t>
            </a:r>
            <a:r>
              <a:rPr lang="en-US" sz="2400" b="1" smtClean="0"/>
              <a:t>Structured interview</a:t>
            </a:r>
            <a:r>
              <a:rPr lang="en-US" sz="2400" smtClean="0"/>
              <a:t> –interviewer has a specific set of questions to ask of the interviewee. </a:t>
            </a:r>
          </a:p>
          <a:p>
            <a:pPr eaLnBrk="1" hangingPunct="1">
              <a:lnSpc>
                <a:spcPct val="90000"/>
              </a:lnSpc>
              <a:buFontTx/>
              <a:buNone/>
            </a:pPr>
            <a:endParaRPr lang="en-US" sz="2400" smtClean="0"/>
          </a:p>
          <a:p>
            <a:pPr eaLnBrk="1" hangingPunct="1">
              <a:lnSpc>
                <a:spcPct val="90000"/>
              </a:lnSpc>
              <a:buFontTx/>
              <a:buNone/>
            </a:pPr>
            <a:r>
              <a:rPr lang="en-US" sz="2400" smtClean="0"/>
              <a:t>	</a:t>
            </a:r>
            <a:r>
              <a:rPr lang="en-US" sz="2400" b="1" smtClean="0"/>
              <a:t>Open-ended question</a:t>
            </a:r>
            <a:r>
              <a:rPr lang="en-US" sz="2400" smtClean="0"/>
              <a:t> – question that allows the interviewee to respond in any way. </a:t>
            </a:r>
          </a:p>
          <a:p>
            <a:pPr eaLnBrk="1" hangingPunct="1">
              <a:lnSpc>
                <a:spcPct val="90000"/>
              </a:lnSpc>
              <a:buFontTx/>
              <a:buNone/>
            </a:pPr>
            <a:endParaRPr lang="en-US" sz="2400" smtClean="0"/>
          </a:p>
          <a:p>
            <a:pPr eaLnBrk="1" hangingPunct="1">
              <a:lnSpc>
                <a:spcPct val="90000"/>
              </a:lnSpc>
              <a:buFontTx/>
              <a:buNone/>
            </a:pPr>
            <a:r>
              <a:rPr lang="en-US" sz="2400" smtClean="0"/>
              <a:t>	</a:t>
            </a:r>
            <a:r>
              <a:rPr lang="en-US" sz="2400" b="1" smtClean="0"/>
              <a:t>Closed-ended question</a:t>
            </a:r>
            <a:r>
              <a:rPr lang="en-US" sz="2400" smtClean="0"/>
              <a:t> – a question that restricts answers to either specific choices or short, direct responses.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95614EE2-DC50-4418-859E-D0E97F46B841}" type="slidenum">
              <a:rPr lang="en-US">
                <a:solidFill>
                  <a:schemeClr val="bg1"/>
                </a:solidFill>
              </a:rPr>
              <a:pPr eaLnBrk="1" hangingPunct="1"/>
              <a:t>32</a:t>
            </a:fld>
            <a:endParaRPr lang="en-US">
              <a:solidFill>
                <a:schemeClr val="bg1"/>
              </a:solidFill>
            </a:endParaRPr>
          </a:p>
        </p:txBody>
      </p:sp>
      <p:sp>
        <p:nvSpPr>
          <p:cNvPr id="34819" name="Rectangle 2"/>
          <p:cNvSpPr>
            <a:spLocks noGrp="1" noChangeArrowheads="1"/>
          </p:cNvSpPr>
          <p:nvPr>
            <p:ph type="title"/>
          </p:nvPr>
        </p:nvSpPr>
        <p:spPr>
          <a:xfrm>
            <a:off x="1143000" y="503238"/>
            <a:ext cx="7772400" cy="715962"/>
          </a:xfrm>
        </p:spPr>
        <p:txBody>
          <a:bodyPr/>
          <a:lstStyle/>
          <a:p>
            <a:pPr eaLnBrk="1" hangingPunct="1"/>
            <a:r>
              <a:rPr lang="en-US" smtClean="0"/>
              <a:t>Interviews</a:t>
            </a:r>
          </a:p>
        </p:txBody>
      </p:sp>
      <p:sp>
        <p:nvSpPr>
          <p:cNvPr id="34820" name="Rectangle 3"/>
          <p:cNvSpPr>
            <a:spLocks noGrp="1" noChangeArrowheads="1"/>
          </p:cNvSpPr>
          <p:nvPr>
            <p:ph type="body" sz="half" idx="1"/>
          </p:nvPr>
        </p:nvSpPr>
        <p:spPr>
          <a:xfrm>
            <a:off x="990600" y="2038350"/>
            <a:ext cx="3810000" cy="4343400"/>
          </a:xfrm>
        </p:spPr>
        <p:txBody>
          <a:bodyPr/>
          <a:lstStyle/>
          <a:p>
            <a:pPr eaLnBrk="1" hangingPunct="1"/>
            <a:r>
              <a:rPr lang="en-US" sz="2400" smtClean="0"/>
              <a:t>Give analyst opportunity to motivate interviewee to respond freely and openly</a:t>
            </a:r>
          </a:p>
          <a:p>
            <a:pPr eaLnBrk="1" hangingPunct="1"/>
            <a:r>
              <a:rPr lang="en-US" sz="2400" smtClean="0"/>
              <a:t>Allow analyst to probe for more feedback</a:t>
            </a:r>
          </a:p>
          <a:p>
            <a:pPr eaLnBrk="1" hangingPunct="1"/>
            <a:r>
              <a:rPr lang="en-US" sz="2400" smtClean="0"/>
              <a:t>Permit analyst to adapt or reword questions for each individual</a:t>
            </a:r>
          </a:p>
          <a:p>
            <a:pPr eaLnBrk="1" hangingPunct="1"/>
            <a:r>
              <a:rPr lang="en-US" sz="2400" smtClean="0"/>
              <a:t>Can observe nonverbal communication</a:t>
            </a:r>
          </a:p>
        </p:txBody>
      </p:sp>
      <p:sp>
        <p:nvSpPr>
          <p:cNvPr id="34821" name="Rectangle 4"/>
          <p:cNvSpPr>
            <a:spLocks noGrp="1" noChangeArrowheads="1"/>
          </p:cNvSpPr>
          <p:nvPr>
            <p:ph type="body" sz="half" idx="2"/>
          </p:nvPr>
        </p:nvSpPr>
        <p:spPr>
          <a:xfrm>
            <a:off x="5181600" y="2038350"/>
            <a:ext cx="3810000" cy="4343400"/>
          </a:xfrm>
        </p:spPr>
        <p:txBody>
          <a:bodyPr/>
          <a:lstStyle/>
          <a:p>
            <a:pPr eaLnBrk="1" hangingPunct="1"/>
            <a:r>
              <a:rPr lang="en-US" sz="2400" smtClean="0"/>
              <a:t>Time-consuming</a:t>
            </a:r>
          </a:p>
          <a:p>
            <a:pPr eaLnBrk="1" hangingPunct="1"/>
            <a:r>
              <a:rPr lang="en-US" sz="2400" smtClean="0"/>
              <a:t>Success highly dependent on analyst's human relations skills</a:t>
            </a:r>
          </a:p>
          <a:p>
            <a:pPr eaLnBrk="1" hangingPunct="1"/>
            <a:r>
              <a:rPr lang="en-US" sz="2400" smtClean="0"/>
              <a:t>May be impractical due to location of interviewees</a:t>
            </a:r>
          </a:p>
        </p:txBody>
      </p:sp>
      <p:sp>
        <p:nvSpPr>
          <p:cNvPr id="34822" name="Text Box 5"/>
          <p:cNvSpPr txBox="1">
            <a:spLocks noChangeArrowheads="1"/>
          </p:cNvSpPr>
          <p:nvPr/>
        </p:nvSpPr>
        <p:spPr bwMode="auto">
          <a:xfrm>
            <a:off x="762000" y="141763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Advantages</a:t>
            </a:r>
          </a:p>
        </p:txBody>
      </p:sp>
      <p:sp>
        <p:nvSpPr>
          <p:cNvPr id="34823" name="Text Box 6"/>
          <p:cNvSpPr txBox="1">
            <a:spLocks noChangeArrowheads="1"/>
          </p:cNvSpPr>
          <p:nvPr/>
        </p:nvSpPr>
        <p:spPr bwMode="auto">
          <a:xfrm>
            <a:off x="4953000" y="141605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Disadvantages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FD843E74-ACE8-43A7-BDFA-FD685F2A0684}" type="slidenum">
              <a:rPr lang="en-US">
                <a:solidFill>
                  <a:schemeClr val="bg1"/>
                </a:solidFill>
              </a:rPr>
              <a:pPr eaLnBrk="1" hangingPunct="1"/>
              <a:t>33</a:t>
            </a:fld>
            <a:endParaRPr lang="en-US">
              <a:solidFill>
                <a:schemeClr val="bg1"/>
              </a:solidFill>
            </a:endParaRPr>
          </a:p>
        </p:txBody>
      </p:sp>
      <p:sp>
        <p:nvSpPr>
          <p:cNvPr id="35843" name="Rectangle 2"/>
          <p:cNvSpPr>
            <a:spLocks noGrp="1" noChangeArrowheads="1"/>
          </p:cNvSpPr>
          <p:nvPr>
            <p:ph type="title"/>
          </p:nvPr>
        </p:nvSpPr>
        <p:spPr/>
        <p:txBody>
          <a:bodyPr/>
          <a:lstStyle/>
          <a:p>
            <a:pPr eaLnBrk="1" hangingPunct="1"/>
            <a:r>
              <a:rPr lang="en-US" smtClean="0"/>
              <a:t>Procedure to Conduct an Interview</a:t>
            </a:r>
          </a:p>
        </p:txBody>
      </p:sp>
      <p:sp>
        <p:nvSpPr>
          <p:cNvPr id="35844" name="Rectangle 3"/>
          <p:cNvSpPr>
            <a:spLocks noGrp="1" noChangeArrowheads="1"/>
          </p:cNvSpPr>
          <p:nvPr>
            <p:ph type="body" idx="1"/>
          </p:nvPr>
        </p:nvSpPr>
        <p:spPr>
          <a:xfrm>
            <a:off x="1066800" y="1447800"/>
            <a:ext cx="7831138" cy="5105400"/>
          </a:xfrm>
        </p:spPr>
        <p:txBody>
          <a:bodyPr/>
          <a:lstStyle/>
          <a:p>
            <a:pPr eaLnBrk="1" hangingPunct="1">
              <a:lnSpc>
                <a:spcPct val="90000"/>
              </a:lnSpc>
              <a:buFontTx/>
              <a:buAutoNum type="arabicPeriod"/>
            </a:pPr>
            <a:r>
              <a:rPr lang="en-US" sz="2800" smtClean="0"/>
              <a:t>Select Interviewees</a:t>
            </a:r>
          </a:p>
          <a:p>
            <a:pPr lvl="1" eaLnBrk="1" hangingPunct="1">
              <a:lnSpc>
                <a:spcPct val="90000"/>
              </a:lnSpc>
              <a:buClr>
                <a:schemeClr val="tx1"/>
              </a:buClr>
            </a:pPr>
            <a:r>
              <a:rPr lang="en-US" sz="2400" smtClean="0"/>
              <a:t>End users</a:t>
            </a:r>
          </a:p>
          <a:p>
            <a:pPr lvl="1" eaLnBrk="1" hangingPunct="1">
              <a:lnSpc>
                <a:spcPct val="90000"/>
              </a:lnSpc>
              <a:buClr>
                <a:schemeClr val="tx1"/>
              </a:buClr>
            </a:pPr>
            <a:r>
              <a:rPr lang="en-US" sz="2400" smtClean="0"/>
              <a:t>Learn about individual prior to the interview</a:t>
            </a:r>
          </a:p>
          <a:p>
            <a:pPr eaLnBrk="1" hangingPunct="1">
              <a:lnSpc>
                <a:spcPct val="90000"/>
              </a:lnSpc>
              <a:spcBef>
                <a:spcPct val="30000"/>
              </a:spcBef>
              <a:buFontTx/>
              <a:buAutoNum type="arabicPeriod"/>
            </a:pPr>
            <a:r>
              <a:rPr lang="en-US" sz="2800" smtClean="0"/>
              <a:t>Prepare for the Interview</a:t>
            </a:r>
          </a:p>
          <a:p>
            <a:pPr lvl="1" eaLnBrk="1" hangingPunct="1">
              <a:lnSpc>
                <a:spcPct val="90000"/>
              </a:lnSpc>
            </a:pPr>
            <a:r>
              <a:rPr lang="en-US" sz="2400" smtClean="0"/>
              <a:t>interview guide</a:t>
            </a:r>
          </a:p>
          <a:p>
            <a:pPr eaLnBrk="1" hangingPunct="1">
              <a:lnSpc>
                <a:spcPct val="90000"/>
              </a:lnSpc>
              <a:spcBef>
                <a:spcPct val="30000"/>
              </a:spcBef>
              <a:buFontTx/>
              <a:buAutoNum type="arabicPeriod"/>
            </a:pPr>
            <a:r>
              <a:rPr lang="en-US" sz="2800" smtClean="0"/>
              <a:t>Conduct the Interview</a:t>
            </a:r>
          </a:p>
          <a:p>
            <a:pPr lvl="1" eaLnBrk="1" hangingPunct="1">
              <a:lnSpc>
                <a:spcPct val="90000"/>
              </a:lnSpc>
              <a:buClr>
                <a:schemeClr val="tx1"/>
              </a:buClr>
            </a:pPr>
            <a:r>
              <a:rPr lang="en-US" sz="2400" smtClean="0"/>
              <a:t>Summarize the problem</a:t>
            </a:r>
          </a:p>
          <a:p>
            <a:pPr lvl="1" eaLnBrk="1" hangingPunct="1">
              <a:lnSpc>
                <a:spcPct val="90000"/>
              </a:lnSpc>
              <a:buClr>
                <a:schemeClr val="tx1"/>
              </a:buClr>
            </a:pPr>
            <a:r>
              <a:rPr lang="en-US" sz="2400" smtClean="0"/>
              <a:t>Offer an incentive for participation</a:t>
            </a:r>
          </a:p>
          <a:p>
            <a:pPr lvl="1" eaLnBrk="1" hangingPunct="1">
              <a:lnSpc>
                <a:spcPct val="90000"/>
              </a:lnSpc>
              <a:buClr>
                <a:schemeClr val="tx1"/>
              </a:buClr>
            </a:pPr>
            <a:r>
              <a:rPr lang="en-US" sz="2400" smtClean="0"/>
              <a:t>Ask the interviewee for assistance</a:t>
            </a:r>
          </a:p>
          <a:p>
            <a:pPr eaLnBrk="1" hangingPunct="1">
              <a:lnSpc>
                <a:spcPct val="90000"/>
              </a:lnSpc>
              <a:spcBef>
                <a:spcPct val="30000"/>
              </a:spcBef>
              <a:buFontTx/>
              <a:buAutoNum type="arabicPeriod"/>
            </a:pPr>
            <a:r>
              <a:rPr lang="en-US" sz="2800" smtClean="0"/>
              <a:t>Follow Up on the Interview</a:t>
            </a:r>
          </a:p>
          <a:p>
            <a:pPr lvl="1" eaLnBrk="1" hangingPunct="1">
              <a:lnSpc>
                <a:spcPct val="90000"/>
              </a:lnSpc>
              <a:buClr>
                <a:schemeClr val="tx1"/>
              </a:buClr>
            </a:pPr>
            <a:r>
              <a:rPr lang="en-US" sz="2400" smtClean="0"/>
              <a:t>Memo that summarizes the interview</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4D252C27-A040-4241-BA06-C0489727D9A3}" type="slidenum">
              <a:rPr lang="en-US">
                <a:solidFill>
                  <a:schemeClr val="bg1"/>
                </a:solidFill>
              </a:rPr>
              <a:pPr eaLnBrk="1" hangingPunct="1"/>
              <a:t>34</a:t>
            </a:fld>
            <a:endParaRPr lang="en-US">
              <a:solidFill>
                <a:schemeClr val="bg1"/>
              </a:solidFill>
            </a:endParaRPr>
          </a:p>
        </p:txBody>
      </p:sp>
      <p:sp>
        <p:nvSpPr>
          <p:cNvPr id="36867" name="Rectangle 2"/>
          <p:cNvSpPr>
            <a:spLocks noGrp="1" noChangeArrowheads="1"/>
          </p:cNvSpPr>
          <p:nvPr>
            <p:ph type="title"/>
          </p:nvPr>
        </p:nvSpPr>
        <p:spPr/>
        <p:txBody>
          <a:bodyPr/>
          <a:lstStyle/>
          <a:p>
            <a:pPr eaLnBrk="1" hangingPunct="1"/>
            <a:r>
              <a:rPr lang="en-US" smtClean="0"/>
              <a:t>Sample Interview Guide</a:t>
            </a:r>
          </a:p>
        </p:txBody>
      </p:sp>
      <p:sp>
        <p:nvSpPr>
          <p:cNvPr id="36868" name="Text Box 3"/>
          <p:cNvSpPr txBox="1">
            <a:spLocks noChangeArrowheads="1"/>
          </p:cNvSpPr>
          <p:nvPr/>
        </p:nvSpPr>
        <p:spPr bwMode="auto">
          <a:xfrm>
            <a:off x="7486650" y="6246813"/>
            <a:ext cx="1200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sz="1600"/>
              <a:t>(continued)</a:t>
            </a:r>
          </a:p>
        </p:txBody>
      </p:sp>
      <p:pic>
        <p:nvPicPr>
          <p:cNvPr id="36869" name="Picture 5" descr="Untitle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6850" y="1412875"/>
            <a:ext cx="7296150" cy="483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860DD766-D644-4F45-8600-03A79579ADBF}" type="slidenum">
              <a:rPr lang="en-US">
                <a:solidFill>
                  <a:schemeClr val="bg1"/>
                </a:solidFill>
              </a:rPr>
              <a:pPr eaLnBrk="1" hangingPunct="1"/>
              <a:t>35</a:t>
            </a:fld>
            <a:endParaRPr lang="en-US">
              <a:solidFill>
                <a:schemeClr val="bg1"/>
              </a:solidFill>
            </a:endParaRPr>
          </a:p>
        </p:txBody>
      </p:sp>
      <p:sp>
        <p:nvSpPr>
          <p:cNvPr id="37891" name="Rectangle 2"/>
          <p:cNvSpPr>
            <a:spLocks noGrp="1" noChangeArrowheads="1"/>
          </p:cNvSpPr>
          <p:nvPr>
            <p:ph type="title"/>
          </p:nvPr>
        </p:nvSpPr>
        <p:spPr/>
        <p:txBody>
          <a:bodyPr/>
          <a:lstStyle/>
          <a:p>
            <a:pPr eaLnBrk="1" hangingPunct="1"/>
            <a:r>
              <a:rPr lang="en-US" smtClean="0"/>
              <a:t>Sample Interview Guide (concluded)</a:t>
            </a:r>
          </a:p>
        </p:txBody>
      </p:sp>
      <p:pic>
        <p:nvPicPr>
          <p:cNvPr id="37892" name="Picture 4" descr="Untitl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344613"/>
            <a:ext cx="7267575" cy="505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71D78267-694E-47B2-B183-18E7E61FD661}" type="slidenum">
              <a:rPr lang="en-US">
                <a:solidFill>
                  <a:schemeClr val="bg1"/>
                </a:solidFill>
              </a:rPr>
              <a:pPr eaLnBrk="1" hangingPunct="1"/>
              <a:t>36</a:t>
            </a:fld>
            <a:endParaRPr lang="en-US">
              <a:solidFill>
                <a:schemeClr val="bg1"/>
              </a:solidFill>
            </a:endParaRPr>
          </a:p>
        </p:txBody>
      </p:sp>
      <p:sp>
        <p:nvSpPr>
          <p:cNvPr id="38915" name="Rectangle 2"/>
          <p:cNvSpPr>
            <a:spLocks noGrp="1" noChangeArrowheads="1"/>
          </p:cNvSpPr>
          <p:nvPr>
            <p:ph type="title"/>
          </p:nvPr>
        </p:nvSpPr>
        <p:spPr/>
        <p:txBody>
          <a:bodyPr/>
          <a:lstStyle/>
          <a:p>
            <a:pPr eaLnBrk="1" hangingPunct="1"/>
            <a:r>
              <a:rPr lang="en-US" smtClean="0"/>
              <a:t>Prepare for the Interview</a:t>
            </a:r>
          </a:p>
        </p:txBody>
      </p:sp>
      <p:sp>
        <p:nvSpPr>
          <p:cNvPr id="38916" name="Rectangle 3"/>
          <p:cNvSpPr>
            <a:spLocks noGrp="1" noChangeArrowheads="1"/>
          </p:cNvSpPr>
          <p:nvPr>
            <p:ph type="body" idx="1"/>
          </p:nvPr>
        </p:nvSpPr>
        <p:spPr>
          <a:xfrm>
            <a:off x="990600" y="1371600"/>
            <a:ext cx="7924800" cy="5029200"/>
          </a:xfrm>
        </p:spPr>
        <p:txBody>
          <a:bodyPr/>
          <a:lstStyle/>
          <a:p>
            <a:pPr eaLnBrk="1" hangingPunct="1">
              <a:spcBef>
                <a:spcPct val="30000"/>
              </a:spcBef>
            </a:pPr>
            <a:r>
              <a:rPr lang="en-US" sz="2800" smtClean="0"/>
              <a:t>Types of Questions to Avoid</a:t>
            </a:r>
          </a:p>
          <a:p>
            <a:pPr lvl="1" eaLnBrk="1" hangingPunct="1">
              <a:spcBef>
                <a:spcPct val="30000"/>
              </a:spcBef>
            </a:pPr>
            <a:r>
              <a:rPr lang="en-US" sz="2400" smtClean="0"/>
              <a:t>Loaded questions</a:t>
            </a:r>
          </a:p>
          <a:p>
            <a:pPr lvl="1" eaLnBrk="1" hangingPunct="1">
              <a:spcBef>
                <a:spcPct val="30000"/>
              </a:spcBef>
            </a:pPr>
            <a:r>
              <a:rPr lang="en-US" sz="2400" smtClean="0"/>
              <a:t>Leading questions</a:t>
            </a:r>
          </a:p>
          <a:p>
            <a:pPr lvl="1" eaLnBrk="1" hangingPunct="1">
              <a:spcBef>
                <a:spcPct val="30000"/>
              </a:spcBef>
            </a:pPr>
            <a:r>
              <a:rPr lang="en-US" sz="2400" smtClean="0"/>
              <a:t>Biased questions</a:t>
            </a:r>
          </a:p>
          <a:p>
            <a:pPr eaLnBrk="1" hangingPunct="1">
              <a:spcBef>
                <a:spcPct val="30000"/>
              </a:spcBef>
            </a:pPr>
            <a:r>
              <a:rPr lang="en-US" sz="2800" smtClean="0"/>
              <a:t>Interview Question Guidelines</a:t>
            </a:r>
          </a:p>
          <a:p>
            <a:pPr lvl="1" eaLnBrk="1" hangingPunct="1">
              <a:spcBef>
                <a:spcPct val="30000"/>
              </a:spcBef>
            </a:pPr>
            <a:r>
              <a:rPr lang="en-US" sz="2400" smtClean="0"/>
              <a:t>Use clear and concise language. </a:t>
            </a:r>
          </a:p>
          <a:p>
            <a:pPr lvl="1" eaLnBrk="1" hangingPunct="1">
              <a:spcBef>
                <a:spcPct val="30000"/>
              </a:spcBef>
            </a:pPr>
            <a:r>
              <a:rPr lang="en-US" sz="2400" smtClean="0"/>
              <a:t>Don’t include your opinion as part of the question. </a:t>
            </a:r>
          </a:p>
          <a:p>
            <a:pPr lvl="1" eaLnBrk="1" hangingPunct="1">
              <a:spcBef>
                <a:spcPct val="30000"/>
              </a:spcBef>
            </a:pPr>
            <a:r>
              <a:rPr lang="en-US" sz="2400" smtClean="0"/>
              <a:t>Avoid long or complex questions. </a:t>
            </a:r>
          </a:p>
          <a:p>
            <a:pPr lvl="1" eaLnBrk="1" hangingPunct="1">
              <a:spcBef>
                <a:spcPct val="30000"/>
              </a:spcBef>
            </a:pPr>
            <a:r>
              <a:rPr lang="en-US" sz="2400" smtClean="0"/>
              <a:t>Avoid threatening questions. </a:t>
            </a:r>
          </a:p>
          <a:p>
            <a:pPr lvl="1" eaLnBrk="1" hangingPunct="1">
              <a:spcBef>
                <a:spcPct val="30000"/>
              </a:spcBef>
            </a:pPr>
            <a:r>
              <a:rPr lang="en-US" sz="2400" smtClean="0"/>
              <a:t>Don’t use “you” when you mean a group of people.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1967A94B-0C2E-4F42-BFDE-7149362DA52E}" type="slidenum">
              <a:rPr lang="en-US">
                <a:solidFill>
                  <a:schemeClr val="bg1"/>
                </a:solidFill>
              </a:rPr>
              <a:pPr eaLnBrk="1" hangingPunct="1"/>
              <a:t>37</a:t>
            </a:fld>
            <a:endParaRPr lang="en-US">
              <a:solidFill>
                <a:schemeClr val="bg1"/>
              </a:solidFill>
            </a:endParaRPr>
          </a:p>
        </p:txBody>
      </p:sp>
      <p:sp>
        <p:nvSpPr>
          <p:cNvPr id="39939" name="Rectangle 2"/>
          <p:cNvSpPr>
            <a:spLocks noGrp="1" noChangeArrowheads="1"/>
          </p:cNvSpPr>
          <p:nvPr>
            <p:ph type="title"/>
          </p:nvPr>
        </p:nvSpPr>
        <p:spPr/>
        <p:txBody>
          <a:bodyPr/>
          <a:lstStyle/>
          <a:p>
            <a:pPr eaLnBrk="1" hangingPunct="1"/>
            <a:r>
              <a:rPr lang="en-US" smtClean="0"/>
              <a:t>Conduct the Interview</a:t>
            </a:r>
          </a:p>
        </p:txBody>
      </p:sp>
      <p:sp>
        <p:nvSpPr>
          <p:cNvPr id="39940" name="Rectangle 3"/>
          <p:cNvSpPr>
            <a:spLocks noGrp="1" noChangeArrowheads="1"/>
          </p:cNvSpPr>
          <p:nvPr>
            <p:ph type="body" idx="1"/>
          </p:nvPr>
        </p:nvSpPr>
        <p:spPr>
          <a:xfrm>
            <a:off x="1066800" y="1600200"/>
            <a:ext cx="8001000" cy="4953000"/>
          </a:xfrm>
        </p:spPr>
        <p:txBody>
          <a:bodyPr/>
          <a:lstStyle/>
          <a:p>
            <a:pPr eaLnBrk="1" hangingPunct="1">
              <a:lnSpc>
                <a:spcPct val="90000"/>
              </a:lnSpc>
            </a:pPr>
            <a:r>
              <a:rPr lang="en-US" sz="2800" smtClean="0"/>
              <a:t>Dress to match interviewee</a:t>
            </a:r>
          </a:p>
          <a:p>
            <a:pPr eaLnBrk="1" hangingPunct="1">
              <a:lnSpc>
                <a:spcPct val="90000"/>
              </a:lnSpc>
            </a:pPr>
            <a:r>
              <a:rPr lang="en-US" sz="2800" smtClean="0"/>
              <a:t>Arrive on time </a:t>
            </a:r>
          </a:p>
          <a:p>
            <a:pPr lvl="1" eaLnBrk="1" hangingPunct="1">
              <a:lnSpc>
                <a:spcPct val="90000"/>
              </a:lnSpc>
            </a:pPr>
            <a:r>
              <a:rPr lang="en-US" sz="2400" smtClean="0"/>
              <a:t>Or early if need to confirm room setup</a:t>
            </a:r>
          </a:p>
          <a:p>
            <a:pPr eaLnBrk="1" hangingPunct="1">
              <a:lnSpc>
                <a:spcPct val="90000"/>
              </a:lnSpc>
            </a:pPr>
            <a:r>
              <a:rPr lang="en-US" sz="2800" smtClean="0"/>
              <a:t>Open interview by thanking interviewee</a:t>
            </a:r>
          </a:p>
          <a:p>
            <a:pPr eaLnBrk="1" hangingPunct="1">
              <a:lnSpc>
                <a:spcPct val="90000"/>
              </a:lnSpc>
            </a:pPr>
            <a:r>
              <a:rPr lang="en-US" sz="2800" smtClean="0"/>
              <a:t>State purpose and length of interview and how data will be used</a:t>
            </a:r>
          </a:p>
          <a:p>
            <a:pPr eaLnBrk="1" hangingPunct="1">
              <a:lnSpc>
                <a:spcPct val="90000"/>
              </a:lnSpc>
            </a:pPr>
            <a:r>
              <a:rPr lang="en-US" sz="2800" smtClean="0"/>
              <a:t>Monitor the time</a:t>
            </a:r>
          </a:p>
          <a:p>
            <a:pPr eaLnBrk="1" hangingPunct="1">
              <a:lnSpc>
                <a:spcPct val="90000"/>
              </a:lnSpc>
            </a:pPr>
            <a:r>
              <a:rPr lang="en-US" sz="2800" smtClean="0"/>
              <a:t>Ask follow-up questions</a:t>
            </a:r>
          </a:p>
          <a:p>
            <a:pPr lvl="1" eaLnBrk="1" hangingPunct="1">
              <a:lnSpc>
                <a:spcPct val="90000"/>
              </a:lnSpc>
            </a:pPr>
            <a:r>
              <a:rPr lang="en-US" sz="2400" smtClean="0"/>
              <a:t>Probe until you understand</a:t>
            </a:r>
          </a:p>
          <a:p>
            <a:pPr lvl="1" eaLnBrk="1" hangingPunct="1">
              <a:lnSpc>
                <a:spcPct val="90000"/>
              </a:lnSpc>
            </a:pPr>
            <a:r>
              <a:rPr lang="en-US" sz="2400" smtClean="0"/>
              <a:t>Ask about exception conditions ("what if...")</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587A5B40-DD62-4D72-854A-9E3CFD129483}" type="slidenum">
              <a:rPr lang="en-US">
                <a:solidFill>
                  <a:schemeClr val="bg1"/>
                </a:solidFill>
              </a:rPr>
              <a:pPr eaLnBrk="1" hangingPunct="1"/>
              <a:t>38</a:t>
            </a:fld>
            <a:endParaRPr lang="en-US">
              <a:solidFill>
                <a:schemeClr val="bg1"/>
              </a:solidFill>
            </a:endParaRPr>
          </a:p>
        </p:txBody>
      </p:sp>
      <p:sp>
        <p:nvSpPr>
          <p:cNvPr id="40963" name="Rectangle 2"/>
          <p:cNvSpPr>
            <a:spLocks noGrp="1" noChangeArrowheads="1"/>
          </p:cNvSpPr>
          <p:nvPr>
            <p:ph type="title"/>
          </p:nvPr>
        </p:nvSpPr>
        <p:spPr>
          <a:xfrm>
            <a:off x="1066800" y="503238"/>
            <a:ext cx="7848600" cy="715962"/>
          </a:xfrm>
        </p:spPr>
        <p:txBody>
          <a:bodyPr/>
          <a:lstStyle/>
          <a:p>
            <a:pPr eaLnBrk="1" hangingPunct="1"/>
            <a:r>
              <a:rPr lang="en-US" smtClean="0"/>
              <a:t>Interviewing Do’s and Don’ts</a:t>
            </a:r>
          </a:p>
        </p:txBody>
      </p:sp>
      <p:sp>
        <p:nvSpPr>
          <p:cNvPr id="40964" name="Rectangle 3"/>
          <p:cNvSpPr>
            <a:spLocks noGrp="1" noChangeArrowheads="1"/>
          </p:cNvSpPr>
          <p:nvPr>
            <p:ph type="body" sz="half" idx="1"/>
          </p:nvPr>
        </p:nvSpPr>
        <p:spPr>
          <a:xfrm>
            <a:off x="990600" y="2070100"/>
            <a:ext cx="3886200" cy="4572000"/>
          </a:xfrm>
        </p:spPr>
        <p:txBody>
          <a:bodyPr/>
          <a:lstStyle/>
          <a:p>
            <a:pPr eaLnBrk="1" hangingPunct="1">
              <a:lnSpc>
                <a:spcPct val="90000"/>
              </a:lnSpc>
            </a:pPr>
            <a:r>
              <a:rPr lang="en-US" sz="2200" smtClean="0"/>
              <a:t>Dress appropriately</a:t>
            </a:r>
          </a:p>
          <a:p>
            <a:pPr eaLnBrk="1" hangingPunct="1">
              <a:lnSpc>
                <a:spcPct val="90000"/>
              </a:lnSpc>
            </a:pPr>
            <a:r>
              <a:rPr lang="en-US" sz="2200" smtClean="0"/>
              <a:t>Be courteous</a:t>
            </a:r>
          </a:p>
          <a:p>
            <a:pPr eaLnBrk="1" hangingPunct="1">
              <a:lnSpc>
                <a:spcPct val="90000"/>
              </a:lnSpc>
            </a:pPr>
            <a:r>
              <a:rPr lang="en-US" sz="2200" smtClean="0"/>
              <a:t>Listen carefully</a:t>
            </a:r>
          </a:p>
          <a:p>
            <a:pPr eaLnBrk="1" hangingPunct="1">
              <a:lnSpc>
                <a:spcPct val="90000"/>
              </a:lnSpc>
            </a:pPr>
            <a:r>
              <a:rPr lang="en-US" sz="2200" smtClean="0"/>
              <a:t>Maintain control of the interview</a:t>
            </a:r>
          </a:p>
          <a:p>
            <a:pPr eaLnBrk="1" hangingPunct="1">
              <a:lnSpc>
                <a:spcPct val="90000"/>
              </a:lnSpc>
            </a:pPr>
            <a:r>
              <a:rPr lang="en-US" sz="2200" smtClean="0"/>
              <a:t>Probe</a:t>
            </a:r>
          </a:p>
          <a:p>
            <a:pPr eaLnBrk="1" hangingPunct="1">
              <a:lnSpc>
                <a:spcPct val="90000"/>
              </a:lnSpc>
            </a:pPr>
            <a:r>
              <a:rPr lang="en-US" sz="2200" smtClean="0"/>
              <a:t>Observe mannerisms and nonverbal communication</a:t>
            </a:r>
          </a:p>
          <a:p>
            <a:pPr eaLnBrk="1" hangingPunct="1">
              <a:lnSpc>
                <a:spcPct val="90000"/>
              </a:lnSpc>
            </a:pPr>
            <a:r>
              <a:rPr lang="en-US" sz="2200" smtClean="0"/>
              <a:t>Be patient</a:t>
            </a:r>
          </a:p>
          <a:p>
            <a:pPr eaLnBrk="1" hangingPunct="1">
              <a:lnSpc>
                <a:spcPct val="90000"/>
              </a:lnSpc>
            </a:pPr>
            <a:r>
              <a:rPr lang="en-US" sz="2200" smtClean="0"/>
              <a:t>Keep interviewee at ease</a:t>
            </a:r>
          </a:p>
          <a:p>
            <a:pPr eaLnBrk="1" hangingPunct="1">
              <a:lnSpc>
                <a:spcPct val="90000"/>
              </a:lnSpc>
            </a:pPr>
            <a:r>
              <a:rPr lang="en-US" sz="2200" smtClean="0"/>
              <a:t>Maintain self-control</a:t>
            </a:r>
          </a:p>
          <a:p>
            <a:pPr eaLnBrk="1" hangingPunct="1">
              <a:lnSpc>
                <a:spcPct val="90000"/>
              </a:lnSpc>
            </a:pPr>
            <a:r>
              <a:rPr lang="en-US" sz="2200" smtClean="0"/>
              <a:t>Finish on time</a:t>
            </a:r>
          </a:p>
        </p:txBody>
      </p:sp>
      <p:sp>
        <p:nvSpPr>
          <p:cNvPr id="40965" name="Rectangle 4"/>
          <p:cNvSpPr>
            <a:spLocks noGrp="1" noChangeArrowheads="1"/>
          </p:cNvSpPr>
          <p:nvPr>
            <p:ph type="body" sz="half" idx="2"/>
          </p:nvPr>
        </p:nvSpPr>
        <p:spPr>
          <a:xfrm>
            <a:off x="5181600" y="2070100"/>
            <a:ext cx="3886200" cy="4572000"/>
          </a:xfrm>
        </p:spPr>
        <p:txBody>
          <a:bodyPr/>
          <a:lstStyle/>
          <a:p>
            <a:pPr eaLnBrk="1" hangingPunct="1">
              <a:lnSpc>
                <a:spcPct val="90000"/>
              </a:lnSpc>
            </a:pPr>
            <a:r>
              <a:rPr lang="en-US" sz="2200" smtClean="0"/>
              <a:t>Assume an answer is finished or leading nowhere</a:t>
            </a:r>
          </a:p>
          <a:p>
            <a:pPr eaLnBrk="1" hangingPunct="1">
              <a:lnSpc>
                <a:spcPct val="90000"/>
              </a:lnSpc>
            </a:pPr>
            <a:r>
              <a:rPr lang="en-US" sz="2200" smtClean="0"/>
              <a:t>Reveal verbal and nonverbal clues</a:t>
            </a:r>
          </a:p>
          <a:p>
            <a:pPr eaLnBrk="1" hangingPunct="1">
              <a:lnSpc>
                <a:spcPct val="90000"/>
              </a:lnSpc>
            </a:pPr>
            <a:r>
              <a:rPr lang="en-US" sz="2200" smtClean="0"/>
              <a:t>Use jargon</a:t>
            </a:r>
          </a:p>
          <a:p>
            <a:pPr eaLnBrk="1" hangingPunct="1">
              <a:lnSpc>
                <a:spcPct val="90000"/>
              </a:lnSpc>
            </a:pPr>
            <a:r>
              <a:rPr lang="en-US" sz="2200" smtClean="0"/>
              <a:t>Reveal personal biases</a:t>
            </a:r>
          </a:p>
          <a:p>
            <a:pPr eaLnBrk="1" hangingPunct="1">
              <a:lnSpc>
                <a:spcPct val="90000"/>
              </a:lnSpc>
            </a:pPr>
            <a:r>
              <a:rPr lang="en-US" sz="2200" smtClean="0"/>
              <a:t>Talk more than listen</a:t>
            </a:r>
          </a:p>
          <a:p>
            <a:pPr eaLnBrk="1" hangingPunct="1">
              <a:lnSpc>
                <a:spcPct val="90000"/>
              </a:lnSpc>
            </a:pPr>
            <a:r>
              <a:rPr lang="en-US" sz="2200" smtClean="0"/>
              <a:t>Assume anything about the topic or the interviewee</a:t>
            </a:r>
          </a:p>
          <a:p>
            <a:pPr eaLnBrk="1" hangingPunct="1">
              <a:lnSpc>
                <a:spcPct val="90000"/>
              </a:lnSpc>
            </a:pPr>
            <a:r>
              <a:rPr lang="en-US" sz="2200" smtClean="0"/>
              <a:t>Tape record (take notes instead)</a:t>
            </a:r>
          </a:p>
        </p:txBody>
      </p:sp>
      <p:sp>
        <p:nvSpPr>
          <p:cNvPr id="40966" name="Text Box 5"/>
          <p:cNvSpPr txBox="1">
            <a:spLocks noChangeArrowheads="1"/>
          </p:cNvSpPr>
          <p:nvPr/>
        </p:nvSpPr>
        <p:spPr bwMode="auto">
          <a:xfrm>
            <a:off x="762000" y="144938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Do</a:t>
            </a:r>
          </a:p>
        </p:txBody>
      </p:sp>
      <p:sp>
        <p:nvSpPr>
          <p:cNvPr id="40967" name="Text Box 6"/>
          <p:cNvSpPr txBox="1">
            <a:spLocks noChangeArrowheads="1"/>
          </p:cNvSpPr>
          <p:nvPr/>
        </p:nvSpPr>
        <p:spPr bwMode="auto">
          <a:xfrm>
            <a:off x="4953000" y="14478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Don't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0BCE6AC2-7626-4434-AEAC-5B2A2B9FFF0F}" type="slidenum">
              <a:rPr lang="en-US">
                <a:solidFill>
                  <a:schemeClr val="bg1"/>
                </a:solidFill>
              </a:rPr>
              <a:pPr eaLnBrk="1" hangingPunct="1"/>
              <a:t>39</a:t>
            </a:fld>
            <a:endParaRPr lang="en-US">
              <a:solidFill>
                <a:schemeClr val="bg1"/>
              </a:solidFill>
            </a:endParaRPr>
          </a:p>
        </p:txBody>
      </p:sp>
      <p:sp>
        <p:nvSpPr>
          <p:cNvPr id="41987" name="Rectangle 2"/>
          <p:cNvSpPr>
            <a:spLocks noGrp="1" noChangeArrowheads="1"/>
          </p:cNvSpPr>
          <p:nvPr>
            <p:ph type="title"/>
          </p:nvPr>
        </p:nvSpPr>
        <p:spPr/>
        <p:txBody>
          <a:bodyPr/>
          <a:lstStyle/>
          <a:p>
            <a:pPr eaLnBrk="1" hangingPunct="1"/>
            <a:r>
              <a:rPr lang="en-US" smtClean="0"/>
              <a:t>Body Language and Proxemics</a:t>
            </a:r>
          </a:p>
        </p:txBody>
      </p:sp>
      <p:sp>
        <p:nvSpPr>
          <p:cNvPr id="41988" name="Rectangle 3"/>
          <p:cNvSpPr>
            <a:spLocks noGrp="1" noChangeArrowheads="1"/>
          </p:cNvSpPr>
          <p:nvPr>
            <p:ph type="body" idx="1"/>
          </p:nvPr>
        </p:nvSpPr>
        <p:spPr/>
        <p:txBody>
          <a:bodyPr/>
          <a:lstStyle/>
          <a:p>
            <a:pPr eaLnBrk="1" hangingPunct="1">
              <a:lnSpc>
                <a:spcPct val="80000"/>
              </a:lnSpc>
              <a:buFontTx/>
              <a:buNone/>
            </a:pPr>
            <a:r>
              <a:rPr lang="en-US" sz="2800" smtClean="0"/>
              <a:t>	</a:t>
            </a:r>
            <a:r>
              <a:rPr lang="en-US" sz="2800" b="1" smtClean="0"/>
              <a:t>Body language</a:t>
            </a:r>
            <a:r>
              <a:rPr lang="en-US" sz="2800" smtClean="0"/>
              <a:t> – the nonverbal information we communicate. </a:t>
            </a:r>
          </a:p>
          <a:p>
            <a:pPr lvl="1" eaLnBrk="1" hangingPunct="1">
              <a:lnSpc>
                <a:spcPct val="80000"/>
              </a:lnSpc>
            </a:pPr>
            <a:r>
              <a:rPr lang="en-US" sz="2400" smtClean="0"/>
              <a:t>Facial disclosure</a:t>
            </a:r>
          </a:p>
          <a:p>
            <a:pPr lvl="1" eaLnBrk="1" hangingPunct="1">
              <a:lnSpc>
                <a:spcPct val="80000"/>
              </a:lnSpc>
            </a:pPr>
            <a:r>
              <a:rPr lang="en-US" sz="2400" smtClean="0"/>
              <a:t>Eye contact</a:t>
            </a:r>
          </a:p>
          <a:p>
            <a:pPr lvl="1" eaLnBrk="1" hangingPunct="1">
              <a:lnSpc>
                <a:spcPct val="80000"/>
              </a:lnSpc>
            </a:pPr>
            <a:r>
              <a:rPr lang="en-US" sz="2400" smtClean="0"/>
              <a:t>Posture</a:t>
            </a:r>
          </a:p>
          <a:p>
            <a:pPr eaLnBrk="1" hangingPunct="1">
              <a:lnSpc>
                <a:spcPct val="80000"/>
              </a:lnSpc>
              <a:buFontTx/>
              <a:buNone/>
            </a:pPr>
            <a:endParaRPr lang="en-US" sz="2400" smtClean="0"/>
          </a:p>
          <a:p>
            <a:pPr eaLnBrk="1" hangingPunct="1">
              <a:lnSpc>
                <a:spcPct val="80000"/>
              </a:lnSpc>
              <a:buFontTx/>
              <a:buNone/>
            </a:pPr>
            <a:r>
              <a:rPr lang="en-US" sz="2800" smtClean="0"/>
              <a:t>	</a:t>
            </a:r>
            <a:r>
              <a:rPr lang="en-US" sz="2800" b="1" smtClean="0"/>
              <a:t>Proxemics</a:t>
            </a:r>
            <a:r>
              <a:rPr lang="en-US" sz="2800" smtClean="0"/>
              <a:t> – the relationship between people and the space around them. </a:t>
            </a:r>
          </a:p>
          <a:p>
            <a:pPr lvl="1" eaLnBrk="1" hangingPunct="1">
              <a:lnSpc>
                <a:spcPct val="80000"/>
              </a:lnSpc>
            </a:pPr>
            <a:r>
              <a:rPr lang="en-US" sz="2400" smtClean="0"/>
              <a:t>Intimate zone—closer than 1.5 feet</a:t>
            </a:r>
          </a:p>
          <a:p>
            <a:pPr lvl="1" eaLnBrk="1" hangingPunct="1">
              <a:lnSpc>
                <a:spcPct val="80000"/>
              </a:lnSpc>
            </a:pPr>
            <a:r>
              <a:rPr lang="en-US" sz="2400" smtClean="0"/>
              <a:t>Personal zone—from 1.5 feet to 4 feet</a:t>
            </a:r>
          </a:p>
          <a:p>
            <a:pPr lvl="1" eaLnBrk="1" hangingPunct="1">
              <a:lnSpc>
                <a:spcPct val="80000"/>
              </a:lnSpc>
            </a:pPr>
            <a:r>
              <a:rPr lang="en-US" sz="2400" smtClean="0"/>
              <a:t>Social zone—from 4 feet to 12 feet</a:t>
            </a:r>
          </a:p>
          <a:p>
            <a:pPr lvl="1" eaLnBrk="1" hangingPunct="1">
              <a:lnSpc>
                <a:spcPct val="80000"/>
              </a:lnSpc>
            </a:pPr>
            <a:r>
              <a:rPr lang="en-US" sz="2400" smtClean="0"/>
              <a:t>Public zone—beyond 12 feet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87338694-9649-4180-B256-0360AF8DC429}" type="slidenum">
              <a:rPr lang="en-US">
                <a:solidFill>
                  <a:schemeClr val="bg1"/>
                </a:solidFill>
              </a:rPr>
              <a:pPr eaLnBrk="1" hangingPunct="1"/>
              <a:t>4</a:t>
            </a:fld>
            <a:endParaRPr lang="en-US">
              <a:solidFill>
                <a:schemeClr val="bg1"/>
              </a:solidFill>
            </a:endParaRPr>
          </a:p>
        </p:txBody>
      </p:sp>
      <p:sp>
        <p:nvSpPr>
          <p:cNvPr id="6147" name="Rectangle 2"/>
          <p:cNvSpPr>
            <a:spLocks noGrp="1" noChangeArrowheads="1"/>
          </p:cNvSpPr>
          <p:nvPr>
            <p:ph type="title"/>
          </p:nvPr>
        </p:nvSpPr>
        <p:spPr/>
        <p:txBody>
          <a:bodyPr/>
          <a:lstStyle/>
          <a:p>
            <a:pPr eaLnBrk="1" hangingPunct="1"/>
            <a:r>
              <a:rPr lang="en-US" smtClean="0"/>
              <a:t>Introduction to Requirements Discovery</a:t>
            </a:r>
          </a:p>
        </p:txBody>
      </p:sp>
      <p:sp>
        <p:nvSpPr>
          <p:cNvPr id="6148" name="Rectangle 3"/>
          <p:cNvSpPr>
            <a:spLocks noGrp="1" noChangeArrowheads="1"/>
          </p:cNvSpPr>
          <p:nvPr>
            <p:ph type="body" idx="1"/>
          </p:nvPr>
        </p:nvSpPr>
        <p:spPr/>
        <p:txBody>
          <a:bodyPr/>
          <a:lstStyle/>
          <a:p>
            <a:pPr eaLnBrk="1" hangingPunct="1">
              <a:lnSpc>
                <a:spcPct val="90000"/>
              </a:lnSpc>
              <a:buFontTx/>
              <a:buNone/>
            </a:pPr>
            <a:r>
              <a:rPr lang="en-US" smtClean="0"/>
              <a:t>	</a:t>
            </a:r>
            <a:r>
              <a:rPr lang="en-US" b="1" smtClean="0"/>
              <a:t>Requirements discovery</a:t>
            </a:r>
            <a:r>
              <a:rPr lang="en-US" smtClean="0"/>
              <a:t> – the process and techniques used by systems analysts to identify or extract system problems and solution requirements from the user community. </a:t>
            </a:r>
          </a:p>
          <a:p>
            <a:pPr eaLnBrk="1" hangingPunct="1">
              <a:lnSpc>
                <a:spcPct val="90000"/>
              </a:lnSpc>
              <a:buFontTx/>
              <a:buNone/>
            </a:pPr>
            <a:endParaRPr lang="en-US" smtClean="0"/>
          </a:p>
          <a:p>
            <a:pPr eaLnBrk="1" hangingPunct="1">
              <a:lnSpc>
                <a:spcPct val="90000"/>
              </a:lnSpc>
              <a:buFontTx/>
              <a:buNone/>
            </a:pPr>
            <a:r>
              <a:rPr lang="en-US" smtClean="0"/>
              <a:t>	</a:t>
            </a:r>
            <a:r>
              <a:rPr lang="en-US" b="1" smtClean="0"/>
              <a:t>System requirement</a:t>
            </a:r>
            <a:r>
              <a:rPr lang="en-US" smtClean="0"/>
              <a:t> – something that the information system must do or a property that it must have. Also called a </a:t>
            </a:r>
            <a:r>
              <a:rPr lang="en-US" i="1" smtClean="0"/>
              <a:t>business requirement</a:t>
            </a:r>
            <a:r>
              <a:rPr lang="en-US" smtClean="0"/>
              <a:t>.</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31C835A-21B1-4C21-930A-05378CE80F39}" type="slidenum">
              <a:rPr lang="en-US">
                <a:solidFill>
                  <a:schemeClr val="bg1"/>
                </a:solidFill>
              </a:rPr>
              <a:pPr eaLnBrk="1" hangingPunct="1"/>
              <a:t>40</a:t>
            </a:fld>
            <a:endParaRPr lang="en-US">
              <a:solidFill>
                <a:schemeClr val="bg1"/>
              </a:solidFill>
            </a:endParaRPr>
          </a:p>
        </p:txBody>
      </p:sp>
      <p:sp>
        <p:nvSpPr>
          <p:cNvPr id="43011" name="Rectangle 2"/>
          <p:cNvSpPr>
            <a:spLocks noGrp="1" noChangeArrowheads="1"/>
          </p:cNvSpPr>
          <p:nvPr>
            <p:ph type="title"/>
          </p:nvPr>
        </p:nvSpPr>
        <p:spPr/>
        <p:txBody>
          <a:bodyPr/>
          <a:lstStyle/>
          <a:p>
            <a:pPr eaLnBrk="1" hangingPunct="1"/>
            <a:r>
              <a:rPr lang="en-US" smtClean="0"/>
              <a:t>Discovery Prototyping</a:t>
            </a:r>
          </a:p>
        </p:txBody>
      </p:sp>
      <p:sp>
        <p:nvSpPr>
          <p:cNvPr id="43012" name="Rectangle 3"/>
          <p:cNvSpPr>
            <a:spLocks noGrp="1" noChangeArrowheads="1"/>
          </p:cNvSpPr>
          <p:nvPr>
            <p:ph type="body" idx="1"/>
          </p:nvPr>
        </p:nvSpPr>
        <p:spPr/>
        <p:txBody>
          <a:bodyPr/>
          <a:lstStyle/>
          <a:p>
            <a:pPr eaLnBrk="1" hangingPunct="1">
              <a:buFontTx/>
              <a:buNone/>
            </a:pPr>
            <a:r>
              <a:rPr lang="en-US" smtClean="0"/>
              <a:t>	</a:t>
            </a:r>
            <a:r>
              <a:rPr lang="en-US" b="1" smtClean="0"/>
              <a:t>Discovery prototyping</a:t>
            </a:r>
            <a:r>
              <a:rPr lang="en-US" smtClean="0"/>
              <a:t> – the act of building a small-scale, representative or working model of the users’ requirements in order to discover or verify those requirements. </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EB192CB7-C4B3-46DE-9D9E-5C2B038682DE}" type="slidenum">
              <a:rPr lang="en-US">
                <a:solidFill>
                  <a:schemeClr val="bg1"/>
                </a:solidFill>
              </a:rPr>
              <a:pPr eaLnBrk="1" hangingPunct="1"/>
              <a:t>41</a:t>
            </a:fld>
            <a:endParaRPr lang="en-US">
              <a:solidFill>
                <a:schemeClr val="bg1"/>
              </a:solidFill>
            </a:endParaRPr>
          </a:p>
        </p:txBody>
      </p:sp>
      <p:sp>
        <p:nvSpPr>
          <p:cNvPr id="44035" name="Rectangle 2"/>
          <p:cNvSpPr>
            <a:spLocks noGrp="1" noChangeArrowheads="1"/>
          </p:cNvSpPr>
          <p:nvPr>
            <p:ph type="title"/>
          </p:nvPr>
        </p:nvSpPr>
        <p:spPr>
          <a:xfrm>
            <a:off x="1066800" y="503238"/>
            <a:ext cx="7848600" cy="715962"/>
          </a:xfrm>
        </p:spPr>
        <p:txBody>
          <a:bodyPr/>
          <a:lstStyle/>
          <a:p>
            <a:pPr eaLnBrk="1" hangingPunct="1"/>
            <a:r>
              <a:rPr lang="en-US" smtClean="0"/>
              <a:t>Discovery Prototyping</a:t>
            </a:r>
          </a:p>
        </p:txBody>
      </p:sp>
      <p:sp>
        <p:nvSpPr>
          <p:cNvPr id="44036" name="Rectangle 3"/>
          <p:cNvSpPr>
            <a:spLocks noGrp="1" noChangeArrowheads="1"/>
          </p:cNvSpPr>
          <p:nvPr>
            <p:ph type="body" sz="half" idx="1"/>
          </p:nvPr>
        </p:nvSpPr>
        <p:spPr>
          <a:xfrm>
            <a:off x="990600" y="1924050"/>
            <a:ext cx="3886200" cy="4495800"/>
          </a:xfrm>
        </p:spPr>
        <p:txBody>
          <a:bodyPr/>
          <a:lstStyle/>
          <a:p>
            <a:pPr eaLnBrk="1" hangingPunct="1">
              <a:lnSpc>
                <a:spcPct val="80000"/>
              </a:lnSpc>
            </a:pPr>
            <a:r>
              <a:rPr lang="en-US" sz="2400" smtClean="0"/>
              <a:t>Can experiment to develop understanding of how system might work</a:t>
            </a:r>
          </a:p>
          <a:p>
            <a:pPr eaLnBrk="1" hangingPunct="1">
              <a:lnSpc>
                <a:spcPct val="80000"/>
              </a:lnSpc>
            </a:pPr>
            <a:r>
              <a:rPr lang="en-US" sz="2400" smtClean="0"/>
              <a:t>Aids in determining feasibility and usefulness of system before development</a:t>
            </a:r>
          </a:p>
          <a:p>
            <a:pPr eaLnBrk="1" hangingPunct="1">
              <a:lnSpc>
                <a:spcPct val="80000"/>
              </a:lnSpc>
            </a:pPr>
            <a:r>
              <a:rPr lang="en-US" sz="2400" smtClean="0"/>
              <a:t>Serves as training mechanism</a:t>
            </a:r>
          </a:p>
          <a:p>
            <a:pPr eaLnBrk="1" hangingPunct="1">
              <a:lnSpc>
                <a:spcPct val="80000"/>
              </a:lnSpc>
            </a:pPr>
            <a:r>
              <a:rPr lang="en-US" sz="2400" smtClean="0"/>
              <a:t>Aids in building test plans and scenarios</a:t>
            </a:r>
          </a:p>
          <a:p>
            <a:pPr eaLnBrk="1" hangingPunct="1">
              <a:lnSpc>
                <a:spcPct val="80000"/>
              </a:lnSpc>
            </a:pPr>
            <a:r>
              <a:rPr lang="en-US" sz="2400" smtClean="0"/>
              <a:t>May minimize time spent on fact-finding</a:t>
            </a:r>
          </a:p>
        </p:txBody>
      </p:sp>
      <p:sp>
        <p:nvSpPr>
          <p:cNvPr id="44037" name="Rectangle 4"/>
          <p:cNvSpPr>
            <a:spLocks noGrp="1" noChangeArrowheads="1"/>
          </p:cNvSpPr>
          <p:nvPr>
            <p:ph type="body" sz="half" idx="2"/>
          </p:nvPr>
        </p:nvSpPr>
        <p:spPr>
          <a:xfrm>
            <a:off x="5181600" y="1924050"/>
            <a:ext cx="3886200" cy="4495800"/>
          </a:xfrm>
        </p:spPr>
        <p:txBody>
          <a:bodyPr/>
          <a:lstStyle/>
          <a:p>
            <a:pPr eaLnBrk="1" hangingPunct="1">
              <a:lnSpc>
                <a:spcPct val="80000"/>
              </a:lnSpc>
            </a:pPr>
            <a:r>
              <a:rPr lang="en-US" sz="2400" smtClean="0"/>
              <a:t>Developers may need to be trained in prototyping</a:t>
            </a:r>
          </a:p>
          <a:p>
            <a:pPr eaLnBrk="1" hangingPunct="1">
              <a:lnSpc>
                <a:spcPct val="80000"/>
              </a:lnSpc>
            </a:pPr>
            <a:r>
              <a:rPr lang="en-US" sz="2400" smtClean="0"/>
              <a:t>Users may develop unrealistic expectations</a:t>
            </a:r>
          </a:p>
          <a:p>
            <a:pPr eaLnBrk="1" hangingPunct="1">
              <a:lnSpc>
                <a:spcPct val="80000"/>
              </a:lnSpc>
            </a:pPr>
            <a:r>
              <a:rPr lang="en-US" sz="2400" smtClean="0"/>
              <a:t>Could extend development schedule</a:t>
            </a:r>
          </a:p>
        </p:txBody>
      </p:sp>
      <p:sp>
        <p:nvSpPr>
          <p:cNvPr id="44038" name="Text Box 5"/>
          <p:cNvSpPr txBox="1">
            <a:spLocks noChangeArrowheads="1"/>
          </p:cNvSpPr>
          <p:nvPr/>
        </p:nvSpPr>
        <p:spPr bwMode="auto">
          <a:xfrm>
            <a:off x="838200" y="1309688"/>
            <a:ext cx="4038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Advantages</a:t>
            </a:r>
          </a:p>
        </p:txBody>
      </p:sp>
      <p:sp>
        <p:nvSpPr>
          <p:cNvPr id="44039" name="Text Box 6"/>
          <p:cNvSpPr txBox="1">
            <a:spLocks noChangeArrowheads="1"/>
          </p:cNvSpPr>
          <p:nvPr/>
        </p:nvSpPr>
        <p:spPr bwMode="auto">
          <a:xfrm>
            <a:off x="5029200" y="13081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800">
                <a:solidFill>
                  <a:srgbClr val="3F3977"/>
                </a:solidFill>
              </a:rPr>
              <a:t>Disadvantages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F95A52CD-307C-415B-BC56-971143941611}" type="slidenum">
              <a:rPr lang="en-US">
                <a:solidFill>
                  <a:schemeClr val="bg1"/>
                </a:solidFill>
              </a:rPr>
              <a:pPr eaLnBrk="1" hangingPunct="1"/>
              <a:t>42</a:t>
            </a:fld>
            <a:endParaRPr lang="en-US">
              <a:solidFill>
                <a:schemeClr val="bg1"/>
              </a:solidFill>
            </a:endParaRPr>
          </a:p>
        </p:txBody>
      </p:sp>
      <p:sp>
        <p:nvSpPr>
          <p:cNvPr id="45059" name="Rectangle 2"/>
          <p:cNvSpPr>
            <a:spLocks noGrp="1" noChangeArrowheads="1"/>
          </p:cNvSpPr>
          <p:nvPr>
            <p:ph type="title"/>
          </p:nvPr>
        </p:nvSpPr>
        <p:spPr/>
        <p:txBody>
          <a:bodyPr/>
          <a:lstStyle/>
          <a:p>
            <a:pPr eaLnBrk="1" hangingPunct="1"/>
            <a:r>
              <a:rPr lang="en-US" smtClean="0"/>
              <a:t>Joint Requirements Planning</a:t>
            </a:r>
          </a:p>
        </p:txBody>
      </p:sp>
      <p:sp>
        <p:nvSpPr>
          <p:cNvPr id="45060" name="Rectangle 3"/>
          <p:cNvSpPr>
            <a:spLocks noGrp="1" noChangeArrowheads="1"/>
          </p:cNvSpPr>
          <p:nvPr>
            <p:ph type="body" idx="1"/>
          </p:nvPr>
        </p:nvSpPr>
        <p:spPr/>
        <p:txBody>
          <a:bodyPr/>
          <a:lstStyle/>
          <a:p>
            <a:pPr eaLnBrk="1" hangingPunct="1">
              <a:buFontTx/>
              <a:buNone/>
            </a:pPr>
            <a:r>
              <a:rPr lang="en-US" smtClean="0"/>
              <a:t>	</a:t>
            </a:r>
            <a:r>
              <a:rPr lang="en-US" b="1" smtClean="0"/>
              <a:t>Joint requirements planning (JRP)</a:t>
            </a:r>
            <a:r>
              <a:rPr lang="en-US" smtClean="0"/>
              <a:t> – a process whereby highly structured group meetings are conducted for the purpose of analyzing problems and defining requirements. </a:t>
            </a:r>
          </a:p>
          <a:p>
            <a:pPr lvl="1" eaLnBrk="1" hangingPunct="1"/>
            <a:r>
              <a:rPr lang="en-US" smtClean="0"/>
              <a:t>JRP is a subset of a more comprehensive joint application development or JAD technique that encompasses the entire systems development process.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51C77D2A-ABD8-4BC0-B0C3-9F79BD9F98A6}" type="slidenum">
              <a:rPr lang="en-US">
                <a:solidFill>
                  <a:schemeClr val="bg1"/>
                </a:solidFill>
              </a:rPr>
              <a:pPr eaLnBrk="1" hangingPunct="1"/>
              <a:t>43</a:t>
            </a:fld>
            <a:endParaRPr lang="en-US">
              <a:solidFill>
                <a:schemeClr val="bg1"/>
              </a:solidFill>
            </a:endParaRPr>
          </a:p>
        </p:txBody>
      </p:sp>
      <p:sp>
        <p:nvSpPr>
          <p:cNvPr id="46083" name="Rectangle 2"/>
          <p:cNvSpPr>
            <a:spLocks noGrp="1" noChangeArrowheads="1"/>
          </p:cNvSpPr>
          <p:nvPr>
            <p:ph type="title"/>
          </p:nvPr>
        </p:nvSpPr>
        <p:spPr/>
        <p:txBody>
          <a:bodyPr/>
          <a:lstStyle/>
          <a:p>
            <a:pPr eaLnBrk="1" hangingPunct="1"/>
            <a:r>
              <a:rPr lang="en-US" smtClean="0"/>
              <a:t>JRP Participants</a:t>
            </a:r>
          </a:p>
        </p:txBody>
      </p:sp>
      <p:sp>
        <p:nvSpPr>
          <p:cNvPr id="46084" name="Rectangle 3"/>
          <p:cNvSpPr>
            <a:spLocks noGrp="1" noChangeArrowheads="1"/>
          </p:cNvSpPr>
          <p:nvPr>
            <p:ph type="body" idx="1"/>
          </p:nvPr>
        </p:nvSpPr>
        <p:spPr>
          <a:xfrm>
            <a:off x="1143000" y="1600200"/>
            <a:ext cx="7924800" cy="4953000"/>
          </a:xfrm>
        </p:spPr>
        <p:txBody>
          <a:bodyPr/>
          <a:lstStyle/>
          <a:p>
            <a:pPr eaLnBrk="1" hangingPunct="1"/>
            <a:r>
              <a:rPr lang="en-US" smtClean="0"/>
              <a:t>Sponsor</a:t>
            </a:r>
          </a:p>
          <a:p>
            <a:pPr eaLnBrk="1" hangingPunct="1"/>
            <a:r>
              <a:rPr lang="en-US" smtClean="0"/>
              <a:t>Facilitator</a:t>
            </a:r>
          </a:p>
          <a:p>
            <a:pPr eaLnBrk="1" hangingPunct="1"/>
            <a:r>
              <a:rPr lang="en-US" smtClean="0"/>
              <a:t>Users and Managers</a:t>
            </a:r>
          </a:p>
          <a:p>
            <a:pPr eaLnBrk="1" hangingPunct="1"/>
            <a:r>
              <a:rPr lang="en-US" smtClean="0"/>
              <a:t>Scribes</a:t>
            </a:r>
          </a:p>
          <a:p>
            <a:pPr eaLnBrk="1" hangingPunct="1"/>
            <a:r>
              <a:rPr lang="en-US" smtClean="0"/>
              <a:t>IT Staff</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BBFB0861-9B70-4EF7-AAD5-8F7C68782D60}" type="slidenum">
              <a:rPr lang="en-US">
                <a:solidFill>
                  <a:schemeClr val="bg1"/>
                </a:solidFill>
              </a:rPr>
              <a:pPr eaLnBrk="1" hangingPunct="1"/>
              <a:t>44</a:t>
            </a:fld>
            <a:endParaRPr lang="en-US">
              <a:solidFill>
                <a:schemeClr val="bg1"/>
              </a:solidFill>
            </a:endParaRPr>
          </a:p>
        </p:txBody>
      </p:sp>
      <p:sp>
        <p:nvSpPr>
          <p:cNvPr id="47107" name="Rectangle 2"/>
          <p:cNvSpPr>
            <a:spLocks noGrp="1" noChangeArrowheads="1"/>
          </p:cNvSpPr>
          <p:nvPr>
            <p:ph type="title"/>
          </p:nvPr>
        </p:nvSpPr>
        <p:spPr/>
        <p:txBody>
          <a:bodyPr/>
          <a:lstStyle/>
          <a:p>
            <a:pPr eaLnBrk="1" hangingPunct="1"/>
            <a:r>
              <a:rPr lang="en-US" smtClean="0"/>
              <a:t>Steps to Plan a JRP Session</a:t>
            </a:r>
          </a:p>
        </p:txBody>
      </p:sp>
      <p:sp>
        <p:nvSpPr>
          <p:cNvPr id="47108" name="Rectangle 3"/>
          <p:cNvSpPr>
            <a:spLocks noGrp="1" noChangeArrowheads="1"/>
          </p:cNvSpPr>
          <p:nvPr>
            <p:ph type="body" idx="1"/>
          </p:nvPr>
        </p:nvSpPr>
        <p:spPr>
          <a:xfrm>
            <a:off x="1066800" y="1600200"/>
            <a:ext cx="8001000" cy="4953000"/>
          </a:xfrm>
        </p:spPr>
        <p:txBody>
          <a:bodyPr/>
          <a:lstStyle/>
          <a:p>
            <a:pPr eaLnBrk="1" hangingPunct="1">
              <a:lnSpc>
                <a:spcPct val="90000"/>
              </a:lnSpc>
              <a:buFontTx/>
              <a:buAutoNum type="arabicPeriod"/>
            </a:pPr>
            <a:r>
              <a:rPr lang="en-US" sz="2800" smtClean="0"/>
              <a:t>Selecting a location</a:t>
            </a:r>
          </a:p>
          <a:p>
            <a:pPr lvl="1" eaLnBrk="1" hangingPunct="1">
              <a:lnSpc>
                <a:spcPct val="90000"/>
              </a:lnSpc>
              <a:buClr>
                <a:schemeClr val="tx1"/>
              </a:buClr>
            </a:pPr>
            <a:r>
              <a:rPr lang="en-US" sz="2400" smtClean="0"/>
              <a:t>Away from workplace when possible</a:t>
            </a:r>
          </a:p>
          <a:p>
            <a:pPr lvl="1" eaLnBrk="1" hangingPunct="1">
              <a:lnSpc>
                <a:spcPct val="90000"/>
              </a:lnSpc>
              <a:buClr>
                <a:schemeClr val="tx1"/>
              </a:buClr>
            </a:pPr>
            <a:r>
              <a:rPr lang="en-US" sz="2400" smtClean="0"/>
              <a:t>Requires several rooms</a:t>
            </a:r>
          </a:p>
          <a:p>
            <a:pPr lvl="1" eaLnBrk="1" hangingPunct="1">
              <a:lnSpc>
                <a:spcPct val="90000"/>
              </a:lnSpc>
              <a:buClr>
                <a:schemeClr val="tx1"/>
              </a:buClr>
            </a:pPr>
            <a:r>
              <a:rPr lang="en-US" sz="2400" smtClean="0"/>
              <a:t>Equipped with tables, chairs, whiteboard, overhead projectors</a:t>
            </a:r>
          </a:p>
          <a:p>
            <a:pPr lvl="1" eaLnBrk="1" hangingPunct="1">
              <a:lnSpc>
                <a:spcPct val="90000"/>
              </a:lnSpc>
              <a:buClr>
                <a:schemeClr val="tx1"/>
              </a:buClr>
            </a:pPr>
            <a:r>
              <a:rPr lang="en-US" sz="2400" smtClean="0"/>
              <a:t>Needed computer equipment</a:t>
            </a:r>
          </a:p>
          <a:p>
            <a:pPr eaLnBrk="1" hangingPunct="1">
              <a:lnSpc>
                <a:spcPct val="90000"/>
              </a:lnSpc>
              <a:buFontTx/>
              <a:buAutoNum type="arabicPeriod"/>
            </a:pPr>
            <a:r>
              <a:rPr lang="en-US" sz="2800" smtClean="0"/>
              <a:t>Selecting the participants</a:t>
            </a:r>
          </a:p>
          <a:p>
            <a:pPr lvl="1" eaLnBrk="1" hangingPunct="1">
              <a:lnSpc>
                <a:spcPct val="95000"/>
              </a:lnSpc>
              <a:buClr>
                <a:schemeClr val="tx1"/>
              </a:buClr>
            </a:pPr>
            <a:r>
              <a:rPr lang="en-US" sz="2400" smtClean="0"/>
              <a:t>Each needs release from regular duties</a:t>
            </a:r>
          </a:p>
          <a:p>
            <a:pPr eaLnBrk="1" hangingPunct="1">
              <a:lnSpc>
                <a:spcPct val="90000"/>
              </a:lnSpc>
              <a:buFontTx/>
              <a:buAutoNum type="arabicPeriod"/>
            </a:pPr>
            <a:r>
              <a:rPr lang="en-US" sz="2800" smtClean="0"/>
              <a:t>Preparing the agenda</a:t>
            </a:r>
          </a:p>
          <a:p>
            <a:pPr lvl="1" eaLnBrk="1" hangingPunct="1">
              <a:lnSpc>
                <a:spcPct val="90000"/>
              </a:lnSpc>
              <a:buClr>
                <a:schemeClr val="tx1"/>
              </a:buClr>
            </a:pPr>
            <a:r>
              <a:rPr lang="en-US" sz="2400" smtClean="0"/>
              <a:t>Briefing documentation</a:t>
            </a:r>
          </a:p>
          <a:p>
            <a:pPr lvl="1" eaLnBrk="1" hangingPunct="1">
              <a:lnSpc>
                <a:spcPct val="90000"/>
              </a:lnSpc>
              <a:buClr>
                <a:schemeClr val="tx1"/>
              </a:buClr>
            </a:pPr>
            <a:r>
              <a:rPr lang="en-US" sz="2400" smtClean="0"/>
              <a:t>Agenda distributed before each session</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37495527-A529-4A9D-81CC-7665E622CE18}" type="slidenum">
              <a:rPr lang="en-US">
                <a:solidFill>
                  <a:schemeClr val="bg1"/>
                </a:solidFill>
              </a:rPr>
              <a:pPr eaLnBrk="1" hangingPunct="1"/>
              <a:t>45</a:t>
            </a:fld>
            <a:endParaRPr lang="en-US">
              <a:solidFill>
                <a:schemeClr val="bg1"/>
              </a:solidFill>
            </a:endParaRPr>
          </a:p>
        </p:txBody>
      </p:sp>
      <p:sp>
        <p:nvSpPr>
          <p:cNvPr id="48131" name="Rectangle 2"/>
          <p:cNvSpPr>
            <a:spLocks noGrp="1" noChangeArrowheads="1"/>
          </p:cNvSpPr>
          <p:nvPr>
            <p:ph type="title"/>
          </p:nvPr>
        </p:nvSpPr>
        <p:spPr/>
        <p:txBody>
          <a:bodyPr/>
          <a:lstStyle/>
          <a:p>
            <a:pPr eaLnBrk="1" hangingPunct="1"/>
            <a:r>
              <a:rPr lang="en-US" sz="4000" smtClean="0"/>
              <a:t>Typical Room Layout for JRP session</a:t>
            </a:r>
          </a:p>
        </p:txBody>
      </p:sp>
      <p:pic>
        <p:nvPicPr>
          <p:cNvPr id="48132" name="Picture 4" descr="whi74173_06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250950"/>
            <a:ext cx="7086600" cy="531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7D5DC638-166B-4A26-ACB8-DC1BEE2FEEC0}" type="slidenum">
              <a:rPr lang="en-US">
                <a:solidFill>
                  <a:schemeClr val="bg1"/>
                </a:solidFill>
              </a:rPr>
              <a:pPr eaLnBrk="1" hangingPunct="1"/>
              <a:t>46</a:t>
            </a:fld>
            <a:endParaRPr lang="en-US">
              <a:solidFill>
                <a:schemeClr val="bg1"/>
              </a:solidFill>
            </a:endParaRPr>
          </a:p>
        </p:txBody>
      </p:sp>
      <p:sp>
        <p:nvSpPr>
          <p:cNvPr id="49155" name="Rectangle 2"/>
          <p:cNvSpPr>
            <a:spLocks noGrp="1" noChangeArrowheads="1"/>
          </p:cNvSpPr>
          <p:nvPr>
            <p:ph type="title"/>
          </p:nvPr>
        </p:nvSpPr>
        <p:spPr/>
        <p:txBody>
          <a:bodyPr/>
          <a:lstStyle/>
          <a:p>
            <a:pPr eaLnBrk="1" hangingPunct="1"/>
            <a:r>
              <a:rPr lang="en-US" smtClean="0"/>
              <a:t>Guidelines for Conducting </a:t>
            </a:r>
            <a:br>
              <a:rPr lang="en-US" smtClean="0"/>
            </a:br>
            <a:r>
              <a:rPr lang="en-US" smtClean="0"/>
              <a:t>a JRP Session</a:t>
            </a:r>
          </a:p>
        </p:txBody>
      </p:sp>
      <p:sp>
        <p:nvSpPr>
          <p:cNvPr id="147459" name="Rectangle 3"/>
          <p:cNvSpPr>
            <a:spLocks noGrp="1" noChangeArrowheads="1"/>
          </p:cNvSpPr>
          <p:nvPr>
            <p:ph type="body" idx="1"/>
          </p:nvPr>
        </p:nvSpPr>
        <p:spPr>
          <a:xfrm>
            <a:off x="1066800" y="1600200"/>
            <a:ext cx="8001000" cy="4953000"/>
          </a:xfrm>
        </p:spPr>
        <p:txBody>
          <a:bodyPr/>
          <a:lstStyle/>
          <a:p>
            <a:pPr eaLnBrk="1" hangingPunct="1">
              <a:lnSpc>
                <a:spcPct val="90000"/>
              </a:lnSpc>
            </a:pPr>
            <a:r>
              <a:rPr lang="en-US" sz="2400" smtClean="0"/>
              <a:t>Do not unreasonably deviate from the agenda</a:t>
            </a:r>
          </a:p>
          <a:p>
            <a:pPr eaLnBrk="1" hangingPunct="1">
              <a:lnSpc>
                <a:spcPct val="90000"/>
              </a:lnSpc>
            </a:pPr>
            <a:r>
              <a:rPr lang="en-US" sz="2400" smtClean="0"/>
              <a:t>Stay on schedule</a:t>
            </a:r>
          </a:p>
          <a:p>
            <a:pPr eaLnBrk="1" hangingPunct="1">
              <a:lnSpc>
                <a:spcPct val="90000"/>
              </a:lnSpc>
            </a:pPr>
            <a:r>
              <a:rPr lang="en-US" sz="2400" smtClean="0"/>
              <a:t>Ensure that the scribe is able to take notes</a:t>
            </a:r>
          </a:p>
          <a:p>
            <a:pPr eaLnBrk="1" hangingPunct="1">
              <a:lnSpc>
                <a:spcPct val="90000"/>
              </a:lnSpc>
            </a:pPr>
            <a:r>
              <a:rPr lang="en-US" sz="2400" smtClean="0"/>
              <a:t>Avoid the use of technical language</a:t>
            </a:r>
          </a:p>
          <a:p>
            <a:pPr eaLnBrk="1" hangingPunct="1"/>
            <a:r>
              <a:rPr lang="en-US" sz="2400" smtClean="0"/>
              <a:t>Apply conflict resolution skills</a:t>
            </a:r>
          </a:p>
          <a:p>
            <a:pPr eaLnBrk="1" hangingPunct="1">
              <a:lnSpc>
                <a:spcPct val="90000"/>
              </a:lnSpc>
            </a:pPr>
            <a:r>
              <a:rPr lang="en-US" sz="2400" smtClean="0"/>
              <a:t>Allow for plentiful breaks</a:t>
            </a:r>
          </a:p>
          <a:p>
            <a:pPr eaLnBrk="1" hangingPunct="1">
              <a:lnSpc>
                <a:spcPct val="90000"/>
              </a:lnSpc>
            </a:pPr>
            <a:r>
              <a:rPr lang="en-US" sz="2400" smtClean="0"/>
              <a:t>Encourage group agreement</a:t>
            </a:r>
          </a:p>
          <a:p>
            <a:pPr eaLnBrk="1" hangingPunct="1">
              <a:lnSpc>
                <a:spcPct val="90000"/>
              </a:lnSpc>
            </a:pPr>
            <a:r>
              <a:rPr lang="en-US" sz="2400" smtClean="0"/>
              <a:t>Encourage user and management participation without allowing individuals to dominate the session</a:t>
            </a:r>
          </a:p>
          <a:p>
            <a:pPr eaLnBrk="1" hangingPunct="1">
              <a:lnSpc>
                <a:spcPct val="90000"/>
              </a:lnSpc>
            </a:pPr>
            <a:r>
              <a:rPr lang="en-US" sz="2400" smtClean="0"/>
              <a:t>Make sure that attendees stand by the established ground rules for the session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animEffect transition="in" filter="fade">
                                      <p:cBhvr>
                                        <p:cTn id="7" dur="2000"/>
                                        <p:tgtEl>
                                          <p:spTgt spid="147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7459">
                                            <p:txEl>
                                              <p:pRg st="1" end="1"/>
                                            </p:txEl>
                                          </p:spTgt>
                                        </p:tgtEl>
                                        <p:attrNameLst>
                                          <p:attrName>style.visibility</p:attrName>
                                        </p:attrNameLst>
                                      </p:cBhvr>
                                      <p:to>
                                        <p:strVal val="visible"/>
                                      </p:to>
                                    </p:set>
                                    <p:animEffect transition="in" filter="fade">
                                      <p:cBhvr>
                                        <p:cTn id="12" dur="2000"/>
                                        <p:tgtEl>
                                          <p:spTgt spid="147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7459">
                                            <p:txEl>
                                              <p:pRg st="2" end="2"/>
                                            </p:txEl>
                                          </p:spTgt>
                                        </p:tgtEl>
                                        <p:attrNameLst>
                                          <p:attrName>style.visibility</p:attrName>
                                        </p:attrNameLst>
                                      </p:cBhvr>
                                      <p:to>
                                        <p:strVal val="visible"/>
                                      </p:to>
                                    </p:set>
                                    <p:animEffect transition="in" filter="fade">
                                      <p:cBhvr>
                                        <p:cTn id="17" dur="2000"/>
                                        <p:tgtEl>
                                          <p:spTgt spid="1474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7459">
                                            <p:txEl>
                                              <p:pRg st="3" end="3"/>
                                            </p:txEl>
                                          </p:spTgt>
                                        </p:tgtEl>
                                        <p:attrNameLst>
                                          <p:attrName>style.visibility</p:attrName>
                                        </p:attrNameLst>
                                      </p:cBhvr>
                                      <p:to>
                                        <p:strVal val="visible"/>
                                      </p:to>
                                    </p:set>
                                    <p:animEffect transition="in" filter="fade">
                                      <p:cBhvr>
                                        <p:cTn id="22" dur="2000"/>
                                        <p:tgtEl>
                                          <p:spTgt spid="14745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7459">
                                            <p:txEl>
                                              <p:pRg st="4" end="4"/>
                                            </p:txEl>
                                          </p:spTgt>
                                        </p:tgtEl>
                                        <p:attrNameLst>
                                          <p:attrName>style.visibility</p:attrName>
                                        </p:attrNameLst>
                                      </p:cBhvr>
                                      <p:to>
                                        <p:strVal val="visible"/>
                                      </p:to>
                                    </p:set>
                                    <p:animEffect transition="in" filter="fade">
                                      <p:cBhvr>
                                        <p:cTn id="27" dur="2000"/>
                                        <p:tgtEl>
                                          <p:spTgt spid="14745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7459">
                                            <p:txEl>
                                              <p:pRg st="5" end="5"/>
                                            </p:txEl>
                                          </p:spTgt>
                                        </p:tgtEl>
                                        <p:attrNameLst>
                                          <p:attrName>style.visibility</p:attrName>
                                        </p:attrNameLst>
                                      </p:cBhvr>
                                      <p:to>
                                        <p:strVal val="visible"/>
                                      </p:to>
                                    </p:set>
                                    <p:animEffect transition="in" filter="fade">
                                      <p:cBhvr>
                                        <p:cTn id="32" dur="2000"/>
                                        <p:tgtEl>
                                          <p:spTgt spid="14745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7459">
                                            <p:txEl>
                                              <p:pRg st="6" end="6"/>
                                            </p:txEl>
                                          </p:spTgt>
                                        </p:tgtEl>
                                        <p:attrNameLst>
                                          <p:attrName>style.visibility</p:attrName>
                                        </p:attrNameLst>
                                      </p:cBhvr>
                                      <p:to>
                                        <p:strVal val="visible"/>
                                      </p:to>
                                    </p:set>
                                    <p:animEffect transition="in" filter="fade">
                                      <p:cBhvr>
                                        <p:cTn id="37" dur="2000"/>
                                        <p:tgtEl>
                                          <p:spTgt spid="14745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7459">
                                            <p:txEl>
                                              <p:pRg st="7" end="7"/>
                                            </p:txEl>
                                          </p:spTgt>
                                        </p:tgtEl>
                                        <p:attrNameLst>
                                          <p:attrName>style.visibility</p:attrName>
                                        </p:attrNameLst>
                                      </p:cBhvr>
                                      <p:to>
                                        <p:strVal val="visible"/>
                                      </p:to>
                                    </p:set>
                                    <p:animEffect transition="in" filter="fade">
                                      <p:cBhvr>
                                        <p:cTn id="42" dur="2000"/>
                                        <p:tgtEl>
                                          <p:spTgt spid="147459">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7459">
                                            <p:txEl>
                                              <p:pRg st="8" end="8"/>
                                            </p:txEl>
                                          </p:spTgt>
                                        </p:tgtEl>
                                        <p:attrNameLst>
                                          <p:attrName>style.visibility</p:attrName>
                                        </p:attrNameLst>
                                      </p:cBhvr>
                                      <p:to>
                                        <p:strVal val="visible"/>
                                      </p:to>
                                    </p:set>
                                    <p:animEffect transition="in" filter="fade">
                                      <p:cBhvr>
                                        <p:cTn id="47" dur="2000"/>
                                        <p:tgtEl>
                                          <p:spTgt spid="14745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75546A11-00C5-40E1-B833-51FD42D8A7F2}" type="slidenum">
              <a:rPr lang="en-US">
                <a:solidFill>
                  <a:schemeClr val="bg1"/>
                </a:solidFill>
              </a:rPr>
              <a:pPr eaLnBrk="1" hangingPunct="1"/>
              <a:t>47</a:t>
            </a:fld>
            <a:endParaRPr lang="en-US">
              <a:solidFill>
                <a:schemeClr val="bg1"/>
              </a:solidFill>
            </a:endParaRPr>
          </a:p>
        </p:txBody>
      </p:sp>
      <p:sp>
        <p:nvSpPr>
          <p:cNvPr id="50179" name="Rectangle 2"/>
          <p:cNvSpPr>
            <a:spLocks noGrp="1" noChangeArrowheads="1"/>
          </p:cNvSpPr>
          <p:nvPr>
            <p:ph type="title"/>
          </p:nvPr>
        </p:nvSpPr>
        <p:spPr/>
        <p:txBody>
          <a:bodyPr/>
          <a:lstStyle/>
          <a:p>
            <a:pPr eaLnBrk="1" hangingPunct="1"/>
            <a:r>
              <a:rPr lang="en-US" smtClean="0"/>
              <a:t>Brainstorming</a:t>
            </a:r>
          </a:p>
        </p:txBody>
      </p:sp>
      <p:sp>
        <p:nvSpPr>
          <p:cNvPr id="149507" name="Rectangle 3"/>
          <p:cNvSpPr>
            <a:spLocks noGrp="1" noChangeArrowheads="1"/>
          </p:cNvSpPr>
          <p:nvPr>
            <p:ph type="body" idx="1"/>
          </p:nvPr>
        </p:nvSpPr>
        <p:spPr/>
        <p:txBody>
          <a:bodyPr/>
          <a:lstStyle/>
          <a:p>
            <a:pPr eaLnBrk="1" hangingPunct="1"/>
            <a:r>
              <a:rPr lang="en-US" sz="2800" smtClean="0">
                <a:cs typeface="Times New Roman" pitchFamily="18" charset="0"/>
              </a:rPr>
              <a:t>Sometimes, one of the goals of a JRP session is to generate possible ideas to solve a problem.  </a:t>
            </a:r>
          </a:p>
          <a:p>
            <a:pPr lvl="1" eaLnBrk="1" hangingPunct="1"/>
            <a:r>
              <a:rPr lang="en-US" sz="2400" smtClean="0">
                <a:cs typeface="Times New Roman" pitchFamily="18" charset="0"/>
              </a:rPr>
              <a:t>Brainstorming is a common approach that is used for this purpose.</a:t>
            </a:r>
            <a:r>
              <a:rPr lang="en-US" sz="2400" smtClean="0"/>
              <a:t> </a:t>
            </a:r>
          </a:p>
          <a:p>
            <a:pPr eaLnBrk="1" hangingPunct="1">
              <a:buFontTx/>
              <a:buNone/>
            </a:pPr>
            <a:endParaRPr lang="en-US" sz="2800" smtClean="0"/>
          </a:p>
          <a:p>
            <a:pPr eaLnBrk="1" hangingPunct="1">
              <a:buFontTx/>
              <a:buNone/>
            </a:pPr>
            <a:r>
              <a:rPr lang="en-US" sz="2800" smtClean="0"/>
              <a:t>	</a:t>
            </a:r>
            <a:r>
              <a:rPr lang="en-US" sz="2800" b="1" smtClean="0"/>
              <a:t>Brainstorming</a:t>
            </a:r>
            <a:r>
              <a:rPr lang="en-US" sz="2800" smtClean="0"/>
              <a:t> – a technique for generating ideas by encouraging participants to offer as many ideas as possible in a short period of time without any analysis until all the ideas have been exhausted.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anim calcmode="lin" valueType="num">
                                      <p:cBhvr additive="base">
                                        <p:cTn id="7" dur="500" fill="hold"/>
                                        <p:tgtEl>
                                          <p:spTgt spid="149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950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9507">
                                            <p:txEl>
                                              <p:pRg st="1" end="1"/>
                                            </p:txEl>
                                          </p:spTgt>
                                        </p:tgtEl>
                                        <p:attrNameLst>
                                          <p:attrName>style.visibility</p:attrName>
                                        </p:attrNameLst>
                                      </p:cBhvr>
                                      <p:to>
                                        <p:strVal val="visible"/>
                                      </p:to>
                                    </p:set>
                                    <p:anim calcmode="lin" valueType="num">
                                      <p:cBhvr additive="base">
                                        <p:cTn id="11" dur="500" fill="hold"/>
                                        <p:tgtEl>
                                          <p:spTgt spid="14950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9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9507">
                                            <p:txEl>
                                              <p:pRg st="3" end="3"/>
                                            </p:txEl>
                                          </p:spTgt>
                                        </p:tgtEl>
                                        <p:attrNameLst>
                                          <p:attrName>style.visibility</p:attrName>
                                        </p:attrNameLst>
                                      </p:cBhvr>
                                      <p:to>
                                        <p:strVal val="visible"/>
                                      </p:to>
                                    </p:set>
                                    <p:anim calcmode="lin" valueType="num">
                                      <p:cBhvr additive="base">
                                        <p:cTn id="17" dur="500" fill="hold"/>
                                        <p:tgtEl>
                                          <p:spTgt spid="14950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495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7"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E4CB569B-4673-4FD2-BB6A-A3E850494F90}" type="slidenum">
              <a:rPr lang="en-US">
                <a:solidFill>
                  <a:schemeClr val="bg1"/>
                </a:solidFill>
              </a:rPr>
              <a:pPr eaLnBrk="1" hangingPunct="1"/>
              <a:t>48</a:t>
            </a:fld>
            <a:endParaRPr lang="en-US">
              <a:solidFill>
                <a:schemeClr val="bg1"/>
              </a:solidFill>
            </a:endParaRPr>
          </a:p>
        </p:txBody>
      </p:sp>
      <p:sp>
        <p:nvSpPr>
          <p:cNvPr id="51203" name="Rectangle 2"/>
          <p:cNvSpPr>
            <a:spLocks noGrp="1" noChangeArrowheads="1"/>
          </p:cNvSpPr>
          <p:nvPr>
            <p:ph type="title"/>
          </p:nvPr>
        </p:nvSpPr>
        <p:spPr/>
        <p:txBody>
          <a:bodyPr/>
          <a:lstStyle/>
          <a:p>
            <a:pPr eaLnBrk="1" hangingPunct="1"/>
            <a:r>
              <a:rPr lang="en-US" smtClean="0"/>
              <a:t>Brainstorming Guidelines</a:t>
            </a:r>
          </a:p>
        </p:txBody>
      </p:sp>
      <p:sp>
        <p:nvSpPr>
          <p:cNvPr id="151555" name="Rectangle 3"/>
          <p:cNvSpPr>
            <a:spLocks noGrp="1" noChangeArrowheads="1"/>
          </p:cNvSpPr>
          <p:nvPr>
            <p:ph type="body" idx="1"/>
          </p:nvPr>
        </p:nvSpPr>
        <p:spPr>
          <a:xfrm>
            <a:off x="1066800" y="1600200"/>
            <a:ext cx="8001000" cy="4953000"/>
          </a:xfrm>
        </p:spPr>
        <p:txBody>
          <a:bodyPr/>
          <a:lstStyle/>
          <a:p>
            <a:pPr eaLnBrk="1" hangingPunct="1">
              <a:lnSpc>
                <a:spcPct val="95000"/>
              </a:lnSpc>
            </a:pPr>
            <a:r>
              <a:rPr lang="en-US" sz="2400" smtClean="0"/>
              <a:t>Isolate appropriate people in a place that free from distractions and interruptions.</a:t>
            </a:r>
          </a:p>
          <a:p>
            <a:pPr eaLnBrk="1" hangingPunct="1">
              <a:lnSpc>
                <a:spcPct val="95000"/>
              </a:lnSpc>
            </a:pPr>
            <a:r>
              <a:rPr lang="en-US" sz="2400" smtClean="0"/>
              <a:t>Make sure everyone understands purpose of the meeting.</a:t>
            </a:r>
          </a:p>
          <a:p>
            <a:pPr eaLnBrk="1" hangingPunct="1">
              <a:lnSpc>
                <a:spcPct val="95000"/>
              </a:lnSpc>
            </a:pPr>
            <a:r>
              <a:rPr lang="en-US" sz="2400" smtClean="0"/>
              <a:t>Appoint one person to record ideas.</a:t>
            </a:r>
          </a:p>
          <a:p>
            <a:pPr eaLnBrk="1" hangingPunct="1">
              <a:lnSpc>
                <a:spcPct val="95000"/>
              </a:lnSpc>
            </a:pPr>
            <a:r>
              <a:rPr lang="en-US" sz="2400" smtClean="0"/>
              <a:t>Remind everyone of brainstorming rules.</a:t>
            </a:r>
          </a:p>
          <a:p>
            <a:pPr eaLnBrk="1" hangingPunct="1">
              <a:lnSpc>
                <a:spcPct val="95000"/>
              </a:lnSpc>
            </a:pPr>
            <a:r>
              <a:rPr lang="en-US" sz="2400" smtClean="0"/>
              <a:t>Within a specified time period, team members call out their ideas as quickly as they can think of them.</a:t>
            </a:r>
          </a:p>
          <a:p>
            <a:pPr eaLnBrk="1" hangingPunct="1">
              <a:lnSpc>
                <a:spcPct val="95000"/>
              </a:lnSpc>
            </a:pPr>
            <a:r>
              <a:rPr lang="en-US" sz="2400" smtClean="0"/>
              <a:t>After group has run out of ideas and all ideas have been recorded, then and only then should ideas be evaluated.</a:t>
            </a:r>
          </a:p>
          <a:p>
            <a:pPr eaLnBrk="1" hangingPunct="1">
              <a:lnSpc>
                <a:spcPct val="95000"/>
              </a:lnSpc>
            </a:pPr>
            <a:r>
              <a:rPr lang="en-US" sz="2400" smtClean="0"/>
              <a:t>Refine, combine, and improve ideas generated earlier.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anim calcmode="lin" valueType="num">
                                      <p:cBhvr additive="base">
                                        <p:cTn id="7" dur="500" fill="hold"/>
                                        <p:tgtEl>
                                          <p:spTgt spid="151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1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1555">
                                            <p:txEl>
                                              <p:pRg st="1" end="1"/>
                                            </p:txEl>
                                          </p:spTgt>
                                        </p:tgtEl>
                                        <p:attrNameLst>
                                          <p:attrName>style.visibility</p:attrName>
                                        </p:attrNameLst>
                                      </p:cBhvr>
                                      <p:to>
                                        <p:strVal val="visible"/>
                                      </p:to>
                                    </p:set>
                                    <p:anim calcmode="lin" valueType="num">
                                      <p:cBhvr additive="base">
                                        <p:cTn id="13" dur="500" fill="hold"/>
                                        <p:tgtEl>
                                          <p:spTgt spid="1515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15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1555">
                                            <p:txEl>
                                              <p:pRg st="2" end="2"/>
                                            </p:txEl>
                                          </p:spTgt>
                                        </p:tgtEl>
                                        <p:attrNameLst>
                                          <p:attrName>style.visibility</p:attrName>
                                        </p:attrNameLst>
                                      </p:cBhvr>
                                      <p:to>
                                        <p:strVal val="visible"/>
                                      </p:to>
                                    </p:set>
                                    <p:anim calcmode="lin" valueType="num">
                                      <p:cBhvr additive="base">
                                        <p:cTn id="19" dur="500" fill="hold"/>
                                        <p:tgtEl>
                                          <p:spTgt spid="1515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15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1555">
                                            <p:txEl>
                                              <p:pRg st="3" end="3"/>
                                            </p:txEl>
                                          </p:spTgt>
                                        </p:tgtEl>
                                        <p:attrNameLst>
                                          <p:attrName>style.visibility</p:attrName>
                                        </p:attrNameLst>
                                      </p:cBhvr>
                                      <p:to>
                                        <p:strVal val="visible"/>
                                      </p:to>
                                    </p:set>
                                    <p:anim calcmode="lin" valueType="num">
                                      <p:cBhvr additive="base">
                                        <p:cTn id="25" dur="500" fill="hold"/>
                                        <p:tgtEl>
                                          <p:spTgt spid="1515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15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1555">
                                            <p:txEl>
                                              <p:pRg st="4" end="4"/>
                                            </p:txEl>
                                          </p:spTgt>
                                        </p:tgtEl>
                                        <p:attrNameLst>
                                          <p:attrName>style.visibility</p:attrName>
                                        </p:attrNameLst>
                                      </p:cBhvr>
                                      <p:to>
                                        <p:strVal val="visible"/>
                                      </p:to>
                                    </p:set>
                                    <p:anim calcmode="lin" valueType="num">
                                      <p:cBhvr additive="base">
                                        <p:cTn id="31" dur="500" fill="hold"/>
                                        <p:tgtEl>
                                          <p:spTgt spid="15155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15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1555">
                                            <p:txEl>
                                              <p:pRg st="5" end="5"/>
                                            </p:txEl>
                                          </p:spTgt>
                                        </p:tgtEl>
                                        <p:attrNameLst>
                                          <p:attrName>style.visibility</p:attrName>
                                        </p:attrNameLst>
                                      </p:cBhvr>
                                      <p:to>
                                        <p:strVal val="visible"/>
                                      </p:to>
                                    </p:set>
                                    <p:anim calcmode="lin" valueType="num">
                                      <p:cBhvr additive="base">
                                        <p:cTn id="37" dur="500" fill="hold"/>
                                        <p:tgtEl>
                                          <p:spTgt spid="15155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15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1555">
                                            <p:txEl>
                                              <p:pRg st="6" end="6"/>
                                            </p:txEl>
                                          </p:spTgt>
                                        </p:tgtEl>
                                        <p:attrNameLst>
                                          <p:attrName>style.visibility</p:attrName>
                                        </p:attrNameLst>
                                      </p:cBhvr>
                                      <p:to>
                                        <p:strVal val="visible"/>
                                      </p:to>
                                    </p:set>
                                    <p:anim calcmode="lin" valueType="num">
                                      <p:cBhvr additive="base">
                                        <p:cTn id="43" dur="500" fill="hold"/>
                                        <p:tgtEl>
                                          <p:spTgt spid="15155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155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25FC4FCC-2827-4C07-914E-A6B1C326BD05}" type="slidenum">
              <a:rPr lang="en-US">
                <a:solidFill>
                  <a:schemeClr val="bg1"/>
                </a:solidFill>
              </a:rPr>
              <a:pPr eaLnBrk="1" hangingPunct="1"/>
              <a:t>49</a:t>
            </a:fld>
            <a:endParaRPr lang="en-US">
              <a:solidFill>
                <a:schemeClr val="bg1"/>
              </a:solidFill>
            </a:endParaRPr>
          </a:p>
        </p:txBody>
      </p:sp>
      <p:sp>
        <p:nvSpPr>
          <p:cNvPr id="52227" name="Rectangle 2"/>
          <p:cNvSpPr>
            <a:spLocks noGrp="1" noChangeArrowheads="1"/>
          </p:cNvSpPr>
          <p:nvPr>
            <p:ph type="title"/>
          </p:nvPr>
        </p:nvSpPr>
        <p:spPr/>
        <p:txBody>
          <a:bodyPr/>
          <a:lstStyle/>
          <a:p>
            <a:pPr eaLnBrk="1" hangingPunct="1"/>
            <a:r>
              <a:rPr lang="en-US" smtClean="0"/>
              <a:t>Benefits of JRP</a:t>
            </a:r>
          </a:p>
        </p:txBody>
      </p:sp>
      <p:sp>
        <p:nvSpPr>
          <p:cNvPr id="153603" name="Rectangle 3"/>
          <p:cNvSpPr>
            <a:spLocks noGrp="1" noChangeArrowheads="1"/>
          </p:cNvSpPr>
          <p:nvPr>
            <p:ph type="body" idx="1"/>
          </p:nvPr>
        </p:nvSpPr>
        <p:spPr/>
        <p:txBody>
          <a:bodyPr/>
          <a:lstStyle/>
          <a:p>
            <a:pPr eaLnBrk="1" hangingPunct="1">
              <a:lnSpc>
                <a:spcPct val="90000"/>
              </a:lnSpc>
            </a:pPr>
            <a:r>
              <a:rPr lang="en-US" smtClean="0"/>
              <a:t>JRP actively involves users and management in the development project (encouraging them to take “ownership” in the project).</a:t>
            </a:r>
          </a:p>
          <a:p>
            <a:pPr eaLnBrk="1" hangingPunct="1">
              <a:lnSpc>
                <a:spcPct val="90000"/>
              </a:lnSpc>
            </a:pPr>
            <a:r>
              <a:rPr lang="en-US" smtClean="0"/>
              <a:t>JRP reduces the amount of time required to develop systems.</a:t>
            </a:r>
          </a:p>
          <a:p>
            <a:pPr eaLnBrk="1" hangingPunct="1">
              <a:lnSpc>
                <a:spcPct val="90000"/>
              </a:lnSpc>
            </a:pPr>
            <a:r>
              <a:rPr lang="en-US" smtClean="0"/>
              <a:t>When JRP incorporates prototyping as a means for confirming requirements and obtaining design approvals, the benefits of prototyping are realized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03">
                                            <p:txEl>
                                              <p:pRg st="0" end="0"/>
                                            </p:txEl>
                                          </p:spTgt>
                                        </p:tgtEl>
                                        <p:attrNameLst>
                                          <p:attrName>style.visibility</p:attrName>
                                        </p:attrNameLst>
                                      </p:cBhvr>
                                      <p:to>
                                        <p:strVal val="visible"/>
                                      </p:to>
                                    </p:set>
                                    <p:animEffect transition="in" filter="fade">
                                      <p:cBhvr>
                                        <p:cTn id="7" dur="2000"/>
                                        <p:tgtEl>
                                          <p:spTgt spid="153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03">
                                            <p:txEl>
                                              <p:pRg st="1" end="1"/>
                                            </p:txEl>
                                          </p:spTgt>
                                        </p:tgtEl>
                                        <p:attrNameLst>
                                          <p:attrName>style.visibility</p:attrName>
                                        </p:attrNameLst>
                                      </p:cBhvr>
                                      <p:to>
                                        <p:strVal val="visible"/>
                                      </p:to>
                                    </p:set>
                                    <p:animEffect transition="in" filter="fade">
                                      <p:cBhvr>
                                        <p:cTn id="12" dur="2000"/>
                                        <p:tgtEl>
                                          <p:spTgt spid="153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03">
                                            <p:txEl>
                                              <p:pRg st="2" end="2"/>
                                            </p:txEl>
                                          </p:spTgt>
                                        </p:tgtEl>
                                        <p:attrNameLst>
                                          <p:attrName>style.visibility</p:attrName>
                                        </p:attrNameLst>
                                      </p:cBhvr>
                                      <p:to>
                                        <p:strVal val="visible"/>
                                      </p:to>
                                    </p:set>
                                    <p:animEffect transition="in" filter="fade">
                                      <p:cBhvr>
                                        <p:cTn id="17" dur="2000"/>
                                        <p:tgtEl>
                                          <p:spTgt spid="153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1712BB59-483D-48B2-8B22-777775F483DB}" type="slidenum">
              <a:rPr lang="en-US">
                <a:solidFill>
                  <a:schemeClr val="bg1"/>
                </a:solidFill>
              </a:rPr>
              <a:pPr eaLnBrk="1" hangingPunct="1"/>
              <a:t>5</a:t>
            </a:fld>
            <a:endParaRPr lang="en-US">
              <a:solidFill>
                <a:schemeClr val="bg1"/>
              </a:solidFill>
            </a:endParaRPr>
          </a:p>
        </p:txBody>
      </p:sp>
      <p:sp>
        <p:nvSpPr>
          <p:cNvPr id="7171" name="Rectangle 2"/>
          <p:cNvSpPr>
            <a:spLocks noGrp="1" noChangeArrowheads="1"/>
          </p:cNvSpPr>
          <p:nvPr>
            <p:ph type="title"/>
          </p:nvPr>
        </p:nvSpPr>
        <p:spPr/>
        <p:txBody>
          <a:bodyPr/>
          <a:lstStyle/>
          <a:p>
            <a:pPr eaLnBrk="1" hangingPunct="1"/>
            <a:r>
              <a:rPr lang="en-US" sz="4000" smtClean="0"/>
              <a:t>Functional vs. Nonfunctional Requirements</a:t>
            </a:r>
          </a:p>
        </p:txBody>
      </p:sp>
      <p:sp>
        <p:nvSpPr>
          <p:cNvPr id="7172" name="Rectangle 3"/>
          <p:cNvSpPr>
            <a:spLocks noGrp="1" noChangeArrowheads="1"/>
          </p:cNvSpPr>
          <p:nvPr>
            <p:ph type="body" idx="1"/>
          </p:nvPr>
        </p:nvSpPr>
        <p:spPr>
          <a:xfrm>
            <a:off x="1066800" y="1600200"/>
            <a:ext cx="8001000" cy="4953000"/>
          </a:xfrm>
        </p:spPr>
        <p:txBody>
          <a:bodyPr/>
          <a:lstStyle/>
          <a:p>
            <a:pPr marL="0" indent="0" eaLnBrk="1" hangingPunct="1">
              <a:buFontTx/>
              <a:buNone/>
            </a:pPr>
            <a:r>
              <a:rPr lang="en-US" b="1" smtClean="0"/>
              <a:t>Functional requirement</a:t>
            </a:r>
            <a:r>
              <a:rPr lang="en-US" smtClean="0"/>
              <a:t> - something the information system must </a:t>
            </a:r>
            <a:r>
              <a:rPr lang="en-US" u="sng" smtClean="0"/>
              <a:t>do</a:t>
            </a:r>
          </a:p>
          <a:p>
            <a:pPr marL="0" indent="0" eaLnBrk="1" hangingPunct="1">
              <a:buFontTx/>
              <a:buNone/>
            </a:pPr>
            <a:endParaRPr lang="en-US" smtClean="0"/>
          </a:p>
          <a:p>
            <a:pPr marL="0" indent="0" eaLnBrk="1" hangingPunct="1">
              <a:buFontTx/>
              <a:buNone/>
            </a:pPr>
            <a:r>
              <a:rPr lang="en-US" b="1" smtClean="0"/>
              <a:t>Nonfunctional requirement</a:t>
            </a:r>
            <a:r>
              <a:rPr lang="en-US" smtClean="0"/>
              <a:t> - a property or quality the system must </a:t>
            </a:r>
            <a:r>
              <a:rPr lang="en-US" u="sng" smtClean="0"/>
              <a:t>have</a:t>
            </a:r>
          </a:p>
          <a:p>
            <a:pPr lvl="1" eaLnBrk="1" hangingPunct="1"/>
            <a:r>
              <a:rPr lang="en-US" smtClean="0"/>
              <a:t>Performance</a:t>
            </a:r>
          </a:p>
          <a:p>
            <a:pPr lvl="1" eaLnBrk="1" hangingPunct="1"/>
            <a:r>
              <a:rPr lang="en-US" smtClean="0"/>
              <a:t>Security</a:t>
            </a:r>
          </a:p>
          <a:p>
            <a:pPr lvl="1" eaLnBrk="1" hangingPunct="1"/>
            <a:r>
              <a:rPr lang="en-US" smtClean="0"/>
              <a:t>Costs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4DF73916-2CCA-4314-8B31-B855057A00D8}" type="slidenum">
              <a:rPr lang="en-US">
                <a:solidFill>
                  <a:schemeClr val="bg1"/>
                </a:solidFill>
              </a:rPr>
              <a:pPr eaLnBrk="1" hangingPunct="1"/>
              <a:t>50</a:t>
            </a:fld>
            <a:endParaRPr lang="en-US">
              <a:solidFill>
                <a:schemeClr val="bg1"/>
              </a:solidFill>
            </a:endParaRPr>
          </a:p>
        </p:txBody>
      </p:sp>
      <p:sp>
        <p:nvSpPr>
          <p:cNvPr id="53251" name="Rectangle 2"/>
          <p:cNvSpPr>
            <a:spLocks noGrp="1" noChangeArrowheads="1"/>
          </p:cNvSpPr>
          <p:nvPr>
            <p:ph type="title"/>
          </p:nvPr>
        </p:nvSpPr>
        <p:spPr/>
        <p:txBody>
          <a:bodyPr/>
          <a:lstStyle/>
          <a:p>
            <a:pPr eaLnBrk="1" hangingPunct="1"/>
            <a:r>
              <a:rPr lang="en-US" smtClean="0"/>
              <a:t>A Fact-Finding Strategy</a:t>
            </a:r>
          </a:p>
        </p:txBody>
      </p:sp>
      <p:sp>
        <p:nvSpPr>
          <p:cNvPr id="155651" name="Rectangle 3"/>
          <p:cNvSpPr>
            <a:spLocks noGrp="1" noChangeArrowheads="1"/>
          </p:cNvSpPr>
          <p:nvPr>
            <p:ph type="body" idx="1"/>
          </p:nvPr>
        </p:nvSpPr>
        <p:spPr/>
        <p:txBody>
          <a:bodyPr/>
          <a:lstStyle/>
          <a:p>
            <a:pPr eaLnBrk="1" hangingPunct="1">
              <a:lnSpc>
                <a:spcPct val="90000"/>
              </a:lnSpc>
              <a:buFontTx/>
              <a:buAutoNum type="arabicPeriod"/>
            </a:pPr>
            <a:r>
              <a:rPr lang="en-US" sz="2800" smtClean="0"/>
              <a:t>Learn from existing documents, forms, reports, and files.</a:t>
            </a:r>
          </a:p>
          <a:p>
            <a:pPr eaLnBrk="1" hangingPunct="1">
              <a:lnSpc>
                <a:spcPct val="90000"/>
              </a:lnSpc>
              <a:buFontTx/>
              <a:buAutoNum type="arabicPeriod"/>
            </a:pPr>
            <a:r>
              <a:rPr lang="en-US" sz="2800" smtClean="0"/>
              <a:t>If appropriate, observe the system in action.</a:t>
            </a:r>
          </a:p>
          <a:p>
            <a:pPr eaLnBrk="1" hangingPunct="1">
              <a:lnSpc>
                <a:spcPct val="90000"/>
              </a:lnSpc>
              <a:buFontTx/>
              <a:buAutoNum type="arabicPeriod"/>
            </a:pPr>
            <a:r>
              <a:rPr lang="en-US" sz="2800" smtClean="0"/>
              <a:t>Given all the facts that already collected, design and distribute questionnaires to clear up things that aren’t fully understood.</a:t>
            </a:r>
          </a:p>
          <a:p>
            <a:pPr eaLnBrk="1" hangingPunct="1">
              <a:lnSpc>
                <a:spcPct val="90000"/>
              </a:lnSpc>
              <a:buFontTx/>
              <a:buAutoNum type="arabicPeriod"/>
            </a:pPr>
            <a:r>
              <a:rPr lang="en-US" sz="2800" smtClean="0"/>
              <a:t>Conduct interviews (or group work sessions).</a:t>
            </a:r>
          </a:p>
          <a:p>
            <a:pPr eaLnBrk="1" hangingPunct="1">
              <a:lnSpc>
                <a:spcPct val="90000"/>
              </a:lnSpc>
              <a:buFontTx/>
              <a:buAutoNum type="arabicPeriod"/>
            </a:pPr>
            <a:r>
              <a:rPr lang="en-US" sz="2800" smtClean="0"/>
              <a:t>(Optional). Build discovery prototypes for any functional requirements that are not understood or for requirements that need to be validated.</a:t>
            </a:r>
          </a:p>
          <a:p>
            <a:pPr eaLnBrk="1" hangingPunct="1">
              <a:lnSpc>
                <a:spcPct val="90000"/>
              </a:lnSpc>
              <a:buFontTx/>
              <a:buAutoNum type="arabicPeriod"/>
            </a:pPr>
            <a:r>
              <a:rPr lang="en-US" sz="2800" smtClean="0"/>
              <a:t>Follow up to verify facts.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animEffect transition="in" filter="fade">
                                      <p:cBhvr>
                                        <p:cTn id="7" dur="2000"/>
                                        <p:tgtEl>
                                          <p:spTgt spid="155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5651">
                                            <p:txEl>
                                              <p:pRg st="1" end="1"/>
                                            </p:txEl>
                                          </p:spTgt>
                                        </p:tgtEl>
                                        <p:attrNameLst>
                                          <p:attrName>style.visibility</p:attrName>
                                        </p:attrNameLst>
                                      </p:cBhvr>
                                      <p:to>
                                        <p:strVal val="visible"/>
                                      </p:to>
                                    </p:set>
                                    <p:animEffect transition="in" filter="fade">
                                      <p:cBhvr>
                                        <p:cTn id="12" dur="2000"/>
                                        <p:tgtEl>
                                          <p:spTgt spid="155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5651">
                                            <p:txEl>
                                              <p:pRg st="2" end="2"/>
                                            </p:txEl>
                                          </p:spTgt>
                                        </p:tgtEl>
                                        <p:attrNameLst>
                                          <p:attrName>style.visibility</p:attrName>
                                        </p:attrNameLst>
                                      </p:cBhvr>
                                      <p:to>
                                        <p:strVal val="visible"/>
                                      </p:to>
                                    </p:set>
                                    <p:animEffect transition="in" filter="fade">
                                      <p:cBhvr>
                                        <p:cTn id="17" dur="2000"/>
                                        <p:tgtEl>
                                          <p:spTgt spid="155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5651">
                                            <p:txEl>
                                              <p:pRg st="3" end="3"/>
                                            </p:txEl>
                                          </p:spTgt>
                                        </p:tgtEl>
                                        <p:attrNameLst>
                                          <p:attrName>style.visibility</p:attrName>
                                        </p:attrNameLst>
                                      </p:cBhvr>
                                      <p:to>
                                        <p:strVal val="visible"/>
                                      </p:to>
                                    </p:set>
                                    <p:animEffect transition="in" filter="fade">
                                      <p:cBhvr>
                                        <p:cTn id="22" dur="2000"/>
                                        <p:tgtEl>
                                          <p:spTgt spid="1556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5651">
                                            <p:txEl>
                                              <p:pRg st="4" end="4"/>
                                            </p:txEl>
                                          </p:spTgt>
                                        </p:tgtEl>
                                        <p:attrNameLst>
                                          <p:attrName>style.visibility</p:attrName>
                                        </p:attrNameLst>
                                      </p:cBhvr>
                                      <p:to>
                                        <p:strVal val="visible"/>
                                      </p:to>
                                    </p:set>
                                    <p:animEffect transition="in" filter="fade">
                                      <p:cBhvr>
                                        <p:cTn id="27" dur="2000"/>
                                        <p:tgtEl>
                                          <p:spTgt spid="1556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5651">
                                            <p:txEl>
                                              <p:pRg st="5" end="5"/>
                                            </p:txEl>
                                          </p:spTgt>
                                        </p:tgtEl>
                                        <p:attrNameLst>
                                          <p:attrName>style.visibility</p:attrName>
                                        </p:attrNameLst>
                                      </p:cBhvr>
                                      <p:to>
                                        <p:strVal val="visible"/>
                                      </p:to>
                                    </p:set>
                                    <p:animEffect transition="in" filter="fade">
                                      <p:cBhvr>
                                        <p:cTn id="32" dur="2000"/>
                                        <p:tgtEl>
                                          <p:spTgt spid="1556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E226968B-F367-4106-B4E1-96FAF0E246AD}" type="slidenum">
              <a:rPr lang="en-US">
                <a:solidFill>
                  <a:schemeClr val="bg1"/>
                </a:solidFill>
              </a:rPr>
              <a:pPr eaLnBrk="1" hangingPunct="1"/>
              <a:t>6</a:t>
            </a:fld>
            <a:endParaRPr lang="en-US">
              <a:solidFill>
                <a:schemeClr val="bg1"/>
              </a:solidFill>
            </a:endParaRPr>
          </a:p>
        </p:txBody>
      </p:sp>
      <p:sp>
        <p:nvSpPr>
          <p:cNvPr id="8195" name="Rectangle 2"/>
          <p:cNvSpPr>
            <a:spLocks noGrp="1" noChangeArrowheads="1"/>
          </p:cNvSpPr>
          <p:nvPr>
            <p:ph type="title"/>
          </p:nvPr>
        </p:nvSpPr>
        <p:spPr/>
        <p:txBody>
          <a:bodyPr/>
          <a:lstStyle/>
          <a:p>
            <a:pPr eaLnBrk="1" hangingPunct="1"/>
            <a:r>
              <a:rPr lang="en-US" smtClean="0"/>
              <a:t>Results of Incorrect Requirements</a:t>
            </a:r>
          </a:p>
        </p:txBody>
      </p:sp>
      <p:sp>
        <p:nvSpPr>
          <p:cNvPr id="8196" name="Rectangle 3"/>
          <p:cNvSpPr>
            <a:spLocks noGrp="1" noChangeArrowheads="1"/>
          </p:cNvSpPr>
          <p:nvPr>
            <p:ph type="body" idx="1"/>
          </p:nvPr>
        </p:nvSpPr>
        <p:spPr>
          <a:xfrm>
            <a:off x="1066800" y="1295400"/>
            <a:ext cx="7924800" cy="5257800"/>
          </a:xfrm>
        </p:spPr>
        <p:txBody>
          <a:bodyPr/>
          <a:lstStyle/>
          <a:p>
            <a:pPr eaLnBrk="1" hangingPunct="1"/>
            <a:r>
              <a:rPr lang="en-US" sz="2800" smtClean="0"/>
              <a:t>The system may cost more than projected.</a:t>
            </a:r>
          </a:p>
          <a:p>
            <a:pPr eaLnBrk="1" hangingPunct="1"/>
            <a:r>
              <a:rPr lang="en-US" sz="2800" smtClean="0"/>
              <a:t>The system may be delivered later than promised.</a:t>
            </a:r>
          </a:p>
          <a:p>
            <a:pPr eaLnBrk="1" hangingPunct="1"/>
            <a:r>
              <a:rPr lang="en-US" sz="2800" smtClean="0"/>
              <a:t>The system may not meet the users’ expectations and they may not to use it.</a:t>
            </a:r>
          </a:p>
          <a:p>
            <a:pPr eaLnBrk="1" hangingPunct="1"/>
            <a:r>
              <a:rPr lang="en-US" sz="2800" smtClean="0"/>
              <a:t>Once in production, costs of maintaining and enhancing system may be excessively high.</a:t>
            </a:r>
          </a:p>
          <a:p>
            <a:pPr eaLnBrk="1" hangingPunct="1"/>
            <a:r>
              <a:rPr lang="en-US" sz="2800" smtClean="0"/>
              <a:t>The system may be unreliable and prone to errors and downtime.</a:t>
            </a:r>
          </a:p>
          <a:p>
            <a:pPr eaLnBrk="1" hangingPunct="1"/>
            <a:r>
              <a:rPr lang="en-US" sz="2800" smtClean="0"/>
              <a:t>Reputation of IT staff is tarnished as failure will be perceived as a mistake by the team.</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0150AF8F-056C-4143-8209-9CD9FFA464DE}" type="slidenum">
              <a:rPr lang="en-US">
                <a:solidFill>
                  <a:schemeClr val="bg1"/>
                </a:solidFill>
              </a:rPr>
              <a:pPr eaLnBrk="1" hangingPunct="1"/>
              <a:t>7</a:t>
            </a:fld>
            <a:endParaRPr lang="en-US">
              <a:solidFill>
                <a:schemeClr val="bg1"/>
              </a:solidFill>
            </a:endParaRPr>
          </a:p>
        </p:txBody>
      </p:sp>
      <p:sp>
        <p:nvSpPr>
          <p:cNvPr id="9219" name="Rectangle 2"/>
          <p:cNvSpPr>
            <a:spLocks noGrp="1" noChangeArrowheads="1"/>
          </p:cNvSpPr>
          <p:nvPr>
            <p:ph type="title"/>
          </p:nvPr>
        </p:nvSpPr>
        <p:spPr/>
        <p:txBody>
          <a:bodyPr/>
          <a:lstStyle/>
          <a:p>
            <a:pPr eaLnBrk="1" hangingPunct="1"/>
            <a:r>
              <a:rPr lang="en-US" smtClean="0"/>
              <a:t>Relative Cost to Fix an Error</a:t>
            </a:r>
          </a:p>
        </p:txBody>
      </p:sp>
      <p:pic>
        <p:nvPicPr>
          <p:cNvPr id="9220" name="Picture 4" descr="whi74173_tb06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 y="1981200"/>
            <a:ext cx="85725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1B6A650A-8526-4384-9ACA-A6CF5931DB8B}" type="slidenum">
              <a:rPr lang="en-US">
                <a:solidFill>
                  <a:schemeClr val="bg1"/>
                </a:solidFill>
              </a:rPr>
              <a:pPr eaLnBrk="1" hangingPunct="1"/>
              <a:t>8</a:t>
            </a:fld>
            <a:endParaRPr lang="en-US">
              <a:solidFill>
                <a:schemeClr val="bg1"/>
              </a:solidFill>
            </a:endParaRPr>
          </a:p>
        </p:txBody>
      </p:sp>
      <p:sp>
        <p:nvSpPr>
          <p:cNvPr id="10243" name="Rectangle 2"/>
          <p:cNvSpPr>
            <a:spLocks noGrp="1" noChangeArrowheads="1"/>
          </p:cNvSpPr>
          <p:nvPr>
            <p:ph type="title"/>
          </p:nvPr>
        </p:nvSpPr>
        <p:spPr/>
        <p:txBody>
          <a:bodyPr/>
          <a:lstStyle/>
          <a:p>
            <a:pPr eaLnBrk="1" hangingPunct="1"/>
            <a:r>
              <a:rPr lang="en-US" smtClean="0"/>
              <a:t>Criteria for System Requirements</a:t>
            </a:r>
          </a:p>
        </p:txBody>
      </p:sp>
      <p:sp>
        <p:nvSpPr>
          <p:cNvPr id="81923" name="Rectangle 3"/>
          <p:cNvSpPr>
            <a:spLocks noGrp="1" noChangeArrowheads="1"/>
          </p:cNvSpPr>
          <p:nvPr>
            <p:ph type="body" idx="1"/>
          </p:nvPr>
        </p:nvSpPr>
        <p:spPr>
          <a:xfrm>
            <a:off x="1066800" y="1295400"/>
            <a:ext cx="7924800" cy="5334000"/>
          </a:xfrm>
        </p:spPr>
        <p:txBody>
          <a:bodyPr/>
          <a:lstStyle/>
          <a:p>
            <a:pPr marL="514350" indent="-514350" eaLnBrk="1" hangingPunct="1">
              <a:lnSpc>
                <a:spcPct val="90000"/>
              </a:lnSpc>
              <a:buFontTx/>
              <a:buAutoNum type="arabicPeriod"/>
            </a:pPr>
            <a:r>
              <a:rPr lang="en-US" sz="2800" b="1" smtClean="0"/>
              <a:t>Consistent</a:t>
            </a:r>
            <a:r>
              <a:rPr lang="en-US" sz="2800" smtClean="0"/>
              <a:t> – not conflicting or ambiguous.</a:t>
            </a:r>
          </a:p>
          <a:p>
            <a:pPr marL="514350" indent="-514350" eaLnBrk="1" hangingPunct="1">
              <a:lnSpc>
                <a:spcPct val="90000"/>
              </a:lnSpc>
              <a:buFontTx/>
              <a:buAutoNum type="arabicPeriod"/>
            </a:pPr>
            <a:r>
              <a:rPr lang="en-US" sz="2800" b="1" smtClean="0"/>
              <a:t>Complete</a:t>
            </a:r>
            <a:r>
              <a:rPr lang="en-US" sz="2800" smtClean="0"/>
              <a:t> – describe all possible system inputs and responses.</a:t>
            </a:r>
          </a:p>
          <a:p>
            <a:pPr marL="514350" indent="-514350" eaLnBrk="1" hangingPunct="1">
              <a:lnSpc>
                <a:spcPct val="90000"/>
              </a:lnSpc>
              <a:buFontTx/>
              <a:buAutoNum type="arabicPeriod"/>
            </a:pPr>
            <a:r>
              <a:rPr lang="en-US" sz="2800" b="1" smtClean="0"/>
              <a:t>Feasible</a:t>
            </a:r>
            <a:r>
              <a:rPr lang="en-US" sz="2800" smtClean="0"/>
              <a:t> – can be satisfied based on the available resources and constraints.</a:t>
            </a:r>
          </a:p>
          <a:p>
            <a:pPr marL="514350" indent="-514350" eaLnBrk="1" hangingPunct="1">
              <a:lnSpc>
                <a:spcPct val="90000"/>
              </a:lnSpc>
              <a:buFontTx/>
              <a:buAutoNum type="arabicPeriod"/>
            </a:pPr>
            <a:r>
              <a:rPr lang="en-US" sz="2800" b="1" smtClean="0"/>
              <a:t>Required</a:t>
            </a:r>
            <a:r>
              <a:rPr lang="en-US" sz="2800" smtClean="0"/>
              <a:t> – truly needed and fulfill the purpose of the system.</a:t>
            </a:r>
          </a:p>
          <a:p>
            <a:pPr marL="514350" indent="-514350" eaLnBrk="1" hangingPunct="1">
              <a:lnSpc>
                <a:spcPct val="90000"/>
              </a:lnSpc>
              <a:buFontTx/>
              <a:buAutoNum type="arabicPeriod"/>
            </a:pPr>
            <a:r>
              <a:rPr lang="en-US" sz="2800" b="1" smtClean="0"/>
              <a:t>Accurate</a:t>
            </a:r>
            <a:r>
              <a:rPr lang="en-US" sz="2800" smtClean="0"/>
              <a:t> – stated correctly.</a:t>
            </a:r>
          </a:p>
          <a:p>
            <a:pPr marL="514350" indent="-514350" eaLnBrk="1" hangingPunct="1">
              <a:lnSpc>
                <a:spcPct val="90000"/>
              </a:lnSpc>
              <a:buFontTx/>
              <a:buAutoNum type="arabicPeriod"/>
            </a:pPr>
            <a:r>
              <a:rPr lang="en-US" sz="2800" b="1" smtClean="0"/>
              <a:t>Traceable</a:t>
            </a:r>
            <a:r>
              <a:rPr lang="en-US" sz="2800" smtClean="0"/>
              <a:t> – directly map to functions and features of system.</a:t>
            </a:r>
          </a:p>
          <a:p>
            <a:pPr marL="514350" indent="-514350" eaLnBrk="1" hangingPunct="1">
              <a:lnSpc>
                <a:spcPct val="90000"/>
              </a:lnSpc>
              <a:buFontTx/>
              <a:buAutoNum type="arabicPeriod"/>
            </a:pPr>
            <a:r>
              <a:rPr lang="en-US" sz="2800" b="1" smtClean="0"/>
              <a:t>Verifiable</a:t>
            </a:r>
            <a:r>
              <a:rPr lang="en-US" sz="2800" smtClean="0"/>
              <a:t> – defined so can be demonstrated during testing.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fade">
                                      <p:cBhvr>
                                        <p:cTn id="7" dur="2000"/>
                                        <p:tgtEl>
                                          <p:spTgt spid="81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fade">
                                      <p:cBhvr>
                                        <p:cTn id="12" dur="2000"/>
                                        <p:tgtEl>
                                          <p:spTgt spid="819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fade">
                                      <p:cBhvr>
                                        <p:cTn id="17" dur="2000"/>
                                        <p:tgtEl>
                                          <p:spTgt spid="819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fade">
                                      <p:cBhvr>
                                        <p:cTn id="22" dur="2000"/>
                                        <p:tgtEl>
                                          <p:spTgt spid="819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1923">
                                            <p:txEl>
                                              <p:pRg st="4" end="4"/>
                                            </p:txEl>
                                          </p:spTgt>
                                        </p:tgtEl>
                                        <p:attrNameLst>
                                          <p:attrName>style.visibility</p:attrName>
                                        </p:attrNameLst>
                                      </p:cBhvr>
                                      <p:to>
                                        <p:strVal val="visible"/>
                                      </p:to>
                                    </p:set>
                                    <p:animEffect transition="in" filter="fade">
                                      <p:cBhvr>
                                        <p:cTn id="27" dur="2000"/>
                                        <p:tgtEl>
                                          <p:spTgt spid="8192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1923">
                                            <p:txEl>
                                              <p:pRg st="5" end="5"/>
                                            </p:txEl>
                                          </p:spTgt>
                                        </p:tgtEl>
                                        <p:attrNameLst>
                                          <p:attrName>style.visibility</p:attrName>
                                        </p:attrNameLst>
                                      </p:cBhvr>
                                      <p:to>
                                        <p:strVal val="visible"/>
                                      </p:to>
                                    </p:set>
                                    <p:animEffect transition="in" filter="fade">
                                      <p:cBhvr>
                                        <p:cTn id="32" dur="2000"/>
                                        <p:tgtEl>
                                          <p:spTgt spid="8192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1923">
                                            <p:txEl>
                                              <p:pRg st="6" end="6"/>
                                            </p:txEl>
                                          </p:spTgt>
                                        </p:tgtEl>
                                        <p:attrNameLst>
                                          <p:attrName>style.visibility</p:attrName>
                                        </p:attrNameLst>
                                      </p:cBhvr>
                                      <p:to>
                                        <p:strVal val="visible"/>
                                      </p:to>
                                    </p:set>
                                    <p:animEffect transition="in" filter="fade">
                                      <p:cBhvr>
                                        <p:cTn id="37" dur="2000"/>
                                        <p:tgtEl>
                                          <p:spTgt spid="819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chemeClr val="bg1"/>
                </a:solidFill>
              </a:rPr>
              <a:t>6-</a:t>
            </a:r>
            <a:fld id="{CF0F46DA-C199-4FF6-A003-61A2B9EC60A3}" type="slidenum">
              <a:rPr lang="en-US">
                <a:solidFill>
                  <a:schemeClr val="bg1"/>
                </a:solidFill>
              </a:rPr>
              <a:pPr eaLnBrk="1" hangingPunct="1"/>
              <a:t>9</a:t>
            </a:fld>
            <a:endParaRPr lang="en-US">
              <a:solidFill>
                <a:schemeClr val="bg1"/>
              </a:solidFill>
            </a:endParaRPr>
          </a:p>
        </p:txBody>
      </p:sp>
      <p:sp>
        <p:nvSpPr>
          <p:cNvPr id="11267" name="Rectangle 2"/>
          <p:cNvSpPr>
            <a:spLocks noGrp="1" noChangeArrowheads="1"/>
          </p:cNvSpPr>
          <p:nvPr>
            <p:ph type="title"/>
          </p:nvPr>
        </p:nvSpPr>
        <p:spPr/>
        <p:txBody>
          <a:bodyPr/>
          <a:lstStyle/>
          <a:p>
            <a:pPr eaLnBrk="1" hangingPunct="1"/>
            <a:r>
              <a:rPr lang="en-US" smtClean="0"/>
              <a:t>Process of Requirements Discovery</a:t>
            </a:r>
          </a:p>
        </p:txBody>
      </p:sp>
      <p:sp>
        <p:nvSpPr>
          <p:cNvPr id="11268" name="Rectangle 3"/>
          <p:cNvSpPr>
            <a:spLocks noGrp="1" noChangeArrowheads="1"/>
          </p:cNvSpPr>
          <p:nvPr>
            <p:ph type="body" idx="1"/>
          </p:nvPr>
        </p:nvSpPr>
        <p:spPr>
          <a:xfrm>
            <a:off x="1143000" y="1600200"/>
            <a:ext cx="7924800" cy="4953000"/>
          </a:xfrm>
        </p:spPr>
        <p:txBody>
          <a:bodyPr/>
          <a:lstStyle/>
          <a:p>
            <a:pPr eaLnBrk="1" hangingPunct="1"/>
            <a:r>
              <a:rPr lang="en-US" sz="3600" smtClean="0"/>
              <a:t>Problem discovery and analysis </a:t>
            </a:r>
          </a:p>
          <a:p>
            <a:pPr eaLnBrk="1" hangingPunct="1"/>
            <a:r>
              <a:rPr lang="en-US" sz="3600" smtClean="0"/>
              <a:t>Requirements discovery </a:t>
            </a:r>
          </a:p>
          <a:p>
            <a:pPr eaLnBrk="1" hangingPunct="1"/>
            <a:r>
              <a:rPr lang="en-US" sz="3600" smtClean="0"/>
              <a:t>Documenting and analyzing requirements </a:t>
            </a:r>
          </a:p>
          <a:p>
            <a:pPr eaLnBrk="1" hangingPunct="1"/>
            <a:r>
              <a:rPr lang="en-US" sz="3600" smtClean="0"/>
              <a:t>Requirements management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Whitten Template">
  <a:themeElements>
    <a:clrScheme name="Whitt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hitte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hitt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hitte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hitte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hitte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hitte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hitte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hitte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hitte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hitte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hitte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hitte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hitte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Chap006</Template>
  <TotalTime>250</TotalTime>
  <Words>3756</Words>
  <Application>Microsoft Office PowerPoint</Application>
  <PresentationFormat>On-screen Show (4:3)</PresentationFormat>
  <Paragraphs>579</Paragraphs>
  <Slides>50</Slides>
  <Notes>49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Book Antiqua</vt:lpstr>
      <vt:lpstr>Times New Roman</vt:lpstr>
      <vt:lpstr>New York</vt:lpstr>
      <vt:lpstr>Arial Unicode MS</vt:lpstr>
      <vt:lpstr>Whitten Template</vt:lpstr>
      <vt:lpstr>Chapter 6</vt:lpstr>
      <vt:lpstr>Objectives</vt:lpstr>
      <vt:lpstr>PowerPoint Presentation</vt:lpstr>
      <vt:lpstr>Introduction to Requirements Discovery</vt:lpstr>
      <vt:lpstr>Functional vs. Nonfunctional Requirements</vt:lpstr>
      <vt:lpstr>Results of Incorrect Requirements</vt:lpstr>
      <vt:lpstr>Relative Cost to Fix an Error</vt:lpstr>
      <vt:lpstr>Criteria for System Requirements</vt:lpstr>
      <vt:lpstr>Process of Requirements Discovery</vt:lpstr>
      <vt:lpstr>Ishikawa Diagram</vt:lpstr>
      <vt:lpstr>Requirements Discovery</vt:lpstr>
      <vt:lpstr>Documenting and Analyzing Requirements</vt:lpstr>
      <vt:lpstr>Requirements Definition Document</vt:lpstr>
      <vt:lpstr>Sample Requirements Definition Report Outline</vt:lpstr>
      <vt:lpstr>Requirements Management</vt:lpstr>
      <vt:lpstr>Fact-Finding Ethics</vt:lpstr>
      <vt:lpstr>Seven Fact-Finding Methods</vt:lpstr>
      <vt:lpstr>Sampling Existing Documentation, Forms, &amp; Files</vt:lpstr>
      <vt:lpstr>Things to be Gleaned from Documents</vt:lpstr>
      <vt:lpstr>Why to Sample Completed Rather than Blank Forms </vt:lpstr>
      <vt:lpstr>Determining Sample Size for Forms</vt:lpstr>
      <vt:lpstr>Sampling Techniques</vt:lpstr>
      <vt:lpstr>Observation</vt:lpstr>
      <vt:lpstr>Observation</vt:lpstr>
      <vt:lpstr>Observation Guidelines</vt:lpstr>
      <vt:lpstr>Questionnaires</vt:lpstr>
      <vt:lpstr>Questionnaires</vt:lpstr>
      <vt:lpstr>Types of Fixed-Format Questions</vt:lpstr>
      <vt:lpstr>Developing a Questionnaire</vt:lpstr>
      <vt:lpstr>Interviews</vt:lpstr>
      <vt:lpstr>Types of Interviews and Questions</vt:lpstr>
      <vt:lpstr>Interviews</vt:lpstr>
      <vt:lpstr>Procedure to Conduct an Interview</vt:lpstr>
      <vt:lpstr>Sample Interview Guide</vt:lpstr>
      <vt:lpstr>Sample Interview Guide (concluded)</vt:lpstr>
      <vt:lpstr>Prepare for the Interview</vt:lpstr>
      <vt:lpstr>Conduct the Interview</vt:lpstr>
      <vt:lpstr>Interviewing Do’s and Don’ts</vt:lpstr>
      <vt:lpstr>Body Language and Proxemics</vt:lpstr>
      <vt:lpstr>Discovery Prototyping</vt:lpstr>
      <vt:lpstr>Discovery Prototyping</vt:lpstr>
      <vt:lpstr>Joint Requirements Planning</vt:lpstr>
      <vt:lpstr>JRP Participants</vt:lpstr>
      <vt:lpstr>Steps to Plan a JRP Session</vt:lpstr>
      <vt:lpstr>Typical Room Layout for JRP session</vt:lpstr>
      <vt:lpstr>Guidelines for Conducting  a JRP Session</vt:lpstr>
      <vt:lpstr>Brainstorming</vt:lpstr>
      <vt:lpstr>Brainstorming Guidelines</vt:lpstr>
      <vt:lpstr>Benefits of JRP</vt:lpstr>
      <vt:lpstr>A Fact-Finding Strategy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creator>Gary Randolph</dc:creator>
  <cp:lastModifiedBy>Information Technology</cp:lastModifiedBy>
  <cp:revision>12</cp:revision>
  <dcterms:created xsi:type="dcterms:W3CDTF">2005-08-02T14:37:13Z</dcterms:created>
  <dcterms:modified xsi:type="dcterms:W3CDTF">2013-02-18T19:06:19Z</dcterms:modified>
</cp:coreProperties>
</file>