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80" r:id="rId3"/>
    <p:sldId id="281" r:id="rId4"/>
    <p:sldId id="277" r:id="rId5"/>
    <p:sldId id="278" r:id="rId6"/>
    <p:sldId id="256" r:id="rId7"/>
    <p:sldId id="28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4" r:id="rId24"/>
    <p:sldId id="284" r:id="rId25"/>
    <p:sldId id="276" r:id="rId26"/>
    <p:sldId id="271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FF9900"/>
    <a:srgbClr val="FFFFCC"/>
    <a:srgbClr val="C0504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 snapToGrid="0">
      <p:cViewPr varScale="1">
        <p:scale>
          <a:sx n="76" d="100"/>
          <a:sy n="76" d="100"/>
        </p:scale>
        <p:origin x="1145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1263F-AD2F-49FB-B538-37EFC8FADC51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6BC75-EA72-43C4-87BD-EBCCD15FE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BC75-EA72-43C4-87BD-EBCCD15FEF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477000"/>
            <a:ext cx="2133600" cy="24447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Ken Youssefi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Introduction to Engineering – E10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81250" y="1404006"/>
            <a:ext cx="4804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 BLANCA" pitchFamily="2" charset="0"/>
                <a:cs typeface="Andalus" pitchFamily="18" charset="-78"/>
              </a:rPr>
              <a:t>The Blade design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 BLANCA" pitchFamily="2" charset="0"/>
              <a:cs typeface="Andalus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4592" y="2480638"/>
            <a:ext cx="2397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Tutorial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6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764453"/>
          </a:xfrm>
        </p:spPr>
        <p:txBody>
          <a:bodyPr/>
          <a:lstStyle/>
          <a:p>
            <a:r>
              <a:rPr lang="en-US" dirty="0" smtClean="0"/>
              <a:t>Creating the Blade </a:t>
            </a:r>
            <a:r>
              <a:rPr lang="en-US" dirty="0"/>
              <a:t>P</a:t>
            </a:r>
            <a:r>
              <a:rPr lang="en-US" dirty="0" smtClean="0"/>
              <a:t>rofile at the Hub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7590" y="874155"/>
            <a:ext cx="3598884" cy="340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9016" y="709548"/>
            <a:ext cx="3763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</a:rPr>
              <a:t>Sketch</a:t>
            </a:r>
            <a:r>
              <a:rPr lang="en-US" sz="2000" dirty="0" smtClean="0">
                <a:solidFill>
                  <a:srgbClr val="FFFF00"/>
                </a:solidFill>
              </a:rPr>
              <a:t> and choose the first reference plane to draw the blade profile at the hub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016" y="1942602"/>
            <a:ext cx="3347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From the </a:t>
            </a:r>
            <a:r>
              <a:rPr lang="en-US" sz="2000" b="1" i="1" dirty="0" smtClean="0">
                <a:solidFill>
                  <a:srgbClr val="FFFF00"/>
                </a:solidFill>
              </a:rPr>
              <a:t>View Orientation </a:t>
            </a:r>
            <a:r>
              <a:rPr lang="en-US" sz="2000" dirty="0" smtClean="0">
                <a:solidFill>
                  <a:srgbClr val="FFFF00"/>
                </a:solidFill>
              </a:rPr>
              <a:t>menu choose the </a:t>
            </a:r>
            <a:r>
              <a:rPr lang="en-US" sz="2000" b="1" i="1" dirty="0" smtClean="0">
                <a:solidFill>
                  <a:srgbClr val="FFFF00"/>
                </a:solidFill>
              </a:rPr>
              <a:t>Normal To </a:t>
            </a:r>
            <a:r>
              <a:rPr lang="en-US" sz="2000" dirty="0" smtClean="0">
                <a:solidFill>
                  <a:srgbClr val="FFFF00"/>
                </a:solidFill>
              </a:rPr>
              <a:t>option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19055" y="1052945"/>
            <a:ext cx="2590800" cy="12607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77091" y="4527139"/>
            <a:ext cx="7841673" cy="2035717"/>
            <a:chOff x="277091" y="4527139"/>
            <a:chExt cx="7841673" cy="203571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49781" y="4527139"/>
              <a:ext cx="4668983" cy="2035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77091" y="4879767"/>
              <a:ext cx="31172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Do not be concerned with the size of the reference plane; it is infinitely large.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4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5"/>
          <a:stretch/>
        </p:blipFill>
        <p:spPr>
          <a:xfrm>
            <a:off x="90436" y="1849943"/>
            <a:ext cx="3130061" cy="9299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778307"/>
          </a:xfrm>
        </p:spPr>
        <p:txBody>
          <a:bodyPr/>
          <a:lstStyle/>
          <a:p>
            <a:r>
              <a:rPr lang="en-US" dirty="0"/>
              <a:t>Creating the Blade Profile at the Hub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7991" y="1608548"/>
            <a:ext cx="4316783" cy="17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9015" y="709548"/>
            <a:ext cx="8668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</a:rPr>
              <a:t>Convert Entities </a:t>
            </a:r>
            <a:r>
              <a:rPr lang="en-US" sz="2000" dirty="0" smtClean="0">
                <a:solidFill>
                  <a:srgbClr val="FFFF00"/>
                </a:solidFill>
              </a:rPr>
              <a:t>to project the hub onto the sketch plane to use as a reference for drawing the profile. Select the top and bottom edges as shown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37018" y="1468582"/>
            <a:ext cx="387927" cy="8312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44840" y="1075174"/>
            <a:ext cx="733529" cy="10400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68291" y="1399309"/>
            <a:ext cx="775854" cy="17872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6942" y="3840675"/>
            <a:ext cx="7684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Make sure you select edges and not surfaces. Zoom in for better view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322" y="1620610"/>
            <a:ext cx="1705920" cy="17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833726"/>
          </a:xfrm>
        </p:spPr>
        <p:txBody>
          <a:bodyPr/>
          <a:lstStyle/>
          <a:p>
            <a:r>
              <a:rPr lang="en-US" dirty="0"/>
              <a:t>Creating the Blade Profile at the Hub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1502" y="812798"/>
            <a:ext cx="3515869" cy="14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6472" y="1160152"/>
            <a:ext cx="354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Draw a vertical line from the midpoints of the projected lines 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6648" y="2468730"/>
            <a:ext cx="7400305" cy="1522042"/>
            <a:chOff x="636648" y="2468730"/>
            <a:chExt cx="7400305" cy="1522042"/>
          </a:xfrm>
        </p:grpSpPr>
        <p:sp>
          <p:nvSpPr>
            <p:cNvPr id="11" name="TextBox 10"/>
            <p:cNvSpPr txBox="1"/>
            <p:nvPr/>
          </p:nvSpPr>
          <p:spPr>
            <a:xfrm>
              <a:off x="636648" y="2886033"/>
              <a:ext cx="3546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Draw two more vertical lines on either side of the previous line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72378" y="2468730"/>
              <a:ext cx="3564575" cy="152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23453" y="4311731"/>
            <a:ext cx="7519058" cy="2246769"/>
            <a:chOff x="623453" y="4311731"/>
            <a:chExt cx="7519058" cy="2246769"/>
          </a:xfrm>
        </p:grpSpPr>
        <p:sp>
          <p:nvSpPr>
            <p:cNvPr id="13" name="TextBox 12"/>
            <p:cNvSpPr txBox="1"/>
            <p:nvPr/>
          </p:nvSpPr>
          <p:spPr>
            <a:xfrm>
              <a:off x="623453" y="4311731"/>
              <a:ext cx="35467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Dimension both lines with respect to the middle line, 0.35 inch. The 0.7  inch distance represents the width of the blade at the hub.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(This is a design variable; you may choose a different value.)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99425" y="4368800"/>
              <a:ext cx="3643086" cy="184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5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750598"/>
          </a:xfrm>
        </p:spPr>
        <p:txBody>
          <a:bodyPr/>
          <a:lstStyle/>
          <a:p>
            <a:r>
              <a:rPr lang="en-US" dirty="0"/>
              <a:t>Creating the Blade Profile at the Hub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4951" y="1094509"/>
            <a:ext cx="3587668" cy="186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371" y="79828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profile is constructed within the 0.7” by 0.25” envelope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590975" y="1683657"/>
            <a:ext cx="0" cy="783772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93574" y="25617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0.7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8114" y="1792515"/>
            <a:ext cx="7293434" cy="834568"/>
            <a:chOff x="878114" y="1792515"/>
            <a:chExt cx="7293434" cy="834568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152571" y="2612568"/>
              <a:ext cx="2322286" cy="1451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61948" y="1930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0.25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8114" y="179251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Construct a diagonal line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628571" y="1843314"/>
              <a:ext cx="2177143" cy="3918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9600" y="3425372"/>
            <a:ext cx="8432800" cy="3250863"/>
            <a:chOff x="609600" y="3425372"/>
            <a:chExt cx="8432800" cy="325086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50286" y="3425372"/>
              <a:ext cx="4314743" cy="2103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09600" y="5660572"/>
              <a:ext cx="8432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In this design, 5 points are selected. The end points of the diagonal line must be included in your point selection. The location of other points are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up to you </a:t>
              </a:r>
              <a:r>
                <a:rPr lang="en-US" sz="2000" dirty="0" smtClean="0">
                  <a:solidFill>
                    <a:srgbClr val="FFFF00"/>
                  </a:solidFill>
                </a:rPr>
                <a:t>and will determine shape of the profile, which in turn will affect the power output.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55882" y="4702628"/>
              <a:ext cx="667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Pt. 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9200" y="4129310"/>
              <a:ext cx="667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Pt. 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49255" y="4223659"/>
              <a:ext cx="667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Pt. 3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66123" y="4085777"/>
              <a:ext cx="667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Pt. 4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3826" y="4005946"/>
              <a:ext cx="667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Pt. 5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1295" y="3120571"/>
            <a:ext cx="3802250" cy="1947374"/>
            <a:chOff x="351295" y="3120571"/>
            <a:chExt cx="3802250" cy="19473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295" y="3975317"/>
              <a:ext cx="3802250" cy="1092628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377371" y="3120571"/>
              <a:ext cx="3657600" cy="1322277"/>
              <a:chOff x="377371" y="3120571"/>
              <a:chExt cx="3657600" cy="132227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77371" y="3120571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Use the spline command to draw the curved portion of the profile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>
                <a:off x="1384516" y="3807418"/>
                <a:ext cx="315132" cy="6354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755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722889"/>
          </a:xfrm>
        </p:spPr>
        <p:txBody>
          <a:bodyPr/>
          <a:lstStyle/>
          <a:p>
            <a:r>
              <a:rPr lang="en-US" dirty="0"/>
              <a:t>Creating the Blade Profile at the Hub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0946" y="1491691"/>
            <a:ext cx="4765963" cy="231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4970" y="1560305"/>
            <a:ext cx="3834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shape of the spline curve could be modified by selecting any point and dragging it to a new position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20834" y="1967364"/>
            <a:ext cx="2050472" cy="374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298206" y="673607"/>
            <a:ext cx="4471721" cy="1335302"/>
            <a:chOff x="4298206" y="673607"/>
            <a:chExt cx="4471721" cy="1335302"/>
          </a:xfrm>
        </p:grpSpPr>
        <p:sp>
          <p:nvSpPr>
            <p:cNvPr id="13" name="TextBox 12"/>
            <p:cNvSpPr txBox="1"/>
            <p:nvPr/>
          </p:nvSpPr>
          <p:spPr>
            <a:xfrm>
              <a:off x="4298206" y="673607"/>
              <a:ext cx="44717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Make sure the curve does not protrude beyond the surface of the hub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650182" y="1316182"/>
              <a:ext cx="789709" cy="6927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13870" y="4339771"/>
            <a:ext cx="8688178" cy="1654629"/>
            <a:chOff x="513870" y="4339771"/>
            <a:chExt cx="8688178" cy="165462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3870" y="4339771"/>
              <a:ext cx="5233788" cy="165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846608" y="4775220"/>
              <a:ext cx="3355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Delete all construction lines before exiting the sketch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9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367" y="1346679"/>
            <a:ext cx="1625620" cy="18135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784" y="591452"/>
            <a:ext cx="335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Create the second reference plane to draw the tip profile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0215" y="841829"/>
            <a:ext cx="531178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806017"/>
          </a:xfrm>
        </p:spPr>
        <p:txBody>
          <a:bodyPr/>
          <a:lstStyle/>
          <a:p>
            <a:r>
              <a:rPr lang="en-US" dirty="0"/>
              <a:t>Creating the Blade Profile at the </a:t>
            </a:r>
            <a:r>
              <a:rPr lang="en-US" dirty="0" smtClean="0"/>
              <a:t>Tip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Ken Youssefi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41489" y="5448816"/>
            <a:ext cx="4502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This arrangement will create a blade sweep area of 6 inch in diameter. It is the maximum blade size allowed.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5207" y="1756229"/>
            <a:ext cx="8017250" cy="4810369"/>
            <a:chOff x="575207" y="1756229"/>
            <a:chExt cx="8017250" cy="48103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207" y="3220757"/>
              <a:ext cx="2032706" cy="3345841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146629" y="1756229"/>
              <a:ext cx="7445828" cy="4064000"/>
              <a:chOff x="1146629" y="1756229"/>
              <a:chExt cx="7445828" cy="406400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4937497" y="2012868"/>
                <a:ext cx="2313709" cy="113607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>
              <a:xfrm>
                <a:off x="1146629" y="1756229"/>
                <a:ext cx="7445828" cy="4064000"/>
                <a:chOff x="1146629" y="1756229"/>
                <a:chExt cx="7445828" cy="4064000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3649672" y="3113335"/>
                  <a:ext cx="433318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Select reference plane option, select the first reference plane and enter the distance between the tow planes, 2.75 inch.</a:t>
                  </a:r>
                  <a:endParaRPr lang="en-US" dirty="0"/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 flipH="1" flipV="1">
                  <a:off x="1889090" y="2230734"/>
                  <a:ext cx="2392624" cy="91886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H="1">
                  <a:off x="1146629" y="4049486"/>
                  <a:ext cx="5021943" cy="177074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5370286" y="1756229"/>
                  <a:ext cx="3222171" cy="161108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6836229" y="2032000"/>
                  <a:ext cx="13498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2.75 in.</a:t>
                  </a:r>
                  <a:endParaRPr lang="en-US" sz="1600" dirty="0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6342742" y="3918857"/>
            <a:ext cx="2206172" cy="1430103"/>
            <a:chOff x="6342742" y="3918857"/>
            <a:chExt cx="2206172" cy="1430103"/>
          </a:xfrm>
        </p:grpSpPr>
        <p:sp>
          <p:nvSpPr>
            <p:cNvPr id="25" name="TextBox 24"/>
            <p:cNvSpPr txBox="1"/>
            <p:nvPr/>
          </p:nvSpPr>
          <p:spPr>
            <a:xfrm>
              <a:off x="6342742" y="4702629"/>
              <a:ext cx="2206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Reference plane to draw the tip profile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5" idx="0"/>
            </p:cNvCxnSpPr>
            <p:nvPr/>
          </p:nvCxnSpPr>
          <p:spPr>
            <a:xfrm flipV="1">
              <a:off x="7445828" y="3918857"/>
              <a:ext cx="754743" cy="7837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0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5"/>
          <a:stretch/>
        </p:blipFill>
        <p:spPr>
          <a:xfrm>
            <a:off x="321548" y="3216519"/>
            <a:ext cx="3130061" cy="9299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833726"/>
          </a:xfrm>
        </p:spPr>
        <p:txBody>
          <a:bodyPr/>
          <a:lstStyle/>
          <a:p>
            <a:r>
              <a:rPr lang="en-US" dirty="0"/>
              <a:t>Creating the Blade Profile at the Tip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8073" y="841169"/>
            <a:ext cx="4310743" cy="18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9016" y="709548"/>
            <a:ext cx="3763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</a:rPr>
              <a:t>Sketch</a:t>
            </a:r>
            <a:r>
              <a:rPr lang="en-US" sz="2000" dirty="0" smtClean="0">
                <a:solidFill>
                  <a:srgbClr val="FFFF00"/>
                </a:solidFill>
              </a:rPr>
              <a:t> and choose the second reference plane to draw the tip blade profile.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580" y="1790202"/>
            <a:ext cx="3347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From the </a:t>
            </a:r>
            <a:r>
              <a:rPr lang="en-US" sz="2000" b="1" i="1" dirty="0" smtClean="0">
                <a:solidFill>
                  <a:srgbClr val="FFFF00"/>
                </a:solidFill>
              </a:rPr>
              <a:t>View Orientation </a:t>
            </a:r>
            <a:r>
              <a:rPr lang="en-US" sz="2000" dirty="0" smtClean="0">
                <a:solidFill>
                  <a:srgbClr val="FFFF00"/>
                </a:solidFill>
              </a:rPr>
              <a:t>menu choose the </a:t>
            </a:r>
            <a:r>
              <a:rPr lang="en-US" sz="2000" b="1" i="1" dirty="0" smtClean="0">
                <a:solidFill>
                  <a:srgbClr val="FFFF00"/>
                </a:solidFill>
              </a:rPr>
              <a:t>Normal To </a:t>
            </a:r>
            <a:r>
              <a:rPr lang="en-US" sz="2000" dirty="0" smtClean="0">
                <a:solidFill>
                  <a:srgbClr val="FFFF00"/>
                </a:solidFill>
              </a:rPr>
              <a:t>option.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9659" y="3268354"/>
            <a:ext cx="8055722" cy="3333656"/>
            <a:chOff x="829659" y="3268354"/>
            <a:chExt cx="8055722" cy="3333656"/>
          </a:xfrm>
        </p:grpSpPr>
        <p:grpSp>
          <p:nvGrpSpPr>
            <p:cNvPr id="16" name="Group 15"/>
            <p:cNvGrpSpPr/>
            <p:nvPr/>
          </p:nvGrpSpPr>
          <p:grpSpPr>
            <a:xfrm>
              <a:off x="3140110" y="3268354"/>
              <a:ext cx="5745271" cy="3333656"/>
              <a:chOff x="3140110" y="3268354"/>
              <a:chExt cx="5745271" cy="333365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205344" y="5586347"/>
                <a:ext cx="56200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Project the blade profile at the hub and the bottom surface into the current sketch plane. This is used as a reference to draw the tip profile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3140110" y="3883688"/>
                <a:ext cx="669891" cy="179667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267199" y="3268354"/>
                <a:ext cx="4618182" cy="1877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659" y="4471517"/>
              <a:ext cx="1947913" cy="2044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2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681326"/>
          </a:xfrm>
        </p:spPr>
        <p:txBody>
          <a:bodyPr/>
          <a:lstStyle/>
          <a:p>
            <a:r>
              <a:rPr lang="en-US" dirty="0"/>
              <a:t>Creating the Blade Profile at the Tip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9600" y="867558"/>
            <a:ext cx="4294909" cy="138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6472" y="1160152"/>
            <a:ext cx="3546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Draw a vertical line from the midpoints of the projected diagonal line. 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6472" y="2563091"/>
            <a:ext cx="8188037" cy="1416309"/>
            <a:chOff x="526472" y="2563091"/>
            <a:chExt cx="8188037" cy="141630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47309" y="2563091"/>
              <a:ext cx="4267200" cy="141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26472" y="2886033"/>
              <a:ext cx="3546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Draw two more vertical lines on either side of the previous line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472" y="4311731"/>
            <a:ext cx="8257307" cy="2246769"/>
            <a:chOff x="526472" y="4311731"/>
            <a:chExt cx="8257307" cy="224676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61161" y="4405751"/>
              <a:ext cx="4322618" cy="1869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26472" y="4311731"/>
              <a:ext cx="381000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Dimension both lines with respect to the middle line, 0.175 inch. The 0.35  inch represents the width of the blade at the tip, half of the width at the hub.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This is also a design variable; you may choose a different value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847580"/>
          </a:xfrm>
        </p:spPr>
        <p:txBody>
          <a:bodyPr/>
          <a:lstStyle/>
          <a:p>
            <a:r>
              <a:rPr lang="en-US" dirty="0"/>
              <a:t>Creating the Blade Profile at the Tip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0646" y="817401"/>
            <a:ext cx="4557486" cy="197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9380" y="647534"/>
            <a:ext cx="3782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Use the </a:t>
            </a:r>
            <a:r>
              <a:rPr lang="en-US" sz="2000" b="1" i="1" dirty="0">
                <a:solidFill>
                  <a:srgbClr val="FFFF00"/>
                </a:solidFill>
              </a:rPr>
              <a:t>S</a:t>
            </a:r>
            <a:r>
              <a:rPr lang="en-US" sz="2000" b="1" i="1" dirty="0" smtClean="0">
                <a:solidFill>
                  <a:srgbClr val="FFFF00"/>
                </a:solidFill>
              </a:rPr>
              <a:t>pline</a:t>
            </a:r>
            <a:r>
              <a:rPr lang="en-US" sz="2000" dirty="0" smtClean="0">
                <a:solidFill>
                  <a:srgbClr val="FFFF00"/>
                </a:solidFill>
              </a:rPr>
              <a:t> and </a:t>
            </a:r>
            <a:r>
              <a:rPr lang="en-US" sz="2000" b="1" i="1" dirty="0" smtClean="0">
                <a:solidFill>
                  <a:srgbClr val="FFFF00"/>
                </a:solidFill>
              </a:rPr>
              <a:t>line</a:t>
            </a:r>
            <a:r>
              <a:rPr lang="en-US" sz="2000" dirty="0" smtClean="0">
                <a:solidFill>
                  <a:srgbClr val="FFFF00"/>
                </a:solidFill>
              </a:rPr>
              <a:t> commands to construct the tip profile. Follow the same procedure as the profile at the hub.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4031673" y="1309254"/>
            <a:ext cx="2078193" cy="491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4031673" y="1309254"/>
            <a:ext cx="2036631" cy="727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01772" y="2958244"/>
            <a:ext cx="8395866" cy="1478306"/>
            <a:chOff x="401772" y="2958244"/>
            <a:chExt cx="8395866" cy="147830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93029" y="2958244"/>
              <a:ext cx="4704609" cy="1478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01772" y="3362024"/>
              <a:ext cx="3355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Delete all construction lines before exiting the sketch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6463" y="4542867"/>
            <a:ext cx="8104924" cy="2135405"/>
            <a:chOff x="526463" y="4542867"/>
            <a:chExt cx="8104924" cy="213540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26300" y="4542867"/>
              <a:ext cx="4405087" cy="2135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26463" y="5204679"/>
              <a:ext cx="33554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This shows the two blade profiles, at the hub and at the tip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9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806017"/>
          </a:xfrm>
        </p:spPr>
        <p:txBody>
          <a:bodyPr/>
          <a:lstStyle/>
          <a:p>
            <a:r>
              <a:rPr lang="en-US" dirty="0" smtClean="0"/>
              <a:t>Creating the Blade - Loft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3587" y="3182891"/>
            <a:ext cx="5777346" cy="336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7166" y="736513"/>
            <a:ext cx="598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the </a:t>
            </a:r>
            <a:r>
              <a:rPr lang="en-US" sz="2000" b="1" i="1" dirty="0" smtClean="0">
                <a:solidFill>
                  <a:srgbClr val="FFFF00"/>
                </a:solidFill>
              </a:rPr>
              <a:t>Loft</a:t>
            </a:r>
            <a:r>
              <a:rPr lang="en-US" sz="2000" dirty="0" smtClean="0">
                <a:solidFill>
                  <a:srgbClr val="FFFF00"/>
                </a:solidFill>
              </a:rPr>
              <a:t> command and choose the two profile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4374" y="3567013"/>
            <a:ext cx="13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Hub profile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4575502" y="3736290"/>
            <a:ext cx="678872" cy="315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41605" y="4952470"/>
            <a:ext cx="13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Tip profile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484957" y="5271122"/>
            <a:ext cx="332509" cy="8035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733" y="1478364"/>
            <a:ext cx="3999400" cy="127980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917513" y="1197825"/>
            <a:ext cx="1337964" cy="7264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33" y="1832045"/>
            <a:ext cx="2277018" cy="46642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4497" y="2733152"/>
            <a:ext cx="132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Tip profile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931147" y="2986036"/>
            <a:ext cx="132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Hub profile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44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79811" y="-173222"/>
            <a:ext cx="739090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Various Blade designs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65"/>
            <a:ext cx="30956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1" y="2797585"/>
            <a:ext cx="51149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66" y="781663"/>
            <a:ext cx="4205134" cy="242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14" y="1122721"/>
            <a:ext cx="23717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09" y="3635017"/>
            <a:ext cx="29718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6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62" y="4694202"/>
            <a:ext cx="4339632" cy="124380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778307"/>
          </a:xfrm>
        </p:spPr>
        <p:txBody>
          <a:bodyPr/>
          <a:lstStyle/>
          <a:p>
            <a:r>
              <a:rPr lang="en-US" dirty="0" smtClean="0"/>
              <a:t>Rounding the Blade Edges – Fillet Command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4155" y="748147"/>
            <a:ext cx="4223656" cy="238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2607" y="840498"/>
            <a:ext cx="3879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he blade edges should be rounded in order to obtain a model with </a:t>
            </a:r>
            <a:r>
              <a:rPr lang="en-US" sz="2000" dirty="0">
                <a:solidFill>
                  <a:srgbClr val="FFFF00"/>
                </a:solidFill>
              </a:rPr>
              <a:t>clean </a:t>
            </a:r>
            <a:r>
              <a:rPr lang="en-US" sz="2000" dirty="0" smtClean="0">
                <a:solidFill>
                  <a:srgbClr val="FFFF00"/>
                </a:solidFill>
              </a:rPr>
              <a:t>edges. The 3D printer is not capable of modeling sharp edges.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009" y="3459006"/>
            <a:ext cx="335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the </a:t>
            </a:r>
            <a:r>
              <a:rPr lang="en-US" sz="2000" b="1" i="1" dirty="0" smtClean="0">
                <a:solidFill>
                  <a:srgbClr val="FFFF00"/>
                </a:solidFill>
              </a:rPr>
              <a:t>Fillet</a:t>
            </a:r>
            <a:r>
              <a:rPr lang="en-US" sz="2000" dirty="0" smtClean="0">
                <a:solidFill>
                  <a:srgbClr val="FFFF00"/>
                </a:solidFill>
              </a:rPr>
              <a:t> command, choose the edges and provide a radius for the fillet.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53687" y="4228377"/>
            <a:ext cx="846040" cy="775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5" y="546066"/>
            <a:ext cx="1969224" cy="46338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792162"/>
          </a:xfrm>
        </p:spPr>
        <p:txBody>
          <a:bodyPr/>
          <a:lstStyle/>
          <a:p>
            <a:r>
              <a:rPr lang="en-US" dirty="0" smtClean="0"/>
              <a:t>Fillet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2040" y="672936"/>
            <a:ext cx="4835248" cy="288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81547" y="1212134"/>
            <a:ext cx="2310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the front edge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35086" y="1657978"/>
            <a:ext cx="2321169" cy="467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417582" y="1632857"/>
            <a:ext cx="928708" cy="4337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22587" y="2376814"/>
            <a:ext cx="1633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Assign </a:t>
            </a:r>
            <a:r>
              <a:rPr lang="en-US" dirty="0">
                <a:solidFill>
                  <a:srgbClr val="FFFF00"/>
                </a:solidFill>
              </a:rPr>
              <a:t>a value of </a:t>
            </a:r>
            <a:r>
              <a:rPr lang="en-US" b="1" dirty="0" smtClean="0">
                <a:solidFill>
                  <a:srgbClr val="FFFF00"/>
                </a:solidFill>
              </a:rPr>
              <a:t>0.015 inch </a:t>
            </a:r>
            <a:r>
              <a:rPr lang="en-US" dirty="0" smtClean="0">
                <a:solidFill>
                  <a:srgbClr val="FFFF00"/>
                </a:solidFill>
              </a:rPr>
              <a:t>to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the</a:t>
            </a:r>
            <a:r>
              <a:rPr lang="en-US" b="1" dirty="0" smtClean="0">
                <a:solidFill>
                  <a:srgbClr val="FFFF00"/>
                </a:solidFill>
              </a:rPr>
              <a:t> front edge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>
            <a:off x="939521" y="2976979"/>
            <a:ext cx="1283066" cy="801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8796" y="3962400"/>
            <a:ext cx="4484914" cy="262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5844" y="5426352"/>
            <a:ext cx="335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</a:rPr>
              <a:t>Fillet</a:t>
            </a:r>
            <a:r>
              <a:rPr lang="en-US" sz="2000" dirty="0" smtClean="0">
                <a:solidFill>
                  <a:srgbClr val="FFFF00"/>
                </a:solidFill>
              </a:rPr>
              <a:t> again and choose the </a:t>
            </a:r>
            <a:r>
              <a:rPr lang="en-US" sz="2000" b="1" dirty="0" smtClean="0">
                <a:solidFill>
                  <a:srgbClr val="FFFF00"/>
                </a:solidFill>
              </a:rPr>
              <a:t>back edge </a:t>
            </a:r>
            <a:r>
              <a:rPr lang="en-US" sz="2000" dirty="0" smtClean="0">
                <a:solidFill>
                  <a:srgbClr val="FFFF00"/>
                </a:solidFill>
              </a:rPr>
              <a:t>and assign a value of </a:t>
            </a:r>
            <a:r>
              <a:rPr lang="en-US" sz="2000" b="1" dirty="0" smtClean="0">
                <a:solidFill>
                  <a:srgbClr val="FFFF00"/>
                </a:solidFill>
              </a:rPr>
              <a:t>0.01 inch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814" y="1406768"/>
            <a:ext cx="2124211" cy="48583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28" y="1792754"/>
            <a:ext cx="1994598" cy="19050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806017"/>
          </a:xfrm>
        </p:spPr>
        <p:txBody>
          <a:bodyPr/>
          <a:lstStyle/>
          <a:p>
            <a:r>
              <a:rPr lang="en-US" dirty="0" smtClean="0"/>
              <a:t>Completing the Rotor – Pattern Command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303" y="875804"/>
            <a:ext cx="335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the </a:t>
            </a:r>
            <a:r>
              <a:rPr lang="en-US" sz="2000" b="1" i="1" dirty="0" smtClean="0">
                <a:solidFill>
                  <a:srgbClr val="FFFF00"/>
                </a:solidFill>
              </a:rPr>
              <a:t>Circular Pattern</a:t>
            </a:r>
            <a:r>
              <a:rPr lang="en-US" sz="2000" dirty="0" smtClean="0">
                <a:solidFill>
                  <a:srgbClr val="FFFF00"/>
                </a:solidFill>
              </a:rPr>
              <a:t> command 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96343" y="689007"/>
            <a:ext cx="5551714" cy="1662307"/>
            <a:chOff x="3396343" y="689007"/>
            <a:chExt cx="5551714" cy="1662307"/>
          </a:xfrm>
        </p:grpSpPr>
        <p:sp>
          <p:nvSpPr>
            <p:cNvPr id="12" name="TextBox 11"/>
            <p:cNvSpPr txBox="1"/>
            <p:nvPr/>
          </p:nvSpPr>
          <p:spPr>
            <a:xfrm>
              <a:off x="4546517" y="689007"/>
              <a:ext cx="4401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Select the axis of the circular pattern, choose the </a:t>
              </a:r>
              <a:r>
                <a:rPr lang="en-US" sz="2000" dirty="0" smtClean="0">
                  <a:solidFill>
                    <a:srgbClr val="FFFF00"/>
                  </a:solidFill>
                </a:rPr>
                <a:t>edge of the circle on the hub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396343" y="1150374"/>
              <a:ext cx="1101915" cy="12009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130062" y="1436203"/>
            <a:ext cx="5618866" cy="1864680"/>
            <a:chOff x="3130062" y="1436203"/>
            <a:chExt cx="5618866" cy="1864680"/>
          </a:xfrm>
        </p:grpSpPr>
        <p:grpSp>
          <p:nvGrpSpPr>
            <p:cNvPr id="21" name="Group 20"/>
            <p:cNvGrpSpPr/>
            <p:nvPr/>
          </p:nvGrpSpPr>
          <p:grpSpPr>
            <a:xfrm>
              <a:off x="3361012" y="1855495"/>
              <a:ext cx="5236649" cy="1207146"/>
              <a:chOff x="3361012" y="1855495"/>
              <a:chExt cx="5236649" cy="120714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45867" y="2298039"/>
                <a:ext cx="4051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Choose the number of the blades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8" name="Straight Arrow Connector 17"/>
              <p:cNvCxnSpPr>
                <a:stCxn id="14" idx="1"/>
              </p:cNvCxnSpPr>
              <p:nvPr/>
            </p:nvCxnSpPr>
            <p:spPr>
              <a:xfrm flipH="1">
                <a:off x="3361012" y="1855495"/>
                <a:ext cx="1197647" cy="120714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130062" y="1436203"/>
              <a:ext cx="5618866" cy="1864680"/>
              <a:chOff x="3310932" y="1435421"/>
              <a:chExt cx="5433181" cy="157406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92319" y="1435421"/>
                <a:ext cx="40517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Check the Equal spacing box for full 360 deg.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3310932" y="2432688"/>
                <a:ext cx="1292265" cy="5767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" name="Straight Arrow Connector 23"/>
          <p:cNvCxnSpPr/>
          <p:nvPr/>
        </p:nvCxnSpPr>
        <p:spPr>
          <a:xfrm flipH="1">
            <a:off x="1040004" y="1259123"/>
            <a:ext cx="1079225" cy="11876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602334" y="2960258"/>
            <a:ext cx="5541666" cy="3396297"/>
            <a:chOff x="3602334" y="2960258"/>
            <a:chExt cx="5541666" cy="3396297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65522" y="3524865"/>
              <a:ext cx="4778478" cy="2831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3602334" y="2960258"/>
              <a:ext cx="5054969" cy="2709022"/>
              <a:chOff x="3602334" y="2960258"/>
              <a:chExt cx="5054969" cy="270902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605509" y="2960258"/>
                <a:ext cx="4051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Select the blade and the fillets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6135329" y="3333135"/>
                <a:ext cx="1240831" cy="200086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7595420" y="3362632"/>
                <a:ext cx="253180" cy="21390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5" idx="1"/>
              </p:cNvCxnSpPr>
              <p:nvPr/>
            </p:nvCxnSpPr>
            <p:spPr>
              <a:xfrm flipH="1">
                <a:off x="3602334" y="3160313"/>
                <a:ext cx="1003175" cy="71835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7574280" y="3429000"/>
                <a:ext cx="30480" cy="22402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167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922"/>
            <a:ext cx="8229600" cy="816743"/>
          </a:xfrm>
        </p:spPr>
        <p:txBody>
          <a:bodyPr/>
          <a:lstStyle/>
          <a:p>
            <a:r>
              <a:rPr lang="en-US" dirty="0" smtClean="0"/>
              <a:t>Embossing the Hub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" y="586500"/>
            <a:ext cx="5256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In order to identify your blade it has to be embossed with your group number and lab. section.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59" y="1672464"/>
            <a:ext cx="5002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</a:rPr>
              <a:t>Sketch</a:t>
            </a:r>
            <a:r>
              <a:rPr lang="en-US" sz="2000" dirty="0" smtClean="0">
                <a:solidFill>
                  <a:srgbClr val="FFFF00"/>
                </a:solidFill>
              </a:rPr>
              <a:t> and choose the top surface of the hub. Use the </a:t>
            </a:r>
            <a:r>
              <a:rPr lang="en-US" sz="2000" b="1" i="1" dirty="0" smtClean="0">
                <a:solidFill>
                  <a:srgbClr val="FFFF00"/>
                </a:solidFill>
              </a:rPr>
              <a:t>Text</a:t>
            </a:r>
            <a:r>
              <a:rPr lang="en-US" sz="2000" dirty="0" smtClean="0">
                <a:solidFill>
                  <a:srgbClr val="FFFF00"/>
                </a:solidFill>
              </a:rPr>
              <a:t> command and write your group number (G4) and lab. section number (S8). Make sure the text is not too close to the hole.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8142" y="3451122"/>
            <a:ext cx="4513006" cy="310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832" y="520526"/>
            <a:ext cx="2445570" cy="114574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59910" y="835146"/>
            <a:ext cx="412955" cy="339213"/>
          </a:xfrm>
          <a:prstGeom prst="ellipse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23" y="1912589"/>
            <a:ext cx="2330711" cy="47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895" y="663353"/>
            <a:ext cx="4709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While in the sketch, the text can be moved, select the text, select the point , hold the left mouse key down and move the text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4466" y="544371"/>
            <a:ext cx="3015585" cy="247013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612194" y="1291214"/>
            <a:ext cx="1954404" cy="5878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804" y="2886860"/>
            <a:ext cx="2821493" cy="224231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6370655" y="1984549"/>
            <a:ext cx="160775" cy="23613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28" y="2304736"/>
            <a:ext cx="2015238" cy="40106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242" y="3491435"/>
            <a:ext cx="2794854" cy="26204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31217" y="2481943"/>
            <a:ext cx="262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The text could follow any curve (edge of the circle)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67286" y="3181978"/>
            <a:ext cx="2123549" cy="16512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922"/>
            <a:ext cx="8229600" cy="728252"/>
          </a:xfrm>
        </p:spPr>
        <p:txBody>
          <a:bodyPr/>
          <a:lstStyle/>
          <a:p>
            <a:r>
              <a:rPr lang="en-US" dirty="0"/>
              <a:t>Embossing the Hub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3285" y="766918"/>
            <a:ext cx="4835232" cy="331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46762" y="3672315"/>
            <a:ext cx="3398028" cy="28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3122" y="1563815"/>
            <a:ext cx="1591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Extrude the text by 0.025 to 0.03 inch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504335" y="2079523"/>
            <a:ext cx="722671" cy="6194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79" y="1072348"/>
            <a:ext cx="2436848" cy="39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22169" y="237630"/>
            <a:ext cx="19928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rgbClr val="FFFF00"/>
                </a:solidFill>
                <a:latin typeface="Algerian" pitchFamily="82" charset="0"/>
              </a:rPr>
              <a:t>The Rotor </a:t>
            </a:r>
            <a:endParaRPr lang="en-US" sz="2600" b="1" i="1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399" y="1203959"/>
            <a:ext cx="6431281" cy="4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320" y="0"/>
            <a:ext cx="3916680" cy="409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4660491" cy="354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2826" y="3002140"/>
            <a:ext cx="6331974" cy="385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1" y="207092"/>
            <a:ext cx="3127706" cy="318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94" y="298655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816942"/>
            <a:ext cx="3583857" cy="35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6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757749"/>
          </a:xfrm>
        </p:spPr>
        <p:txBody>
          <a:bodyPr/>
          <a:lstStyle/>
          <a:p>
            <a:r>
              <a:rPr lang="en-US" dirty="0" smtClean="0"/>
              <a:t>The Blade Shape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744129" y="698348"/>
            <a:ext cx="8229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Design groups should conduct a thorough search of the </a:t>
            </a:r>
            <a:r>
              <a:rPr lang="en-US" dirty="0" smtClean="0">
                <a:solidFill>
                  <a:srgbClr val="FFFF00"/>
                </a:solidFill>
              </a:rPr>
              <a:t>Internet </a:t>
            </a:r>
            <a:r>
              <a:rPr lang="en-US" dirty="0">
                <a:solidFill>
                  <a:srgbClr val="FFFF00"/>
                </a:solidFill>
              </a:rPr>
              <a:t>to obtain information on </a:t>
            </a:r>
            <a:r>
              <a:rPr lang="en-US" dirty="0" smtClean="0">
                <a:solidFill>
                  <a:srgbClr val="FFFF00"/>
                </a:solidFill>
              </a:rPr>
              <a:t>wind turbine </a:t>
            </a:r>
            <a:r>
              <a:rPr lang="en-US" dirty="0">
                <a:solidFill>
                  <a:srgbClr val="FFFF00"/>
                </a:solidFill>
              </a:rPr>
              <a:t>blade design and efficiency. Based on your research, decide on the number and general shape of the blade.</a:t>
            </a:r>
            <a:endParaRPr lang="en-US" dirty="0"/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68338" y="1759508"/>
            <a:ext cx="313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CC"/>
                </a:solidFill>
              </a:rPr>
              <a:t>Constraints: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154113" y="2205595"/>
            <a:ext cx="7451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Total </a:t>
            </a:r>
            <a:r>
              <a:rPr lang="en-US" dirty="0" smtClean="0">
                <a:solidFill>
                  <a:srgbClr val="FFFF00"/>
                </a:solidFill>
              </a:rPr>
              <a:t>dimension </a:t>
            </a:r>
            <a:r>
              <a:rPr lang="en-US" dirty="0">
                <a:solidFill>
                  <a:srgbClr val="FFFF00"/>
                </a:solidFill>
              </a:rPr>
              <a:t>of </a:t>
            </a:r>
            <a:r>
              <a:rPr lang="en-US">
                <a:solidFill>
                  <a:srgbClr val="FFFF00"/>
                </a:solidFill>
              </a:rPr>
              <a:t>the </a:t>
            </a:r>
            <a:r>
              <a:rPr lang="en-US" smtClean="0">
                <a:solidFill>
                  <a:srgbClr val="FFFF00"/>
                </a:solidFill>
              </a:rPr>
              <a:t>turbine </a:t>
            </a:r>
            <a:r>
              <a:rPr lang="en-US" dirty="0" smtClean="0">
                <a:solidFill>
                  <a:srgbClr val="FFFF00"/>
                </a:solidFill>
              </a:rPr>
              <a:t>blade assembly </a:t>
            </a:r>
            <a:r>
              <a:rPr lang="en-US" dirty="0">
                <a:solidFill>
                  <a:srgbClr val="FFFF00"/>
                </a:solidFill>
              </a:rPr>
              <a:t>(diameter of the swept area) should not exceed 6 </a:t>
            </a:r>
            <a:r>
              <a:rPr lang="en-US" dirty="0" smtClean="0">
                <a:solidFill>
                  <a:srgbClr val="FFFF00"/>
                </a:solidFill>
              </a:rPr>
              <a:t>inches.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0" y="3032760"/>
            <a:ext cx="4145280" cy="357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11480" y="3657600"/>
            <a:ext cx="2423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propeller must fit within the 6 inch diameter circle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40" name="Straight Arrow Connector 39"/>
          <p:cNvCxnSpPr>
            <a:stCxn id="38" idx="3"/>
          </p:cNvCxnSpPr>
          <p:nvPr/>
        </p:nvCxnSpPr>
        <p:spPr>
          <a:xfrm>
            <a:off x="2834640" y="4165432"/>
            <a:ext cx="899160" cy="391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51320" y="3246120"/>
            <a:ext cx="518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58000" y="6370320"/>
            <a:ext cx="518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040880" y="3261360"/>
            <a:ext cx="30480" cy="313944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25640" y="448056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in.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530645" y="2580968"/>
            <a:ext cx="1165123" cy="1253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2410"/>
            <a:ext cx="8229600" cy="757749"/>
          </a:xfrm>
        </p:spPr>
        <p:txBody>
          <a:bodyPr/>
          <a:lstStyle/>
          <a:p>
            <a:r>
              <a:rPr lang="en-US" dirty="0"/>
              <a:t>The Blade Shape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506496"/>
            <a:ext cx="2133600" cy="244475"/>
          </a:xfrm>
        </p:spPr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6496"/>
            <a:ext cx="2895600" cy="244475"/>
          </a:xfrm>
        </p:spPr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0296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664944" y="801086"/>
            <a:ext cx="77344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Blade </a:t>
            </a:r>
            <a:r>
              <a:rPr lang="en-US" b="1" dirty="0" smtClean="0">
                <a:solidFill>
                  <a:srgbClr val="FFFF00"/>
                </a:solidFill>
              </a:rPr>
              <a:t>length,</a:t>
            </a:r>
            <a:r>
              <a:rPr lang="en-US" dirty="0" smtClean="0">
                <a:solidFill>
                  <a:srgbClr val="FFFF00"/>
                </a:solidFill>
              </a:rPr>
              <a:t> measured from the edge of the hub, </a:t>
            </a:r>
            <a:r>
              <a:rPr lang="en-US" dirty="0" smtClean="0">
                <a:solidFill>
                  <a:schemeClr val="bg1"/>
                </a:solidFill>
              </a:rPr>
              <a:t>should not exceed </a:t>
            </a:r>
            <a:r>
              <a:rPr lang="en-US" b="1" dirty="0" smtClean="0">
                <a:solidFill>
                  <a:schemeClr val="bg1"/>
                </a:solidFill>
              </a:rPr>
              <a:t>2.5 inch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Blade </a:t>
            </a:r>
            <a:r>
              <a:rPr lang="en-US" b="1" dirty="0" smtClean="0">
                <a:solidFill>
                  <a:srgbClr val="FFFFCC"/>
                </a:solidFill>
              </a:rPr>
              <a:t>height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is limited by the </a:t>
            </a:r>
            <a:r>
              <a:rPr lang="en-US" dirty="0" smtClean="0">
                <a:solidFill>
                  <a:srgbClr val="FFFF00"/>
                </a:solidFill>
              </a:rPr>
              <a:t>thickness </a:t>
            </a:r>
            <a:r>
              <a:rPr lang="en-US" dirty="0">
                <a:solidFill>
                  <a:srgbClr val="FFFF00"/>
                </a:solidFill>
              </a:rPr>
              <a:t>of the </a:t>
            </a:r>
            <a:r>
              <a:rPr lang="en-US" dirty="0" smtClean="0">
                <a:solidFill>
                  <a:srgbClr val="FFFF00"/>
                </a:solidFill>
              </a:rPr>
              <a:t>hub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It should not exceed </a:t>
            </a:r>
            <a:r>
              <a:rPr lang="en-US" b="1" dirty="0" smtClean="0">
                <a:solidFill>
                  <a:schemeClr val="bg1"/>
                </a:solidFill>
              </a:rPr>
              <a:t>0.25 inch.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There are no constraints on blade width (.7 dimension)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75187" y="5563267"/>
            <a:ext cx="8183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FFCC"/>
                </a:solidFill>
              </a:rPr>
              <a:t>The tutorial in the following slides is based on the blade geometry and shape shown </a:t>
            </a:r>
            <a:r>
              <a:rPr lang="en-US" dirty="0" smtClean="0">
                <a:solidFill>
                  <a:srgbClr val="FFFFCC"/>
                </a:solidFill>
              </a:rPr>
              <a:t>above. 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3748" y="2653094"/>
            <a:ext cx="9486900" cy="2878744"/>
            <a:chOff x="381000" y="2420181"/>
            <a:chExt cx="9486900" cy="2878744"/>
          </a:xfrm>
        </p:grpSpPr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381000" y="2654336"/>
              <a:ext cx="9486900" cy="2593975"/>
              <a:chOff x="240" y="2106"/>
              <a:chExt cx="5976" cy="1634"/>
            </a:xfrm>
          </p:grpSpPr>
          <p:pic>
            <p:nvPicPr>
              <p:cNvPr id="19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2106"/>
                <a:ext cx="5424" cy="1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5280" y="3056"/>
                <a:ext cx="182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5329" y="3201"/>
                <a:ext cx="202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4744" y="3594"/>
                <a:ext cx="202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5204" y="3220"/>
                <a:ext cx="202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V="1">
                <a:off x="4820" y="3470"/>
                <a:ext cx="202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20"/>
              <p:cNvSpPr txBox="1">
                <a:spLocks noChangeArrowheads="1"/>
              </p:cNvSpPr>
              <p:nvPr/>
            </p:nvSpPr>
            <p:spPr bwMode="auto">
              <a:xfrm>
                <a:off x="4998" y="3306"/>
                <a:ext cx="57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dirty="0"/>
                  <a:t>.7 in </a:t>
                </a:r>
              </a:p>
            </p:txBody>
          </p:sp>
          <p:sp>
            <p:nvSpPr>
              <p:cNvPr id="26" name="Text Box 21"/>
              <p:cNvSpPr txBox="1">
                <a:spLocks noChangeArrowheads="1"/>
              </p:cNvSpPr>
              <p:nvPr/>
            </p:nvSpPr>
            <p:spPr bwMode="auto">
              <a:xfrm>
                <a:off x="4608" y="2505"/>
                <a:ext cx="160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dirty="0"/>
                  <a:t>.</a:t>
                </a:r>
                <a:r>
                  <a:rPr lang="en-US" sz="1400" dirty="0" smtClean="0"/>
                  <a:t>25 (hub thickness) </a:t>
                </a:r>
                <a:endParaRPr lang="en-US" sz="1400" dirty="0"/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 flipV="1">
                <a:off x="5232" y="2730"/>
                <a:ext cx="182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1123" y="2278"/>
                <a:ext cx="3830" cy="54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auto">
              <a:xfrm flipV="1">
                <a:off x="1171" y="2134"/>
                <a:ext cx="182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1240" y="2202"/>
                <a:ext cx="1374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>
                <a:off x="4020" y="2604"/>
                <a:ext cx="1305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rc 24"/>
              <p:cNvSpPr>
                <a:spLocks/>
              </p:cNvSpPr>
              <p:nvPr/>
            </p:nvSpPr>
            <p:spPr bwMode="auto">
              <a:xfrm rot="2109028">
                <a:off x="5376" y="2730"/>
                <a:ext cx="192" cy="175"/>
              </a:xfrm>
              <a:custGeom>
                <a:avLst/>
                <a:gdLst>
                  <a:gd name="T0" fmla="*/ 3 w 21600"/>
                  <a:gd name="T1" fmla="*/ 0 h 39174"/>
                  <a:gd name="T2" fmla="*/ 112 w 21600"/>
                  <a:gd name="T3" fmla="*/ 175 h 39174"/>
                  <a:gd name="T4" fmla="*/ 0 w 21600"/>
                  <a:gd name="T5" fmla="*/ 96 h 391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74"/>
                  <a:gd name="T11" fmla="*/ 21600 w 21600"/>
                  <a:gd name="T12" fmla="*/ 39174 h 391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74" fill="none" extrusionOk="0">
                    <a:moveTo>
                      <a:pt x="361" y="0"/>
                    </a:moveTo>
                    <a:cubicBezTo>
                      <a:pt x="12148" y="197"/>
                      <a:pt x="21600" y="9808"/>
                      <a:pt x="21600" y="21597"/>
                    </a:cubicBezTo>
                    <a:cubicBezTo>
                      <a:pt x="21600" y="28572"/>
                      <a:pt x="18231" y="35119"/>
                      <a:pt x="12554" y="39173"/>
                    </a:cubicBezTo>
                  </a:path>
                  <a:path w="21600" h="39174" stroke="0" extrusionOk="0">
                    <a:moveTo>
                      <a:pt x="361" y="0"/>
                    </a:moveTo>
                    <a:cubicBezTo>
                      <a:pt x="12148" y="197"/>
                      <a:pt x="21600" y="9808"/>
                      <a:pt x="21600" y="21597"/>
                    </a:cubicBezTo>
                    <a:cubicBezTo>
                      <a:pt x="21600" y="28572"/>
                      <a:pt x="18231" y="35119"/>
                      <a:pt x="12554" y="39173"/>
                    </a:cubicBezTo>
                    <a:lnTo>
                      <a:pt x="0" y="2159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1692275" y="2895636"/>
              <a:ext cx="6597650" cy="96043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1203325" y="3246474"/>
              <a:ext cx="6157913" cy="17684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rot="21300322" flipV="1">
              <a:off x="1219200" y="2911511"/>
              <a:ext cx="488950" cy="304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34"/>
            <p:cNvSpPr>
              <a:spLocks/>
            </p:cNvSpPr>
            <p:nvPr/>
          </p:nvSpPr>
          <p:spPr bwMode="auto">
            <a:xfrm rot="5805291">
              <a:off x="928688" y="2455899"/>
              <a:ext cx="869950" cy="798513"/>
            </a:xfrm>
            <a:custGeom>
              <a:avLst/>
              <a:gdLst>
                <a:gd name="T0" fmla="*/ 273 w 19883"/>
                <a:gd name="T1" fmla="*/ 0 h 19187"/>
                <a:gd name="T2" fmla="*/ 548 w 19883"/>
                <a:gd name="T3" fmla="*/ 282 h 19187"/>
                <a:gd name="T4" fmla="*/ 0 w 19883"/>
                <a:gd name="T5" fmla="*/ 503 h 19187"/>
                <a:gd name="T6" fmla="*/ 0 60000 65536"/>
                <a:gd name="T7" fmla="*/ 0 60000 65536"/>
                <a:gd name="T8" fmla="*/ 0 60000 65536"/>
                <a:gd name="T9" fmla="*/ 0 w 19883"/>
                <a:gd name="T10" fmla="*/ 0 h 19187"/>
                <a:gd name="T11" fmla="*/ 19883 w 19883"/>
                <a:gd name="T12" fmla="*/ 19187 h 19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83" h="19187" fill="none" extrusionOk="0">
                  <a:moveTo>
                    <a:pt x="9920" y="0"/>
                  </a:moveTo>
                  <a:cubicBezTo>
                    <a:pt x="14392" y="2312"/>
                    <a:pt x="17916" y="6113"/>
                    <a:pt x="19883" y="10747"/>
                  </a:cubicBezTo>
                </a:path>
                <a:path w="19883" h="19187" stroke="0" extrusionOk="0">
                  <a:moveTo>
                    <a:pt x="9920" y="0"/>
                  </a:moveTo>
                  <a:cubicBezTo>
                    <a:pt x="14392" y="2312"/>
                    <a:pt x="17916" y="6113"/>
                    <a:pt x="19883" y="10747"/>
                  </a:cubicBezTo>
                  <a:lnTo>
                    <a:pt x="0" y="1918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 flipH="1">
              <a:off x="7361238" y="3840199"/>
              <a:ext cx="944563" cy="1158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38"/>
            <p:cNvSpPr>
              <a:spLocks/>
            </p:cNvSpPr>
            <p:nvPr/>
          </p:nvSpPr>
          <p:spPr bwMode="auto">
            <a:xfrm rot="3557400">
              <a:off x="7486650" y="3821609"/>
              <a:ext cx="488950" cy="1323975"/>
            </a:xfrm>
            <a:custGeom>
              <a:avLst/>
              <a:gdLst>
                <a:gd name="T0" fmla="*/ 96 w 21600"/>
                <a:gd name="T1" fmla="*/ 0 h 26109"/>
                <a:gd name="T2" fmla="*/ 298 w 21600"/>
                <a:gd name="T3" fmla="*/ 834 h 26109"/>
                <a:gd name="T4" fmla="*/ 0 w 21600"/>
                <a:gd name="T5" fmla="*/ 656 h 2610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109"/>
                <a:gd name="T11" fmla="*/ 21600 w 21600"/>
                <a:gd name="T12" fmla="*/ 26109 h 26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109" fill="none" extrusionOk="0">
                  <a:moveTo>
                    <a:pt x="6699" y="0"/>
                  </a:moveTo>
                  <a:cubicBezTo>
                    <a:pt x="15586" y="2899"/>
                    <a:pt x="21600" y="11187"/>
                    <a:pt x="21600" y="20535"/>
                  </a:cubicBezTo>
                  <a:cubicBezTo>
                    <a:pt x="21600" y="22416"/>
                    <a:pt x="21354" y="24290"/>
                    <a:pt x="20868" y="26109"/>
                  </a:cubicBezTo>
                </a:path>
                <a:path w="21600" h="26109" stroke="0" extrusionOk="0">
                  <a:moveTo>
                    <a:pt x="6699" y="0"/>
                  </a:moveTo>
                  <a:cubicBezTo>
                    <a:pt x="15586" y="2899"/>
                    <a:pt x="21600" y="11187"/>
                    <a:pt x="21600" y="20535"/>
                  </a:cubicBezTo>
                  <a:cubicBezTo>
                    <a:pt x="21600" y="22416"/>
                    <a:pt x="21354" y="24290"/>
                    <a:pt x="20868" y="26109"/>
                  </a:cubicBezTo>
                  <a:lnTo>
                    <a:pt x="0" y="20535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08367" y="3008668"/>
              <a:ext cx="943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Height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 rot="501622">
              <a:off x="4096415" y="3071946"/>
              <a:ext cx="2558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Length  2.5 in. max allowed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23370" y="4960371"/>
              <a:ext cx="2003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Width (up to you)</a:t>
              </a:r>
              <a:endParaRPr lang="en-US" sz="1600" dirty="0"/>
            </a:p>
          </p:txBody>
        </p:sp>
        <p:pic>
          <p:nvPicPr>
            <p:cNvPr id="38" name="Picture 1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43975" y="2651881"/>
              <a:ext cx="1307198" cy="63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3214738" y="2602717"/>
              <a:ext cx="320675" cy="46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9494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Modeling the Wind Turbine Blade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1213" y="1563329"/>
            <a:ext cx="3710975" cy="289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942" y="1755058"/>
            <a:ext cx="3731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The hub for the wind turbine blade has been modeled using SolidWorks. </a:t>
            </a:r>
            <a:r>
              <a:rPr lang="en-US" sz="2200" dirty="0">
                <a:solidFill>
                  <a:srgbClr val="FFFF00"/>
                </a:solidFill>
              </a:rPr>
              <a:t>Use the following link to download the file </a:t>
            </a:r>
            <a:r>
              <a:rPr lang="en-US" sz="2200" b="1" dirty="0">
                <a:solidFill>
                  <a:srgbClr val="FFFF00"/>
                </a:solidFill>
              </a:rPr>
              <a:t>“Hub”  </a:t>
            </a:r>
            <a:r>
              <a:rPr lang="en-US" sz="2200" dirty="0" smtClean="0">
                <a:solidFill>
                  <a:srgbClr val="FFFF00"/>
                </a:solidFill>
              </a:rPr>
              <a:t>from Canvas in Wind Turbine Module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942" y="1089592"/>
            <a:ext cx="8152554" cy="475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3644" y="217204"/>
            <a:ext cx="4478199" cy="252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5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37" y="1159432"/>
            <a:ext cx="2312586" cy="118184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i="1" dirty="0" smtClean="0"/>
              <a:t>Create the first Reference Plane</a:t>
            </a:r>
            <a:endParaRPr lang="en-US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Select Sketch and choose the top surface of the hub to draw.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26131" y="898644"/>
            <a:ext cx="492432" cy="7241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8984" y="533400"/>
            <a:ext cx="244501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105400" y="914400"/>
            <a:ext cx="2133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08708" y="5204943"/>
            <a:ext cx="4552142" cy="1170737"/>
            <a:chOff x="408708" y="5204943"/>
            <a:chExt cx="4552142" cy="11707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8870" y="5204943"/>
              <a:ext cx="2231980" cy="1170737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408708" y="5333992"/>
              <a:ext cx="2550532" cy="629705"/>
              <a:chOff x="408708" y="5333992"/>
              <a:chExt cx="2550532" cy="62970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08708" y="5333992"/>
                <a:ext cx="2362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000" dirty="0" smtClean="0">
                    <a:solidFill>
                      <a:srgbClr val="FFFF00"/>
                    </a:solidFill>
                  </a:rPr>
                  <a:t>Exit the sketch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2355273" y="5749636"/>
                <a:ext cx="603967" cy="21406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380999" y="2488152"/>
            <a:ext cx="8560890" cy="3455448"/>
            <a:chOff x="380999" y="2488152"/>
            <a:chExt cx="8560890" cy="345544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2957" y="2488152"/>
              <a:ext cx="2240783" cy="1168378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380999" y="2583875"/>
              <a:ext cx="8560890" cy="3359725"/>
              <a:chOff x="380999" y="2583875"/>
              <a:chExt cx="8560890" cy="335972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257800" y="2971800"/>
                <a:ext cx="3684089" cy="297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380999" y="2583875"/>
                <a:ext cx="7031183" cy="1780307"/>
                <a:chOff x="380999" y="2583875"/>
                <a:chExt cx="7031183" cy="178030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80999" y="2583875"/>
                  <a:ext cx="237605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+mj-lt"/>
                    <a:buAutoNum type="arabicPeriod" startAt="2"/>
                  </a:pPr>
                  <a:r>
                    <a:rPr lang="en-US" sz="2000" dirty="0" smtClean="0">
                      <a:solidFill>
                        <a:srgbClr val="FFFF00"/>
                      </a:solidFill>
                    </a:rPr>
                    <a:t>Draw a line from the center </a:t>
                  </a:r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2438400" y="2738176"/>
                  <a:ext cx="1354853" cy="42066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3903785" y="2748224"/>
                  <a:ext cx="3508397" cy="161595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Group 23"/>
          <p:cNvGrpSpPr/>
          <p:nvPr/>
        </p:nvGrpSpPr>
        <p:grpSpPr>
          <a:xfrm>
            <a:off x="450275" y="3807123"/>
            <a:ext cx="6265678" cy="1252214"/>
            <a:chOff x="450275" y="3807123"/>
            <a:chExt cx="6265678" cy="125221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8175" y="3807123"/>
              <a:ext cx="2196716" cy="125221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450275" y="3955455"/>
              <a:ext cx="6265678" cy="870951"/>
              <a:chOff x="450275" y="3955455"/>
              <a:chExt cx="6265678" cy="87095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0275" y="3955455"/>
                <a:ext cx="21543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000" dirty="0" smtClean="0">
                    <a:solidFill>
                      <a:srgbClr val="FFFF00"/>
                    </a:solidFill>
                  </a:rPr>
                  <a:t>Dimension the line 0.25 inch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2493818" y="4322618"/>
                <a:ext cx="831273" cy="2078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584826" y="4341497"/>
                <a:ext cx="3131127" cy="48490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740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912" y="2848707"/>
            <a:ext cx="2232602" cy="37078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59" y="1341654"/>
            <a:ext cx="2692973" cy="300425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806017"/>
          </a:xfrm>
        </p:spPr>
        <p:txBody>
          <a:bodyPr/>
          <a:lstStyle/>
          <a:p>
            <a:r>
              <a:rPr lang="en-US" b="1" i="1" dirty="0"/>
              <a:t>Create the first </a:t>
            </a:r>
            <a:r>
              <a:rPr lang="en-US" b="1" i="1" dirty="0" smtClean="0"/>
              <a:t>Reference </a:t>
            </a:r>
            <a:r>
              <a:rPr lang="en-US" b="1" i="1" dirty="0"/>
              <a:t>Plane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057" y="548472"/>
            <a:ext cx="5386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In Feature tab, select Reference Geometry option to create a plane, choose the Plane option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23777" y="864158"/>
            <a:ext cx="1733339" cy="21453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7" name="Group 3076"/>
          <p:cNvGrpSpPr/>
          <p:nvPr/>
        </p:nvGrpSpPr>
        <p:grpSpPr>
          <a:xfrm>
            <a:off x="2734289" y="701836"/>
            <a:ext cx="6168289" cy="2517041"/>
            <a:chOff x="2734289" y="701836"/>
            <a:chExt cx="6168289" cy="25170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50208" y="701836"/>
              <a:ext cx="2952370" cy="2517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73" name="Group 3072"/>
            <p:cNvGrpSpPr/>
            <p:nvPr/>
          </p:nvGrpSpPr>
          <p:grpSpPr>
            <a:xfrm>
              <a:off x="2734289" y="1388421"/>
              <a:ext cx="5016340" cy="1015663"/>
              <a:chOff x="2734289" y="1388421"/>
              <a:chExt cx="5016340" cy="101566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734289" y="1388421"/>
                <a:ext cx="33471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The reference plane passes through the point and is perpendicular to the line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5733143" y="2046514"/>
                <a:ext cx="2017486" cy="31931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230578" y="4103582"/>
            <a:ext cx="7828810" cy="2386320"/>
            <a:chOff x="230578" y="4103582"/>
            <a:chExt cx="7828810" cy="2386320"/>
          </a:xfrm>
        </p:grpSpPr>
        <p:sp>
          <p:nvSpPr>
            <p:cNvPr id="14" name="TextBox 13"/>
            <p:cNvSpPr txBox="1"/>
            <p:nvPr/>
          </p:nvSpPr>
          <p:spPr>
            <a:xfrm>
              <a:off x="230578" y="4501740"/>
              <a:ext cx="2730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2"/>
              </a:pPr>
              <a:r>
                <a:rPr lang="en-US" sz="2000" dirty="0" smtClean="0">
                  <a:solidFill>
                    <a:srgbClr val="FFFF00"/>
                  </a:solidFill>
                </a:rPr>
                <a:t>Select the end of the line as the first reference.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60378" y="4103582"/>
              <a:ext cx="2699010" cy="2386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4355960" y="4386105"/>
              <a:ext cx="2828612" cy="10132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685143" y="4396154"/>
              <a:ext cx="912167" cy="3355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" name="Group 3071"/>
          <p:cNvGrpSpPr/>
          <p:nvPr/>
        </p:nvGrpSpPr>
        <p:grpSpPr>
          <a:xfrm>
            <a:off x="275773" y="5205046"/>
            <a:ext cx="6692759" cy="1383087"/>
            <a:chOff x="275773" y="5205046"/>
            <a:chExt cx="6692759" cy="1383087"/>
          </a:xfrm>
        </p:grpSpPr>
        <p:sp>
          <p:nvSpPr>
            <p:cNvPr id="15" name="TextBox 14"/>
            <p:cNvSpPr txBox="1"/>
            <p:nvPr/>
          </p:nvSpPr>
          <p:spPr>
            <a:xfrm>
              <a:off x="275773" y="5572470"/>
              <a:ext cx="23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3"/>
              </a:pPr>
              <a:r>
                <a:rPr lang="en-US" sz="2000" dirty="0" smtClean="0">
                  <a:solidFill>
                    <a:srgbClr val="FFFF00"/>
                  </a:solidFill>
                </a:rPr>
                <a:t>Select the line as the second reference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371033" y="5205046"/>
              <a:ext cx="2597499" cy="50744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23886" y="5747657"/>
              <a:ext cx="1294004" cy="2902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25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1363</Words>
  <Application>Microsoft Office PowerPoint</Application>
  <PresentationFormat>On-screen Show (4:3)</PresentationFormat>
  <Paragraphs>185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Algerian</vt:lpstr>
      <vt:lpstr>Andalus</vt:lpstr>
      <vt:lpstr>AR BLANCA</vt:lpstr>
      <vt:lpstr>Arial</vt:lpstr>
      <vt:lpstr>Calibri</vt:lpstr>
      <vt:lpstr>Wingdings</vt:lpstr>
      <vt:lpstr>Office Theme</vt:lpstr>
      <vt:lpstr>PowerPoint Presentation</vt:lpstr>
      <vt:lpstr>Various Blade designs</vt:lpstr>
      <vt:lpstr>PowerPoint Presentation</vt:lpstr>
      <vt:lpstr>The Blade Shape</vt:lpstr>
      <vt:lpstr>The Blade Shape</vt:lpstr>
      <vt:lpstr>Modeling the Wind Turbine Blade</vt:lpstr>
      <vt:lpstr>PowerPoint Presentation</vt:lpstr>
      <vt:lpstr>Create the first Reference Plane</vt:lpstr>
      <vt:lpstr>Create the first Reference Plane</vt:lpstr>
      <vt:lpstr>Creating the Blade Profile at the Hub</vt:lpstr>
      <vt:lpstr>Creating the Blade Profile at the Hub</vt:lpstr>
      <vt:lpstr>Creating the Blade Profile at the Hub</vt:lpstr>
      <vt:lpstr>Creating the Blade Profile at the Hub</vt:lpstr>
      <vt:lpstr>Creating the Blade Profile at the Hub</vt:lpstr>
      <vt:lpstr>Creating the Blade Profile at the Tip</vt:lpstr>
      <vt:lpstr>Creating the Blade Profile at the Tip</vt:lpstr>
      <vt:lpstr>Creating the Blade Profile at the Tip</vt:lpstr>
      <vt:lpstr>Creating the Blade Profile at the Tip</vt:lpstr>
      <vt:lpstr>Creating the Blade - Loft</vt:lpstr>
      <vt:lpstr>Rounding the Blade Edges – Fillet Command</vt:lpstr>
      <vt:lpstr>Fillet</vt:lpstr>
      <vt:lpstr>Completing the Rotor – Pattern Command</vt:lpstr>
      <vt:lpstr>Embossing the Hub</vt:lpstr>
      <vt:lpstr>PowerPoint Presentation</vt:lpstr>
      <vt:lpstr>Embossing the Hub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kyoussefi</dc:creator>
  <cp:lastModifiedBy>Ken Youssefi</cp:lastModifiedBy>
  <cp:revision>109</cp:revision>
  <dcterms:created xsi:type="dcterms:W3CDTF">2006-08-16T00:00:00Z</dcterms:created>
  <dcterms:modified xsi:type="dcterms:W3CDTF">2021-03-06T04:29:40Z</dcterms:modified>
</cp:coreProperties>
</file>