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57" r:id="rId3"/>
    <p:sldId id="259" r:id="rId4"/>
    <p:sldId id="260" r:id="rId5"/>
    <p:sldId id="266" r:id="rId6"/>
    <p:sldId id="261" r:id="rId7"/>
    <p:sldId id="262" r:id="rId8"/>
    <p:sldId id="263" r:id="rId9"/>
    <p:sldId id="264" r:id="rId10"/>
    <p:sldId id="258" r:id="rId11"/>
    <p:sldId id="265"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a:srgbClr val="0000FF"/>
    <a:srgbClr val="686868"/>
    <a:srgbClr val="7F7F7F"/>
    <a:srgbClr val="DA0000"/>
    <a:srgbClr val="A6A6A6"/>
    <a:srgbClr val="F6BB00"/>
    <a:srgbClr val="EAA908"/>
    <a:srgbClr val="9B4A07"/>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854" y="2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image" Target="../media/image22.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2.png"/><Relationship Id="rId4" Type="http://schemas.openxmlformats.org/officeDocument/2006/relationships/image" Target="../media/image20.emf"/></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23.emf"/><Relationship Id="rId5" Type="http://schemas.openxmlformats.org/officeDocument/2006/relationships/oleObject" Target="../embeddings/oleObject8.bin"/><Relationship Id="rId4" Type="http://schemas.openxmlformats.org/officeDocument/2006/relationships/image" Target="../media/image22.emf"/></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image" Target="../media/image4.jpeg"/><Relationship Id="rId7"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hyperlink" Target="http://www.clker.com/clipart-resistor-symbol.html" TargetMode="Externa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image" Target="../media/image10.emf"/></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1.emf"/><Relationship Id="rId5" Type="http://schemas.openxmlformats.org/officeDocument/2006/relationships/oleObject" Target="../embeddings/oleObject3.bin"/><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hyperlink" Target="http://images.google.com/imgres?imgurl=http://www.wheelchairdriver.com/images-vw-caravelle/fuse.h4.jpg&amp;imgrefurl=http://www.wheelchairdriver.com/fuse.htm&amp;usg=__QN0UMfCnOCEo3qWsfl8DQ5fPPgU=&amp;h=300&amp;w=300&amp;sz=7&amp;hl=en&amp;start=4&amp;itbs=1&amp;tbnid=pPvAQDrqVgkJWM:&amp;tbnh=116&amp;tbnw=116&amp;prev=/images?q=electric+fuse&amp;hl=en&amp;gbv=2&amp;tbs=isch:1"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17.emf"/><Relationship Id="rId4"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19.emf"/><Relationship Id="rId4" Type="http://schemas.openxmlformats.org/officeDocument/2006/relationships/oleObject" Target="../embeddings/oleObject5.bin"/></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9CCFF"/>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4526" y="518441"/>
            <a:ext cx="7772400" cy="1470025"/>
          </a:xfrm>
        </p:spPr>
        <p:txBody>
          <a:bodyPr/>
          <a:lstStyle/>
          <a:p>
            <a:r>
              <a:rPr lang="en-US" dirty="0" smtClean="0"/>
              <a:t>Robot Electronics</a:t>
            </a:r>
            <a:endParaRPr lang="en-US" dirty="0"/>
          </a:p>
        </p:txBody>
      </p:sp>
      <p:pic>
        <p:nvPicPr>
          <p:cNvPr id="4" name="Picture 5" descr="L:\DCIM\101MSDCF\DSC03295.JPG"/>
          <p:cNvPicPr>
            <a:picLocks noChangeAspect="1" noChangeArrowheads="1"/>
          </p:cNvPicPr>
          <p:nvPr/>
        </p:nvPicPr>
        <p:blipFill>
          <a:blip r:embed="rId2" cstate="print">
            <a:lum bright="-15000" contrast="45000"/>
          </a:blip>
          <a:srcRect l="31364" t="36083" r="33426" b="42268"/>
          <a:stretch>
            <a:fillRect/>
          </a:stretch>
        </p:blipFill>
        <p:spPr bwMode="auto">
          <a:xfrm>
            <a:off x="1541644" y="2271860"/>
            <a:ext cx="6252854" cy="2883496"/>
          </a:xfrm>
          <a:prstGeom prst="rect">
            <a:avLst/>
          </a:prstGeom>
          <a:noFill/>
        </p:spPr>
      </p:pic>
    </p:spTree>
    <p:extLst>
      <p:ext uri="{BB962C8B-B14F-4D97-AF65-F5344CB8AC3E}">
        <p14:creationId xmlns:p14="http://schemas.microsoft.com/office/powerpoint/2010/main" val="2405908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3390" y="435146"/>
            <a:ext cx="5699317" cy="677108"/>
          </a:xfrm>
          <a:prstGeom prst="rect">
            <a:avLst/>
          </a:prstGeom>
        </p:spPr>
        <p:txBody>
          <a:bodyPr wrap="none">
            <a:spAutoFit/>
          </a:bodyPr>
          <a:lstStyle/>
          <a:p>
            <a:r>
              <a:rPr lang="en-US" sz="2000" b="1" dirty="0">
                <a:solidFill>
                  <a:srgbClr val="0000FF"/>
                </a:solidFill>
                <a:latin typeface="Times New Roman" panose="02020603050405020304" pitchFamily="18" charset="0"/>
                <a:ea typeface="Times New Roman" panose="02020603050405020304" pitchFamily="18" charset="0"/>
              </a:rPr>
              <a:t>Sockets for Integrated </a:t>
            </a:r>
            <a:r>
              <a:rPr lang="en-US" sz="2000" b="1" dirty="0" smtClean="0">
                <a:solidFill>
                  <a:srgbClr val="0000FF"/>
                </a:solidFill>
                <a:latin typeface="Times New Roman" panose="02020603050405020304" pitchFamily="18" charset="0"/>
                <a:ea typeface="Times New Roman" panose="02020603050405020304" pitchFamily="18" charset="0"/>
              </a:rPr>
              <a:t>Circuits</a:t>
            </a:r>
          </a:p>
          <a:p>
            <a:r>
              <a:rPr lang="en-US" b="1" dirty="0" smtClean="0">
                <a:latin typeface="Times New Roman" panose="02020603050405020304" pitchFamily="18" charset="0"/>
                <a:ea typeface="Times New Roman" panose="02020603050405020304" pitchFamily="18" charset="0"/>
              </a:rPr>
              <a:t>Must be soldered in position before the ICs are inserted </a:t>
            </a:r>
            <a:endParaRPr lang="en-US" dirty="0"/>
          </a:p>
        </p:txBody>
      </p:sp>
      <p:sp>
        <p:nvSpPr>
          <p:cNvPr id="3" name="Rectangle 2"/>
          <p:cNvSpPr>
            <a:spLocks noChangeArrowheads="1"/>
          </p:cNvSpPr>
          <p:nvPr/>
        </p:nvSpPr>
        <p:spPr bwMode="auto">
          <a:xfrm>
            <a:off x="509047" y="131032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2532918603"/>
              </p:ext>
            </p:extLst>
          </p:nvPr>
        </p:nvGraphicFramePr>
        <p:xfrm>
          <a:off x="386890" y="1310326"/>
          <a:ext cx="5839514" cy="1649737"/>
        </p:xfrm>
        <a:graphic>
          <a:graphicData uri="http://schemas.openxmlformats.org/presentationml/2006/ole">
            <mc:AlternateContent xmlns:mc="http://schemas.openxmlformats.org/markup-compatibility/2006">
              <mc:Choice xmlns:v="urn:schemas-microsoft-com:vml" Requires="v">
                <p:oleObj spid="_x0000_s10247" name="Picture" r:id="rId3" imgW="5988786" imgH="1689618" progId="Word.Picture.8">
                  <p:embed/>
                </p:oleObj>
              </mc:Choice>
              <mc:Fallback>
                <p:oleObj name="Picture" r:id="rId3" imgW="5988786" imgH="1689618" progId="Word.Picture.8">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890" y="1310326"/>
                        <a:ext cx="5839514" cy="1649737"/>
                      </a:xfrm>
                      <a:prstGeom prst="rect">
                        <a:avLst/>
                      </a:prstGeom>
                      <a:noFill/>
                    </p:spPr>
                  </p:pic>
                </p:oleObj>
              </mc:Fallback>
            </mc:AlternateContent>
          </a:graphicData>
        </a:graphic>
      </p:graphicFrame>
      <p:pic>
        <p:nvPicPr>
          <p:cNvPr id="5" name="Picture 3"/>
          <p:cNvPicPr>
            <a:picLocks noChangeAspect="1" noChangeArrowheads="1"/>
          </p:cNvPicPr>
          <p:nvPr/>
        </p:nvPicPr>
        <p:blipFill>
          <a:blip r:embed="rId5" cstate="print"/>
          <a:srcRect l="2143" t="18214" r="4321" b="30105"/>
          <a:stretch>
            <a:fillRect/>
          </a:stretch>
        </p:blipFill>
        <p:spPr bwMode="auto">
          <a:xfrm>
            <a:off x="207781" y="4356467"/>
            <a:ext cx="5344606" cy="2362427"/>
          </a:xfrm>
          <a:prstGeom prst="rect">
            <a:avLst/>
          </a:prstGeom>
          <a:noFill/>
          <a:ln w="9525">
            <a:noFill/>
            <a:miter lim="800000"/>
            <a:headEnd/>
            <a:tailEnd/>
          </a:ln>
        </p:spPr>
      </p:pic>
      <p:graphicFrame>
        <p:nvGraphicFramePr>
          <p:cNvPr id="6" name="Table 5"/>
          <p:cNvGraphicFramePr>
            <a:graphicFrameLocks noGrp="1"/>
          </p:cNvGraphicFramePr>
          <p:nvPr>
            <p:extLst>
              <p:ext uri="{D42A27DB-BD31-4B8C-83A1-F6EECF244321}">
                <p14:modId xmlns:p14="http://schemas.microsoft.com/office/powerpoint/2010/main" val="1177761246"/>
              </p:ext>
            </p:extLst>
          </p:nvPr>
        </p:nvGraphicFramePr>
        <p:xfrm>
          <a:off x="4557860" y="2771481"/>
          <a:ext cx="4479697" cy="1494147"/>
        </p:xfrm>
        <a:graphic>
          <a:graphicData uri="http://schemas.openxmlformats.org/drawingml/2006/table">
            <a:tbl>
              <a:tblPr>
                <a:tableStyleId>{5C22544A-7EE6-4342-B048-85BDC9FD1C3A}</a:tableStyleId>
              </a:tblPr>
              <a:tblGrid>
                <a:gridCol w="1399905">
                  <a:extLst>
                    <a:ext uri="{9D8B030D-6E8A-4147-A177-3AD203B41FA5}">
                      <a16:colId xmlns:a16="http://schemas.microsoft.com/office/drawing/2014/main" val="151736856"/>
                    </a:ext>
                  </a:extLst>
                </a:gridCol>
                <a:gridCol w="1679887">
                  <a:extLst>
                    <a:ext uri="{9D8B030D-6E8A-4147-A177-3AD203B41FA5}">
                      <a16:colId xmlns:a16="http://schemas.microsoft.com/office/drawing/2014/main" val="2044895068"/>
                    </a:ext>
                  </a:extLst>
                </a:gridCol>
                <a:gridCol w="1399905">
                  <a:extLst>
                    <a:ext uri="{9D8B030D-6E8A-4147-A177-3AD203B41FA5}">
                      <a16:colId xmlns:a16="http://schemas.microsoft.com/office/drawing/2014/main" val="3249744215"/>
                    </a:ext>
                  </a:extLst>
                </a:gridCol>
              </a:tblGrid>
              <a:tr h="498049">
                <a:tc>
                  <a:txBody>
                    <a:bodyPr/>
                    <a:lstStyle/>
                    <a:p>
                      <a:pPr marL="0" marR="0">
                        <a:spcBef>
                          <a:spcPts val="0"/>
                        </a:spcBef>
                        <a:spcAft>
                          <a:spcPts val="0"/>
                        </a:spcAft>
                      </a:pPr>
                      <a:r>
                        <a:rPr lang="en-US" sz="1000" dirty="0">
                          <a:effectLst/>
                        </a:rPr>
                        <a:t>Component ID</a:t>
                      </a:r>
                      <a:endParaRPr lang="en-US" sz="12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000">
                          <a:effectLst/>
                        </a:rPr>
                        <a:t>Type</a:t>
                      </a:r>
                      <a:endParaRPr lang="en-US" sz="1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000">
                          <a:effectLst/>
                        </a:rPr>
                        <a:t>Marking</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164713665"/>
                  </a:ext>
                </a:extLst>
              </a:tr>
              <a:tr h="498049">
                <a:tc>
                  <a:txBody>
                    <a:bodyPr/>
                    <a:lstStyle/>
                    <a:p>
                      <a:pPr marL="0" marR="0">
                        <a:lnSpc>
                          <a:spcPct val="150000"/>
                        </a:lnSpc>
                        <a:spcBef>
                          <a:spcPts val="0"/>
                        </a:spcBef>
                        <a:spcAft>
                          <a:spcPts val="0"/>
                        </a:spcAft>
                      </a:pPr>
                      <a:r>
                        <a:rPr lang="en-US" sz="1000" dirty="0">
                          <a:effectLst/>
                        </a:rPr>
                        <a:t>U3</a:t>
                      </a:r>
                      <a:endParaRPr lang="en-US" sz="12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000" dirty="0">
                          <a:effectLst/>
                        </a:rPr>
                        <a:t>DIP14 socket</a:t>
                      </a:r>
                      <a:endParaRPr lang="en-US" sz="12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000">
                          <a:effectLst/>
                        </a:rPr>
                        <a:t>14-pin </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687667793"/>
                  </a:ext>
                </a:extLst>
              </a:tr>
              <a:tr h="498049">
                <a:tc>
                  <a:txBody>
                    <a:bodyPr/>
                    <a:lstStyle/>
                    <a:p>
                      <a:pPr marL="0" marR="0">
                        <a:spcBef>
                          <a:spcPts val="0"/>
                        </a:spcBef>
                        <a:spcAft>
                          <a:spcPts val="0"/>
                        </a:spcAft>
                      </a:pPr>
                      <a:r>
                        <a:rPr lang="en-US" sz="1000">
                          <a:effectLst/>
                        </a:rPr>
                        <a:t>U1, 2, 4</a:t>
                      </a:r>
                      <a:endParaRPr lang="en-US" sz="1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000">
                          <a:effectLst/>
                        </a:rPr>
                        <a:t>DIP16 socket</a:t>
                      </a:r>
                      <a:endParaRPr lang="en-US" sz="1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000" dirty="0">
                          <a:effectLst/>
                        </a:rPr>
                        <a:t>16-pin</a:t>
                      </a:r>
                      <a:endParaRPr lang="en-US"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413033681"/>
                  </a:ext>
                </a:extLst>
              </a:tr>
            </a:tbl>
          </a:graphicData>
        </a:graphic>
      </p:graphicFrame>
      <p:sp>
        <p:nvSpPr>
          <p:cNvPr id="7" name="Rectangle 4"/>
          <p:cNvSpPr>
            <a:spLocks noChangeArrowheads="1"/>
          </p:cNvSpPr>
          <p:nvPr/>
        </p:nvSpPr>
        <p:spPr bwMode="auto">
          <a:xfrm>
            <a:off x="5330857" y="2377853"/>
            <a:ext cx="3403077"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IC socket ID numbers and type.</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01145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3F49DCF-B9A1-4189-8DCD-A7F3D6E51E5E}" type="slidenum">
              <a:rPr lang="en-US" altLang="en-US">
                <a:solidFill>
                  <a:srgbClr val="898989"/>
                </a:solidFill>
                <a:latin typeface="Calibri" panose="020F0502020204030204" pitchFamily="34" charset="0"/>
              </a:rPr>
              <a:pPr eaLnBrk="1" hangingPunct="1"/>
              <a:t>11</a:t>
            </a:fld>
            <a:endParaRPr lang="en-US" altLang="en-US">
              <a:solidFill>
                <a:srgbClr val="898989"/>
              </a:solidFill>
              <a:latin typeface="Calibri" panose="020F0502020204030204" pitchFamily="34" charset="0"/>
            </a:endParaRPr>
          </a:p>
        </p:txBody>
      </p:sp>
      <p:pic>
        <p:nvPicPr>
          <p:cNvPr id="13315" name="Picture 2"/>
          <p:cNvPicPr>
            <a:picLocks noChangeAspect="1" noChangeArrowheads="1"/>
          </p:cNvPicPr>
          <p:nvPr/>
        </p:nvPicPr>
        <p:blipFill>
          <a:blip r:embed="rId2">
            <a:extLst>
              <a:ext uri="{28A0092B-C50C-407E-A947-70E740481C1C}">
                <a14:useLocalDpi xmlns:a14="http://schemas.microsoft.com/office/drawing/2010/main" val="0"/>
              </a:ext>
            </a:extLst>
          </a:blip>
          <a:srcRect l="2199" b="2707"/>
          <a:stretch>
            <a:fillRect/>
          </a:stretch>
        </p:blipFill>
        <p:spPr bwMode="auto">
          <a:xfrm>
            <a:off x="2209800" y="4556125"/>
            <a:ext cx="4267200" cy="189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Box 3"/>
          <p:cNvSpPr txBox="1">
            <a:spLocks noChangeArrowheads="1"/>
          </p:cNvSpPr>
          <p:nvPr/>
        </p:nvSpPr>
        <p:spPr bwMode="auto">
          <a:xfrm>
            <a:off x="6781800" y="4876800"/>
            <a:ext cx="13287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latin typeface="Calibri" panose="020F0502020204030204" pitchFamily="34" charset="0"/>
              </a:rPr>
              <a:t>Tuning CKT</a:t>
            </a:r>
          </a:p>
        </p:txBody>
      </p:sp>
      <p:cxnSp>
        <p:nvCxnSpPr>
          <p:cNvPr id="6" name="Straight Arrow Connector 5"/>
          <p:cNvCxnSpPr>
            <a:stCxn id="13316" idx="2"/>
          </p:cNvCxnSpPr>
          <p:nvPr/>
        </p:nvCxnSpPr>
        <p:spPr>
          <a:xfrm rot="5400000">
            <a:off x="6514307" y="4782343"/>
            <a:ext cx="438150" cy="1427163"/>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1371600" y="4876800"/>
            <a:ext cx="1295400" cy="91440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514600" y="4267200"/>
            <a:ext cx="990600" cy="97155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0800000" flipV="1">
            <a:off x="4876800" y="4419600"/>
            <a:ext cx="1600200" cy="121920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321" name="TextBox 15"/>
          <p:cNvSpPr txBox="1">
            <a:spLocks noChangeArrowheads="1"/>
          </p:cNvSpPr>
          <p:nvPr/>
        </p:nvSpPr>
        <p:spPr bwMode="auto">
          <a:xfrm>
            <a:off x="6553200" y="4114800"/>
            <a:ext cx="10493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latin typeface="Calibri" panose="020F0502020204030204" pitchFamily="34" charset="0"/>
              </a:rPr>
              <a:t>Amplifier</a:t>
            </a:r>
          </a:p>
        </p:txBody>
      </p:sp>
      <p:sp>
        <p:nvSpPr>
          <p:cNvPr id="13322" name="TextBox 16"/>
          <p:cNvSpPr txBox="1">
            <a:spLocks noChangeArrowheads="1"/>
          </p:cNvSpPr>
          <p:nvPr/>
        </p:nvSpPr>
        <p:spPr bwMode="auto">
          <a:xfrm>
            <a:off x="2057400" y="3962400"/>
            <a:ext cx="1066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latin typeface="Calibri" panose="020F0502020204030204" pitchFamily="34" charset="0"/>
              </a:rPr>
              <a:t>Selector</a:t>
            </a:r>
          </a:p>
        </p:txBody>
      </p:sp>
      <p:sp>
        <p:nvSpPr>
          <p:cNvPr id="13323" name="TextBox 17"/>
          <p:cNvSpPr txBox="1">
            <a:spLocks noChangeArrowheads="1"/>
          </p:cNvSpPr>
          <p:nvPr/>
        </p:nvSpPr>
        <p:spPr bwMode="auto">
          <a:xfrm>
            <a:off x="762000" y="4495800"/>
            <a:ext cx="10239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latin typeface="Calibri" panose="020F0502020204030204" pitchFamily="34" charset="0"/>
              </a:rPr>
              <a:t>Counter</a:t>
            </a:r>
          </a:p>
        </p:txBody>
      </p:sp>
      <p:sp>
        <p:nvSpPr>
          <p:cNvPr id="13324" name="Rectangle 1"/>
          <p:cNvSpPr>
            <a:spLocks noChangeArrowheads="1"/>
          </p:cNvSpPr>
          <p:nvPr/>
        </p:nvSpPr>
        <p:spPr bwMode="auto">
          <a:xfrm>
            <a:off x="461913" y="347662"/>
            <a:ext cx="3581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dirty="0">
                <a:solidFill>
                  <a:srgbClr val="0000FF"/>
                </a:solidFill>
                <a:cs typeface="Times New Roman" panose="02020603050405020304" pitchFamily="18" charset="0"/>
              </a:rPr>
              <a:t>Integrated Circuits </a:t>
            </a:r>
            <a:endParaRPr lang="en-US" altLang="en-US" sz="2400" dirty="0">
              <a:solidFill>
                <a:srgbClr val="0000FF"/>
              </a:solidFill>
            </a:endParaRPr>
          </a:p>
        </p:txBody>
      </p:sp>
      <p:pic>
        <p:nvPicPr>
          <p:cNvPr id="13325" name="Picture 19" descr="http://media.digikey.com/photos/National%20Semi%20Photos/14-14-DI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8437" y="838041"/>
            <a:ext cx="1533525"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8" name="TextBox 18"/>
          <p:cNvSpPr txBox="1">
            <a:spLocks noChangeArrowheads="1"/>
          </p:cNvSpPr>
          <p:nvPr/>
        </p:nvSpPr>
        <p:spPr bwMode="auto">
          <a:xfrm>
            <a:off x="376237" y="1676241"/>
            <a:ext cx="16192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latin typeface="Calibri" panose="020F0502020204030204" pitchFamily="34" charset="0"/>
              </a:rPr>
              <a:t>Orientation</a:t>
            </a:r>
          </a:p>
        </p:txBody>
      </p:sp>
      <p:cxnSp>
        <p:nvCxnSpPr>
          <p:cNvPr id="24" name="Straight Arrow Connector 23"/>
          <p:cNvCxnSpPr>
            <a:stCxn id="13328" idx="3"/>
          </p:cNvCxnSpPr>
          <p:nvPr/>
        </p:nvCxnSpPr>
        <p:spPr>
          <a:xfrm flipV="1">
            <a:off x="1995487" y="1676241"/>
            <a:ext cx="742950" cy="2301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5" name="Table 4"/>
          <p:cNvGraphicFramePr>
            <a:graphicFrameLocks noGrp="1"/>
          </p:cNvGraphicFramePr>
          <p:nvPr>
            <p:extLst>
              <p:ext uri="{D42A27DB-BD31-4B8C-83A1-F6EECF244321}">
                <p14:modId xmlns:p14="http://schemas.microsoft.com/office/powerpoint/2010/main" val="3384300676"/>
              </p:ext>
            </p:extLst>
          </p:nvPr>
        </p:nvGraphicFramePr>
        <p:xfrm>
          <a:off x="3813142" y="2021515"/>
          <a:ext cx="4660327" cy="1972020"/>
        </p:xfrm>
        <a:graphic>
          <a:graphicData uri="http://schemas.openxmlformats.org/drawingml/2006/table">
            <a:tbl>
              <a:tblPr>
                <a:tableStyleId>{5C22544A-7EE6-4342-B048-85BDC9FD1C3A}</a:tableStyleId>
              </a:tblPr>
              <a:tblGrid>
                <a:gridCol w="582541">
                  <a:extLst>
                    <a:ext uri="{9D8B030D-6E8A-4147-A177-3AD203B41FA5}">
                      <a16:colId xmlns:a16="http://schemas.microsoft.com/office/drawing/2014/main" val="1689677840"/>
                    </a:ext>
                  </a:extLst>
                </a:gridCol>
                <a:gridCol w="1310717">
                  <a:extLst>
                    <a:ext uri="{9D8B030D-6E8A-4147-A177-3AD203B41FA5}">
                      <a16:colId xmlns:a16="http://schemas.microsoft.com/office/drawing/2014/main" val="3508829913"/>
                    </a:ext>
                  </a:extLst>
                </a:gridCol>
                <a:gridCol w="2767069">
                  <a:extLst>
                    <a:ext uri="{9D8B030D-6E8A-4147-A177-3AD203B41FA5}">
                      <a16:colId xmlns:a16="http://schemas.microsoft.com/office/drawing/2014/main" val="3424177642"/>
                    </a:ext>
                  </a:extLst>
                </a:gridCol>
              </a:tblGrid>
              <a:tr h="394404">
                <a:tc>
                  <a:txBody>
                    <a:bodyPr/>
                    <a:lstStyle/>
                    <a:p>
                      <a:pPr marL="0" marR="0">
                        <a:spcBef>
                          <a:spcPts val="0"/>
                        </a:spcBef>
                        <a:spcAft>
                          <a:spcPts val="0"/>
                        </a:spcAft>
                      </a:pPr>
                      <a:r>
                        <a:rPr lang="en-US" sz="1000">
                          <a:effectLst/>
                        </a:rPr>
                        <a:t>ID</a:t>
                      </a:r>
                      <a:endParaRPr lang="en-US" sz="1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000">
                          <a:effectLst/>
                        </a:rPr>
                        <a:t>Parts number</a:t>
                      </a:r>
                      <a:endParaRPr lang="en-US" sz="1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000">
                          <a:effectLst/>
                        </a:rPr>
                        <a:t>Function</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328078436"/>
                  </a:ext>
                </a:extLst>
              </a:tr>
              <a:tr h="394404">
                <a:tc>
                  <a:txBody>
                    <a:bodyPr/>
                    <a:lstStyle/>
                    <a:p>
                      <a:pPr marL="0" marR="0">
                        <a:spcBef>
                          <a:spcPts val="0"/>
                        </a:spcBef>
                        <a:spcAft>
                          <a:spcPts val="0"/>
                        </a:spcAft>
                      </a:pPr>
                      <a:r>
                        <a:rPr lang="en-US" sz="1000">
                          <a:effectLst/>
                        </a:rPr>
                        <a:t>U1</a:t>
                      </a:r>
                      <a:endParaRPr lang="en-US" sz="1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000" dirty="0">
                          <a:effectLst/>
                        </a:rPr>
                        <a:t>CD4051</a:t>
                      </a:r>
                      <a:endParaRPr lang="en-US" sz="12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000">
                          <a:effectLst/>
                        </a:rPr>
                        <a:t>8 to 1 multiplexer </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666033323"/>
                  </a:ext>
                </a:extLst>
              </a:tr>
              <a:tr h="394404">
                <a:tc>
                  <a:txBody>
                    <a:bodyPr/>
                    <a:lstStyle/>
                    <a:p>
                      <a:pPr marL="0" marR="0">
                        <a:spcBef>
                          <a:spcPts val="0"/>
                        </a:spcBef>
                        <a:spcAft>
                          <a:spcPts val="0"/>
                        </a:spcAft>
                      </a:pPr>
                      <a:r>
                        <a:rPr lang="en-US" sz="1000">
                          <a:effectLst/>
                        </a:rPr>
                        <a:t>U2</a:t>
                      </a:r>
                      <a:endParaRPr lang="en-US" sz="1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000">
                          <a:effectLst/>
                        </a:rPr>
                        <a:t>CD4052</a:t>
                      </a:r>
                      <a:endParaRPr lang="en-US" sz="1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000">
                          <a:effectLst/>
                        </a:rPr>
                        <a:t>Due 4 to 1 multiplexer</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853223168"/>
                  </a:ext>
                </a:extLst>
              </a:tr>
              <a:tr h="394404">
                <a:tc>
                  <a:txBody>
                    <a:bodyPr/>
                    <a:lstStyle/>
                    <a:p>
                      <a:pPr marL="0" marR="0">
                        <a:spcBef>
                          <a:spcPts val="0"/>
                        </a:spcBef>
                        <a:spcAft>
                          <a:spcPts val="0"/>
                        </a:spcAft>
                      </a:pPr>
                      <a:r>
                        <a:rPr lang="en-US" sz="1000">
                          <a:effectLst/>
                        </a:rPr>
                        <a:t>U3</a:t>
                      </a:r>
                      <a:endParaRPr lang="en-US" sz="1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000">
                          <a:effectLst/>
                        </a:rPr>
                        <a:t>MC33204P</a:t>
                      </a:r>
                      <a:endParaRPr lang="en-US" sz="1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000">
                          <a:effectLst/>
                        </a:rPr>
                        <a:t>Rail-to-Rail Op Amp</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996053076"/>
                  </a:ext>
                </a:extLst>
              </a:tr>
              <a:tr h="394404">
                <a:tc>
                  <a:txBody>
                    <a:bodyPr/>
                    <a:lstStyle/>
                    <a:p>
                      <a:pPr marL="0" marR="0">
                        <a:spcBef>
                          <a:spcPts val="0"/>
                        </a:spcBef>
                        <a:spcAft>
                          <a:spcPts val="0"/>
                        </a:spcAft>
                      </a:pPr>
                      <a:r>
                        <a:rPr lang="en-US" sz="1000">
                          <a:effectLst/>
                        </a:rPr>
                        <a:t>U4</a:t>
                      </a:r>
                      <a:endParaRPr lang="en-US" sz="1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000">
                          <a:effectLst/>
                        </a:rPr>
                        <a:t>CD4520</a:t>
                      </a:r>
                      <a:endParaRPr lang="en-US" sz="1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000" dirty="0">
                          <a:effectLst/>
                        </a:rPr>
                        <a:t>Counter</a:t>
                      </a:r>
                      <a:endParaRPr lang="en-US"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295201901"/>
                  </a:ext>
                </a:extLst>
              </a:tr>
            </a:tbl>
          </a:graphicData>
        </a:graphic>
      </p:graphicFrame>
      <p:sp>
        <p:nvSpPr>
          <p:cNvPr id="10" name="Rectangle 2"/>
          <p:cNvSpPr>
            <a:spLocks noChangeArrowheads="1"/>
          </p:cNvSpPr>
          <p:nvPr/>
        </p:nvSpPr>
        <p:spPr bwMode="auto">
          <a:xfrm>
            <a:off x="3850849" y="1470981"/>
            <a:ext cx="4576714"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IC parts number and function.</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303924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2353382075"/>
              </p:ext>
            </p:extLst>
          </p:nvPr>
        </p:nvGraphicFramePr>
        <p:xfrm>
          <a:off x="744718" y="2370841"/>
          <a:ext cx="4490668" cy="1663831"/>
        </p:xfrm>
        <a:graphic>
          <a:graphicData uri="http://schemas.openxmlformats.org/presentationml/2006/ole">
            <mc:AlternateContent xmlns:mc="http://schemas.openxmlformats.org/markup-compatibility/2006">
              <mc:Choice xmlns:v="urn:schemas-microsoft-com:vml" Requires="v">
                <p:oleObj spid="_x0000_s9225" name="Picture" r:id="rId3" imgW="3401181" imgH="1257683" progId="Word.Picture.8">
                  <p:embed/>
                </p:oleObj>
              </mc:Choice>
              <mc:Fallback>
                <p:oleObj name="Picture" r:id="rId3" imgW="3401181" imgH="1257683" progId="Word.Picture.8">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718" y="2370841"/>
                        <a:ext cx="4490668" cy="1663831"/>
                      </a:xfrm>
                      <a:prstGeom prst="rect">
                        <a:avLst/>
                      </a:prstGeom>
                      <a:noFill/>
                    </p:spPr>
                  </p:pic>
                </p:oleObj>
              </mc:Fallback>
            </mc:AlternateContent>
          </a:graphicData>
        </a:graphic>
      </p:graphicFrame>
      <p:sp>
        <p:nvSpPr>
          <p:cNvPr id="4" name="Rectangle 3"/>
          <p:cNvSpPr/>
          <p:nvPr/>
        </p:nvSpPr>
        <p:spPr>
          <a:xfrm>
            <a:off x="1051089" y="791678"/>
            <a:ext cx="7301060" cy="1323439"/>
          </a:xfrm>
          <a:prstGeom prst="rect">
            <a:avLst/>
          </a:prstGeom>
        </p:spPr>
        <p:txBody>
          <a:bodyPr wrap="square">
            <a:spAutoFit/>
          </a:bodyPr>
          <a:lstStyle/>
          <a:p>
            <a:pPr algn="just"/>
            <a:r>
              <a:rPr lang="en-US" sz="1600" dirty="0" smtClean="0">
                <a:latin typeface="Times New Roman" panose="02020603050405020304" pitchFamily="18" charset="0"/>
                <a:ea typeface="Times New Roman" panose="02020603050405020304" pitchFamily="18" charset="0"/>
              </a:rPr>
              <a:t>There </a:t>
            </a:r>
            <a:r>
              <a:rPr lang="en-US" sz="1600" dirty="0">
                <a:latin typeface="Times New Roman" panose="02020603050405020304" pitchFamily="18" charset="0"/>
                <a:ea typeface="Times New Roman" panose="02020603050405020304" pitchFamily="18" charset="0"/>
              </a:rPr>
              <a:t>are two connectors on the board – J1 and J2.  J1 is a 10-pin ribbon cable connector.  J2 is a 3-pin stick connector.  J1 should be placed according to Figure 12.  J2 can be placed in either orientation but the shorter pin side should be placed into the holes.  You will see a place on the circuit board labeled for J3.  For this project, J3 is not used.</a:t>
            </a:r>
            <a:endParaRPr lang="en-US" sz="1600" dirty="0">
              <a:effectLst/>
              <a:latin typeface="Times New Roman" panose="02020603050405020304" pitchFamily="18" charset="0"/>
              <a:ea typeface="Times New Roman" panose="02020603050405020304" pitchFamily="18" charset="0"/>
            </a:endParaRPr>
          </a:p>
        </p:txBody>
      </p:sp>
      <p:sp>
        <p:nvSpPr>
          <p:cNvPr id="5" name="Rectangle 4"/>
          <p:cNvSpPr/>
          <p:nvPr/>
        </p:nvSpPr>
        <p:spPr>
          <a:xfrm>
            <a:off x="502368" y="316870"/>
            <a:ext cx="1899879" cy="400110"/>
          </a:xfrm>
          <a:prstGeom prst="rect">
            <a:avLst/>
          </a:prstGeom>
        </p:spPr>
        <p:txBody>
          <a:bodyPr wrap="none">
            <a:spAutoFit/>
          </a:bodyPr>
          <a:lstStyle/>
          <a:p>
            <a:pPr marR="0" lvl="1">
              <a:spcBef>
                <a:spcPts val="0"/>
              </a:spcBef>
              <a:spcAft>
                <a:spcPts val="0"/>
              </a:spcAft>
              <a:tabLst>
                <a:tab pos="228600" algn="l"/>
              </a:tabLst>
            </a:pPr>
            <a:r>
              <a:rPr lang="en-US" sz="2000" b="1" dirty="0">
                <a:solidFill>
                  <a:srgbClr val="0000FF"/>
                </a:solidFill>
                <a:latin typeface="Times New Roman" panose="02020603050405020304" pitchFamily="18" charset="0"/>
                <a:ea typeface="Times New Roman" panose="02020603050405020304" pitchFamily="18" charset="0"/>
              </a:rPr>
              <a:t>Connectors</a:t>
            </a:r>
            <a:endParaRPr lang="en-US" sz="2000" dirty="0">
              <a:solidFill>
                <a:srgbClr val="0000FF"/>
              </a:solidFill>
              <a:latin typeface="Times New Roman" panose="02020603050405020304" pitchFamily="18" charset="0"/>
              <a:ea typeface="Times New Roman" panose="02020603050405020304" pitchFamily="18"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3931295102"/>
              </p:ext>
            </p:extLst>
          </p:nvPr>
        </p:nvGraphicFramePr>
        <p:xfrm>
          <a:off x="4397605" y="4034672"/>
          <a:ext cx="4114800" cy="2187575"/>
        </p:xfrm>
        <a:graphic>
          <a:graphicData uri="http://schemas.openxmlformats.org/presentationml/2006/ole">
            <mc:AlternateContent xmlns:mc="http://schemas.openxmlformats.org/markup-compatibility/2006">
              <mc:Choice xmlns:v="urn:schemas-microsoft-com:vml" Requires="v">
                <p:oleObj spid="_x0000_s9226" name="Picture" r:id="rId5" imgW="3702852" imgH="1963669" progId="Word.Picture.8">
                  <p:embed/>
                </p:oleObj>
              </mc:Choice>
              <mc:Fallback>
                <p:oleObj name="Picture" r:id="rId5" imgW="3702852" imgH="1963669" progId="Word.Picture.8">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97605" y="4034672"/>
                        <a:ext cx="4114800" cy="2187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91953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l="74834" t="74177" r="11403" b="18139"/>
          <a:stretch>
            <a:fillRect/>
          </a:stretch>
        </p:blipFill>
        <p:spPr bwMode="auto">
          <a:xfrm>
            <a:off x="7626168" y="5245462"/>
            <a:ext cx="1345475" cy="600892"/>
          </a:xfrm>
          <a:prstGeom prst="rect">
            <a:avLst/>
          </a:prstGeom>
          <a:noFill/>
          <a:ln w="9525">
            <a:noFill/>
            <a:miter lim="800000"/>
            <a:headEnd/>
            <a:tailEnd/>
          </a:ln>
        </p:spPr>
      </p:pic>
      <p:sp>
        <p:nvSpPr>
          <p:cNvPr id="5" name="TextBox 4"/>
          <p:cNvSpPr txBox="1"/>
          <p:nvPr/>
        </p:nvSpPr>
        <p:spPr>
          <a:xfrm>
            <a:off x="241300" y="5588000"/>
            <a:ext cx="914400" cy="1169551"/>
          </a:xfrm>
          <a:prstGeom prst="rect">
            <a:avLst/>
          </a:prstGeom>
          <a:noFill/>
        </p:spPr>
        <p:txBody>
          <a:bodyPr wrap="square" rtlCol="0">
            <a:spAutoFit/>
          </a:bodyPr>
          <a:lstStyle/>
          <a:p>
            <a:r>
              <a:rPr lang="en-US" sz="1000" dirty="0" smtClean="0"/>
              <a:t>R1 = 68.1k </a:t>
            </a:r>
            <a:r>
              <a:rPr lang="en-US" sz="800" dirty="0" smtClean="0">
                <a:sym typeface="Symbol"/>
              </a:rPr>
              <a:t>      </a:t>
            </a:r>
            <a:r>
              <a:rPr lang="en-US" sz="1000" dirty="0" smtClean="0"/>
              <a:t>R2 = 249k </a:t>
            </a:r>
            <a:r>
              <a:rPr lang="en-US" sz="800" dirty="0" smtClean="0">
                <a:sym typeface="Symbol"/>
              </a:rPr>
              <a:t></a:t>
            </a:r>
            <a:r>
              <a:rPr lang="en-US" sz="1000" dirty="0" smtClean="0"/>
              <a:t>  </a:t>
            </a:r>
          </a:p>
          <a:p>
            <a:r>
              <a:rPr lang="en-US" sz="1000" dirty="0" smtClean="0"/>
              <a:t>R3 = 2.8k </a:t>
            </a:r>
            <a:r>
              <a:rPr lang="en-US" sz="800" dirty="0" smtClean="0">
                <a:sym typeface="Symbol"/>
              </a:rPr>
              <a:t></a:t>
            </a:r>
            <a:endParaRPr lang="en-US" sz="800" dirty="0" smtClean="0"/>
          </a:p>
          <a:p>
            <a:r>
              <a:rPr lang="en-US" sz="1000" dirty="0" smtClean="0"/>
              <a:t>R4 = 10k </a:t>
            </a:r>
            <a:r>
              <a:rPr lang="en-US" sz="800" dirty="0" smtClean="0">
                <a:sym typeface="Symbol"/>
              </a:rPr>
              <a:t></a:t>
            </a:r>
            <a:endParaRPr lang="en-US" sz="800" dirty="0" smtClean="0"/>
          </a:p>
          <a:p>
            <a:r>
              <a:rPr lang="en-US" sz="1000" dirty="0" smtClean="0"/>
              <a:t>R5 = 10k </a:t>
            </a:r>
            <a:r>
              <a:rPr lang="en-US" sz="800" dirty="0" smtClean="0">
                <a:sym typeface="Symbol"/>
              </a:rPr>
              <a:t></a:t>
            </a:r>
            <a:endParaRPr lang="en-US" sz="800" dirty="0" smtClean="0"/>
          </a:p>
          <a:p>
            <a:r>
              <a:rPr lang="en-US" sz="1000" dirty="0" smtClean="0"/>
              <a:t>R6 = 100k </a:t>
            </a:r>
            <a:r>
              <a:rPr lang="en-US" sz="800" dirty="0" smtClean="0">
                <a:sym typeface="Symbol"/>
              </a:rPr>
              <a:t></a:t>
            </a:r>
            <a:endParaRPr lang="en-US" sz="800" dirty="0" smtClean="0"/>
          </a:p>
          <a:p>
            <a:r>
              <a:rPr lang="en-US" sz="1000" dirty="0" smtClean="0"/>
              <a:t>R7 = 8.06k </a:t>
            </a:r>
            <a:r>
              <a:rPr lang="en-US" sz="800" dirty="0" smtClean="0">
                <a:sym typeface="Symbol"/>
              </a:rPr>
              <a:t></a:t>
            </a:r>
            <a:endParaRPr lang="en-US" sz="800" dirty="0" smtClean="0"/>
          </a:p>
        </p:txBody>
      </p:sp>
      <p:pic>
        <p:nvPicPr>
          <p:cNvPr id="6" name="Picture 3"/>
          <p:cNvPicPr>
            <a:picLocks noChangeAspect="1" noChangeArrowheads="1"/>
          </p:cNvPicPr>
          <p:nvPr/>
        </p:nvPicPr>
        <p:blipFill>
          <a:blip r:embed="rId2" cstate="print"/>
          <a:srcRect l="44728" t="74205" r="49816" b="18391"/>
          <a:stretch>
            <a:fillRect/>
          </a:stretch>
        </p:blipFill>
        <p:spPr bwMode="auto">
          <a:xfrm>
            <a:off x="5410200" y="5270500"/>
            <a:ext cx="533400" cy="571500"/>
          </a:xfrm>
          <a:prstGeom prst="rect">
            <a:avLst/>
          </a:prstGeom>
          <a:noFill/>
          <a:ln w="9525">
            <a:noFill/>
            <a:miter lim="800000"/>
            <a:headEnd/>
            <a:tailEnd/>
          </a:ln>
        </p:spPr>
      </p:pic>
      <p:pic>
        <p:nvPicPr>
          <p:cNvPr id="7" name="Picture 3"/>
          <p:cNvPicPr>
            <a:picLocks noChangeAspect="1" noChangeArrowheads="1"/>
          </p:cNvPicPr>
          <p:nvPr/>
        </p:nvPicPr>
        <p:blipFill>
          <a:blip r:embed="rId2" cstate="print"/>
          <a:srcRect l="24421" t="73788" r="66355" b="19716"/>
          <a:stretch>
            <a:fillRect/>
          </a:stretch>
        </p:blipFill>
        <p:spPr bwMode="auto">
          <a:xfrm>
            <a:off x="3517900" y="5207000"/>
            <a:ext cx="901700" cy="508000"/>
          </a:xfrm>
          <a:prstGeom prst="rect">
            <a:avLst/>
          </a:prstGeom>
          <a:noFill/>
          <a:ln w="9525">
            <a:noFill/>
            <a:miter lim="800000"/>
            <a:headEnd/>
            <a:tailEnd/>
          </a:ln>
        </p:spPr>
      </p:pic>
      <p:pic>
        <p:nvPicPr>
          <p:cNvPr id="8" name="Picture 3"/>
          <p:cNvPicPr>
            <a:picLocks noChangeAspect="1" noChangeArrowheads="1"/>
          </p:cNvPicPr>
          <p:nvPr/>
        </p:nvPicPr>
        <p:blipFill>
          <a:blip r:embed="rId2" cstate="print"/>
          <a:srcRect l="4415" t="73017" r="86232" b="23317"/>
          <a:stretch>
            <a:fillRect/>
          </a:stretch>
        </p:blipFill>
        <p:spPr bwMode="auto">
          <a:xfrm>
            <a:off x="989150" y="5232400"/>
            <a:ext cx="914400" cy="297179"/>
          </a:xfrm>
          <a:prstGeom prst="rect">
            <a:avLst/>
          </a:prstGeom>
          <a:noFill/>
          <a:ln w="9525">
            <a:noFill/>
            <a:miter lim="800000"/>
            <a:headEnd/>
            <a:tailEnd/>
          </a:ln>
        </p:spPr>
      </p:pic>
      <p:pic>
        <p:nvPicPr>
          <p:cNvPr id="9" name="Picture 3"/>
          <p:cNvPicPr>
            <a:picLocks noChangeAspect="1" noChangeArrowheads="1"/>
          </p:cNvPicPr>
          <p:nvPr/>
        </p:nvPicPr>
        <p:blipFill>
          <a:blip r:embed="rId2" cstate="print"/>
          <a:srcRect l="60228" t="74196" r="34705" b="18172"/>
          <a:stretch>
            <a:fillRect/>
          </a:stretch>
        </p:blipFill>
        <p:spPr bwMode="auto">
          <a:xfrm>
            <a:off x="6273800" y="5473700"/>
            <a:ext cx="495300" cy="596900"/>
          </a:xfrm>
          <a:prstGeom prst="rect">
            <a:avLst/>
          </a:prstGeom>
          <a:noFill/>
          <a:ln w="9525">
            <a:noFill/>
            <a:miter lim="800000"/>
            <a:headEnd/>
            <a:tailEnd/>
          </a:ln>
        </p:spPr>
      </p:pic>
      <p:pic>
        <p:nvPicPr>
          <p:cNvPr id="11" name="Picture 3"/>
          <p:cNvPicPr>
            <a:picLocks noChangeAspect="1" noChangeArrowheads="1"/>
          </p:cNvPicPr>
          <p:nvPr/>
        </p:nvPicPr>
        <p:blipFill>
          <a:blip r:embed="rId2" cstate="print"/>
          <a:srcRect l="2143" t="18214" r="4321" b="30105"/>
          <a:stretch>
            <a:fillRect/>
          </a:stretch>
        </p:blipFill>
        <p:spPr bwMode="auto">
          <a:xfrm>
            <a:off x="368300" y="1141875"/>
            <a:ext cx="8496300" cy="3755543"/>
          </a:xfrm>
          <a:prstGeom prst="rect">
            <a:avLst/>
          </a:prstGeom>
          <a:noFill/>
          <a:ln w="9525">
            <a:noFill/>
            <a:miter lim="800000"/>
            <a:headEnd/>
            <a:tailEnd/>
          </a:ln>
        </p:spPr>
      </p:pic>
      <p:pic>
        <p:nvPicPr>
          <p:cNvPr id="4" name="Picture 5" descr="L:\DCIM\101MSDCF\DSC03295.JPG"/>
          <p:cNvPicPr>
            <a:picLocks noChangeAspect="1" noChangeArrowheads="1"/>
          </p:cNvPicPr>
          <p:nvPr/>
        </p:nvPicPr>
        <p:blipFill>
          <a:blip r:embed="rId3" cstate="print">
            <a:lum bright="-15000" contrast="45000"/>
          </a:blip>
          <a:srcRect l="31364" t="36083" r="33426" b="42268"/>
          <a:stretch>
            <a:fillRect/>
          </a:stretch>
        </p:blipFill>
        <p:spPr bwMode="auto">
          <a:xfrm>
            <a:off x="5623450" y="50800"/>
            <a:ext cx="3444350" cy="1588358"/>
          </a:xfrm>
          <a:prstGeom prst="rect">
            <a:avLst/>
          </a:prstGeom>
          <a:noFill/>
        </p:spPr>
      </p:pic>
      <p:sp>
        <p:nvSpPr>
          <p:cNvPr id="12" name="TextBox 11"/>
          <p:cNvSpPr txBox="1"/>
          <p:nvPr/>
        </p:nvSpPr>
        <p:spPr>
          <a:xfrm>
            <a:off x="1892300" y="5588000"/>
            <a:ext cx="914400" cy="1169551"/>
          </a:xfrm>
          <a:prstGeom prst="rect">
            <a:avLst/>
          </a:prstGeom>
          <a:noFill/>
        </p:spPr>
        <p:txBody>
          <a:bodyPr wrap="square" rtlCol="0">
            <a:spAutoFit/>
          </a:bodyPr>
          <a:lstStyle/>
          <a:p>
            <a:r>
              <a:rPr lang="en-US" sz="1000" dirty="0" smtClean="0"/>
              <a:t>R15 = 1k </a:t>
            </a:r>
            <a:r>
              <a:rPr lang="en-US" sz="800" dirty="0" smtClean="0">
                <a:sym typeface="Symbol"/>
              </a:rPr>
              <a:t>      </a:t>
            </a:r>
            <a:r>
              <a:rPr lang="en-US" sz="1000" dirty="0" smtClean="0"/>
              <a:t>R16 = 100 </a:t>
            </a:r>
            <a:r>
              <a:rPr lang="en-US" sz="800" dirty="0" smtClean="0">
                <a:sym typeface="Symbol"/>
              </a:rPr>
              <a:t></a:t>
            </a:r>
            <a:r>
              <a:rPr lang="en-US" sz="1000" dirty="0" smtClean="0"/>
              <a:t>  </a:t>
            </a:r>
          </a:p>
          <a:p>
            <a:r>
              <a:rPr lang="en-US" sz="1000" dirty="0" smtClean="0"/>
              <a:t>R17 = 2.8k </a:t>
            </a:r>
            <a:r>
              <a:rPr lang="en-US" sz="800" dirty="0" smtClean="0">
                <a:sym typeface="Symbol"/>
              </a:rPr>
              <a:t></a:t>
            </a:r>
            <a:endParaRPr lang="en-US" sz="800" dirty="0" smtClean="0"/>
          </a:p>
          <a:p>
            <a:r>
              <a:rPr lang="en-US" sz="1000" dirty="0" smtClean="0"/>
              <a:t>R18 = 2.8k </a:t>
            </a:r>
            <a:r>
              <a:rPr lang="en-US" sz="800" dirty="0" smtClean="0">
                <a:sym typeface="Symbol"/>
              </a:rPr>
              <a:t></a:t>
            </a:r>
            <a:endParaRPr lang="en-US" sz="800" dirty="0" smtClean="0"/>
          </a:p>
          <a:p>
            <a:r>
              <a:rPr lang="en-US" sz="1000" dirty="0" smtClean="0"/>
              <a:t>R19 = 2.8k </a:t>
            </a:r>
            <a:r>
              <a:rPr lang="en-US" sz="800" dirty="0" smtClean="0">
                <a:sym typeface="Symbol"/>
              </a:rPr>
              <a:t></a:t>
            </a:r>
            <a:endParaRPr lang="en-US" sz="800" dirty="0" smtClean="0"/>
          </a:p>
          <a:p>
            <a:r>
              <a:rPr lang="en-US" sz="1000" dirty="0" smtClean="0"/>
              <a:t>R20 = 2.8k </a:t>
            </a:r>
            <a:r>
              <a:rPr lang="en-US" sz="800" dirty="0" smtClean="0">
                <a:sym typeface="Symbol"/>
              </a:rPr>
              <a:t></a:t>
            </a:r>
            <a:endParaRPr lang="en-US" sz="800" dirty="0" smtClean="0"/>
          </a:p>
          <a:p>
            <a:endParaRPr lang="en-US" sz="800" dirty="0" smtClean="0"/>
          </a:p>
        </p:txBody>
      </p:sp>
      <p:sp>
        <p:nvSpPr>
          <p:cNvPr id="13" name="TextBox 12"/>
          <p:cNvSpPr txBox="1"/>
          <p:nvPr/>
        </p:nvSpPr>
        <p:spPr>
          <a:xfrm>
            <a:off x="1054100" y="5588000"/>
            <a:ext cx="914400" cy="1169551"/>
          </a:xfrm>
          <a:prstGeom prst="rect">
            <a:avLst/>
          </a:prstGeom>
          <a:noFill/>
        </p:spPr>
        <p:txBody>
          <a:bodyPr wrap="square" rtlCol="0">
            <a:spAutoFit/>
          </a:bodyPr>
          <a:lstStyle/>
          <a:p>
            <a:r>
              <a:rPr lang="en-US" sz="1000" dirty="0" smtClean="0"/>
              <a:t>R8 = 5.11k </a:t>
            </a:r>
            <a:r>
              <a:rPr lang="en-US" sz="800" dirty="0" smtClean="0">
                <a:sym typeface="Symbol"/>
              </a:rPr>
              <a:t>      </a:t>
            </a:r>
            <a:r>
              <a:rPr lang="en-US" sz="1000" dirty="0" smtClean="0"/>
              <a:t>R9 = 82.5k </a:t>
            </a:r>
            <a:r>
              <a:rPr lang="en-US" sz="800" dirty="0" smtClean="0">
                <a:sym typeface="Symbol"/>
              </a:rPr>
              <a:t></a:t>
            </a:r>
            <a:r>
              <a:rPr lang="en-US" sz="1000" dirty="0" smtClean="0"/>
              <a:t>  </a:t>
            </a:r>
          </a:p>
          <a:p>
            <a:r>
              <a:rPr lang="en-US" sz="1000" dirty="0" smtClean="0"/>
              <a:t>R10 = 10k </a:t>
            </a:r>
            <a:r>
              <a:rPr lang="en-US" sz="800" dirty="0" smtClean="0">
                <a:sym typeface="Symbol"/>
              </a:rPr>
              <a:t></a:t>
            </a:r>
            <a:endParaRPr lang="en-US" sz="800" dirty="0" smtClean="0"/>
          </a:p>
          <a:p>
            <a:r>
              <a:rPr lang="en-US" sz="1000" dirty="0" smtClean="0"/>
              <a:t>R11 = 10k </a:t>
            </a:r>
            <a:r>
              <a:rPr lang="en-US" sz="800" dirty="0" smtClean="0">
                <a:sym typeface="Symbol"/>
              </a:rPr>
              <a:t></a:t>
            </a:r>
            <a:endParaRPr lang="en-US" sz="800" dirty="0" smtClean="0"/>
          </a:p>
          <a:p>
            <a:r>
              <a:rPr lang="en-US" sz="1000" dirty="0" smtClean="0"/>
              <a:t>R12 = 10k </a:t>
            </a:r>
            <a:r>
              <a:rPr lang="en-US" sz="800" dirty="0" smtClean="0">
                <a:sym typeface="Symbol"/>
              </a:rPr>
              <a:t></a:t>
            </a:r>
            <a:endParaRPr lang="en-US" sz="800" dirty="0" smtClean="0"/>
          </a:p>
          <a:p>
            <a:r>
              <a:rPr lang="en-US" sz="1000" dirty="0" smtClean="0"/>
              <a:t>R13 = 10k </a:t>
            </a:r>
            <a:r>
              <a:rPr lang="en-US" sz="800" dirty="0" smtClean="0">
                <a:sym typeface="Symbol"/>
              </a:rPr>
              <a:t></a:t>
            </a:r>
            <a:endParaRPr lang="en-US" sz="800" dirty="0" smtClean="0"/>
          </a:p>
          <a:p>
            <a:r>
              <a:rPr lang="en-US" sz="1000" dirty="0" smtClean="0"/>
              <a:t>R14 = 10k </a:t>
            </a:r>
            <a:r>
              <a:rPr lang="en-US" sz="800" dirty="0" smtClean="0">
                <a:sym typeface="Symbol"/>
              </a:rPr>
              <a:t></a:t>
            </a:r>
            <a:endParaRPr lang="en-US" sz="800" dirty="0" smtClean="0"/>
          </a:p>
        </p:txBody>
      </p:sp>
      <p:sp>
        <p:nvSpPr>
          <p:cNvPr id="17" name="TextBox 16"/>
          <p:cNvSpPr txBox="1"/>
          <p:nvPr/>
        </p:nvSpPr>
        <p:spPr>
          <a:xfrm>
            <a:off x="3009900" y="5650349"/>
            <a:ext cx="1079500" cy="1169551"/>
          </a:xfrm>
          <a:prstGeom prst="rect">
            <a:avLst/>
          </a:prstGeom>
          <a:noFill/>
        </p:spPr>
        <p:txBody>
          <a:bodyPr wrap="square" rtlCol="0">
            <a:spAutoFit/>
          </a:bodyPr>
          <a:lstStyle/>
          <a:p>
            <a:r>
              <a:rPr lang="en-US" sz="1000" dirty="0" smtClean="0"/>
              <a:t>C1 = 10v 680 </a:t>
            </a:r>
            <a:r>
              <a:rPr lang="en-US" sz="1000" dirty="0" smtClean="0">
                <a:sym typeface="Symbol"/>
              </a:rPr>
              <a:t>F</a:t>
            </a:r>
            <a:r>
              <a:rPr lang="en-US" sz="800" dirty="0" smtClean="0">
                <a:sym typeface="Symbol"/>
              </a:rPr>
              <a:t>     </a:t>
            </a:r>
            <a:r>
              <a:rPr lang="en-US" sz="1000" dirty="0" smtClean="0">
                <a:sym typeface="Symbol"/>
              </a:rPr>
              <a:t>C</a:t>
            </a:r>
            <a:r>
              <a:rPr lang="en-US" sz="1000" dirty="0" smtClean="0"/>
              <a:t>2 = 10v 47 </a:t>
            </a:r>
            <a:r>
              <a:rPr lang="en-US" sz="1000" dirty="0" smtClean="0">
                <a:sym typeface="Symbol"/>
              </a:rPr>
              <a:t>F</a:t>
            </a:r>
            <a:endParaRPr lang="en-US" sz="1000" dirty="0" smtClean="0"/>
          </a:p>
          <a:p>
            <a:r>
              <a:rPr lang="en-US" sz="1000" dirty="0" smtClean="0"/>
              <a:t>C3 = 474, .47 </a:t>
            </a:r>
            <a:r>
              <a:rPr lang="en-US" sz="1000" dirty="0" smtClean="0">
                <a:sym typeface="Symbol"/>
              </a:rPr>
              <a:t>F</a:t>
            </a:r>
            <a:r>
              <a:rPr lang="en-US" sz="800" dirty="0" smtClean="0">
                <a:sym typeface="Symbol"/>
              </a:rPr>
              <a:t>         </a:t>
            </a:r>
            <a:r>
              <a:rPr lang="en-US" sz="1000" dirty="0" smtClean="0">
                <a:sym typeface="Symbol"/>
              </a:rPr>
              <a:t>C4</a:t>
            </a:r>
            <a:r>
              <a:rPr lang="en-US" sz="1000" dirty="0" smtClean="0"/>
              <a:t> = 10v 47 </a:t>
            </a:r>
            <a:r>
              <a:rPr lang="en-US" sz="1000" dirty="0" smtClean="0">
                <a:sym typeface="Symbol"/>
              </a:rPr>
              <a:t>F</a:t>
            </a:r>
            <a:endParaRPr lang="en-US" sz="800" dirty="0" smtClean="0"/>
          </a:p>
          <a:p>
            <a:r>
              <a:rPr lang="en-US" sz="1000" dirty="0" smtClean="0"/>
              <a:t>C7 =  102, 1 </a:t>
            </a:r>
            <a:r>
              <a:rPr lang="en-US" sz="1000" dirty="0" err="1" smtClean="0"/>
              <a:t>nF</a:t>
            </a:r>
            <a:endParaRPr lang="en-US" sz="800" dirty="0" smtClean="0"/>
          </a:p>
          <a:p>
            <a:r>
              <a:rPr lang="en-US" sz="1000" dirty="0" smtClean="0"/>
              <a:t>C8 = 103, .01 </a:t>
            </a:r>
            <a:r>
              <a:rPr lang="en-US" sz="800" dirty="0" smtClean="0">
                <a:sym typeface="Symbol"/>
              </a:rPr>
              <a:t>F</a:t>
            </a:r>
          </a:p>
          <a:p>
            <a:r>
              <a:rPr lang="en-US" sz="1000" dirty="0" smtClean="0"/>
              <a:t>C11 = 102, 1 </a:t>
            </a:r>
            <a:r>
              <a:rPr lang="en-US" sz="1000" dirty="0" err="1" smtClean="0"/>
              <a:t>nF</a:t>
            </a:r>
            <a:endParaRPr lang="en-US" sz="1000" dirty="0" smtClean="0"/>
          </a:p>
        </p:txBody>
      </p:sp>
      <p:sp>
        <p:nvSpPr>
          <p:cNvPr id="19" name="TextBox 18"/>
          <p:cNvSpPr txBox="1"/>
          <p:nvPr/>
        </p:nvSpPr>
        <p:spPr>
          <a:xfrm>
            <a:off x="4000500" y="5650349"/>
            <a:ext cx="1155700" cy="1015663"/>
          </a:xfrm>
          <a:prstGeom prst="rect">
            <a:avLst/>
          </a:prstGeom>
          <a:noFill/>
        </p:spPr>
        <p:txBody>
          <a:bodyPr wrap="square" rtlCol="0">
            <a:spAutoFit/>
          </a:bodyPr>
          <a:lstStyle/>
          <a:p>
            <a:r>
              <a:rPr lang="en-US" sz="1000" dirty="0" smtClean="0">
                <a:sym typeface="Symbol"/>
              </a:rPr>
              <a:t>C1</a:t>
            </a:r>
            <a:r>
              <a:rPr lang="en-US" sz="1000" dirty="0" smtClean="0"/>
              <a:t>2 = 103, .01 </a:t>
            </a:r>
            <a:r>
              <a:rPr lang="en-US" sz="800" dirty="0" smtClean="0">
                <a:sym typeface="Symbol"/>
              </a:rPr>
              <a:t>F</a:t>
            </a:r>
            <a:r>
              <a:rPr lang="en-US" sz="1000" dirty="0" smtClean="0"/>
              <a:t>  </a:t>
            </a:r>
          </a:p>
          <a:p>
            <a:r>
              <a:rPr lang="en-US" sz="1000" dirty="0" smtClean="0"/>
              <a:t>C13 = 104, .1 </a:t>
            </a:r>
            <a:r>
              <a:rPr lang="en-US" sz="1000" dirty="0" smtClean="0">
                <a:sym typeface="Symbol"/>
              </a:rPr>
              <a:t>F</a:t>
            </a:r>
            <a:endParaRPr lang="en-US" sz="1000" dirty="0" smtClean="0"/>
          </a:p>
          <a:p>
            <a:r>
              <a:rPr lang="en-US" sz="1000" dirty="0" smtClean="0"/>
              <a:t>C14 = 104, .1 </a:t>
            </a:r>
            <a:r>
              <a:rPr lang="en-US" sz="1000" dirty="0" smtClean="0">
                <a:sym typeface="Symbol"/>
              </a:rPr>
              <a:t>F</a:t>
            </a:r>
            <a:endParaRPr lang="en-US" sz="1000" dirty="0" smtClean="0"/>
          </a:p>
          <a:p>
            <a:r>
              <a:rPr lang="en-US" sz="1000" dirty="0" smtClean="0"/>
              <a:t>C15 = 104, .1 </a:t>
            </a:r>
            <a:r>
              <a:rPr lang="en-US" sz="1000" dirty="0" smtClean="0">
                <a:sym typeface="Symbol"/>
              </a:rPr>
              <a:t>F</a:t>
            </a:r>
            <a:endParaRPr lang="en-US" sz="800" dirty="0" smtClean="0"/>
          </a:p>
          <a:p>
            <a:r>
              <a:rPr lang="en-US" sz="1000" dirty="0" smtClean="0"/>
              <a:t>C16 = 104, .1 </a:t>
            </a:r>
            <a:r>
              <a:rPr lang="en-US" sz="1000" dirty="0" smtClean="0">
                <a:sym typeface="Symbol"/>
              </a:rPr>
              <a:t>F</a:t>
            </a:r>
            <a:endParaRPr lang="en-US" sz="800" dirty="0" smtClean="0">
              <a:sym typeface="Symbol"/>
            </a:endParaRPr>
          </a:p>
          <a:p>
            <a:r>
              <a:rPr lang="en-US" sz="1000" dirty="0" smtClean="0">
                <a:sym typeface="Symbol"/>
              </a:rPr>
              <a:t>C17 = </a:t>
            </a:r>
            <a:r>
              <a:rPr lang="en-US" sz="1000" dirty="0" smtClean="0"/>
              <a:t>104, .1 </a:t>
            </a:r>
            <a:r>
              <a:rPr lang="en-US" sz="1000" dirty="0" smtClean="0">
                <a:sym typeface="Symbol"/>
              </a:rPr>
              <a:t>F</a:t>
            </a:r>
            <a:endParaRPr lang="en-US" sz="1000" dirty="0" smtClean="0"/>
          </a:p>
        </p:txBody>
      </p:sp>
      <p:sp>
        <p:nvSpPr>
          <p:cNvPr id="20" name="TextBox 19"/>
          <p:cNvSpPr txBox="1"/>
          <p:nvPr/>
        </p:nvSpPr>
        <p:spPr>
          <a:xfrm>
            <a:off x="5283200" y="5855037"/>
            <a:ext cx="914400" cy="677108"/>
          </a:xfrm>
          <a:prstGeom prst="rect">
            <a:avLst/>
          </a:prstGeom>
          <a:noFill/>
        </p:spPr>
        <p:txBody>
          <a:bodyPr wrap="square" rtlCol="0">
            <a:spAutoFit/>
          </a:bodyPr>
          <a:lstStyle/>
          <a:p>
            <a:r>
              <a:rPr lang="en-US" sz="1000" dirty="0" smtClean="0"/>
              <a:t>Q1 = 2N7000</a:t>
            </a:r>
            <a:r>
              <a:rPr lang="en-US" sz="800" dirty="0" smtClean="0">
                <a:sym typeface="Symbol"/>
              </a:rPr>
              <a:t>      </a:t>
            </a:r>
            <a:r>
              <a:rPr lang="en-US" sz="1000" dirty="0" smtClean="0">
                <a:sym typeface="Symbol"/>
              </a:rPr>
              <a:t>Q</a:t>
            </a:r>
            <a:r>
              <a:rPr lang="en-US" sz="1000" dirty="0" smtClean="0"/>
              <a:t>2 = 2N7000  </a:t>
            </a:r>
          </a:p>
          <a:p>
            <a:r>
              <a:rPr lang="en-US" sz="1000" dirty="0" smtClean="0"/>
              <a:t>Q3 = 2N3906</a:t>
            </a:r>
            <a:endParaRPr lang="en-US" sz="800" dirty="0" smtClean="0"/>
          </a:p>
          <a:p>
            <a:endParaRPr lang="en-US" sz="800" dirty="0" smtClean="0"/>
          </a:p>
        </p:txBody>
      </p:sp>
      <p:sp>
        <p:nvSpPr>
          <p:cNvPr id="21" name="TextBox 20"/>
          <p:cNvSpPr txBox="1"/>
          <p:nvPr/>
        </p:nvSpPr>
        <p:spPr>
          <a:xfrm>
            <a:off x="7696200" y="5880437"/>
            <a:ext cx="1422400" cy="707886"/>
          </a:xfrm>
          <a:prstGeom prst="rect">
            <a:avLst/>
          </a:prstGeom>
          <a:noFill/>
        </p:spPr>
        <p:txBody>
          <a:bodyPr wrap="square" rtlCol="0">
            <a:spAutoFit/>
          </a:bodyPr>
          <a:lstStyle/>
          <a:p>
            <a:r>
              <a:rPr lang="en-US" sz="1000" dirty="0" smtClean="0"/>
              <a:t>U1 = CD4051, 16-pin</a:t>
            </a:r>
            <a:r>
              <a:rPr lang="en-US" sz="800" dirty="0" smtClean="0">
                <a:sym typeface="Symbol"/>
              </a:rPr>
              <a:t>      </a:t>
            </a:r>
            <a:r>
              <a:rPr lang="en-US" sz="1000" dirty="0" smtClean="0">
                <a:sym typeface="Symbol"/>
              </a:rPr>
              <a:t>U</a:t>
            </a:r>
            <a:r>
              <a:rPr lang="en-US" sz="1000" dirty="0" smtClean="0"/>
              <a:t>2 = CD4052, 16-pin  </a:t>
            </a:r>
          </a:p>
          <a:p>
            <a:r>
              <a:rPr lang="en-US" sz="1000" dirty="0" smtClean="0"/>
              <a:t>U3 = MC33204P, 14-pin</a:t>
            </a:r>
            <a:endParaRPr lang="en-US" sz="800" dirty="0" smtClean="0"/>
          </a:p>
          <a:p>
            <a:r>
              <a:rPr lang="en-US" sz="1000" dirty="0" smtClean="0"/>
              <a:t>U4 = CD4520, 16-pin </a:t>
            </a:r>
            <a:endParaRPr lang="en-US" sz="800" dirty="0" smtClean="0"/>
          </a:p>
        </p:txBody>
      </p:sp>
      <p:sp>
        <p:nvSpPr>
          <p:cNvPr id="22" name="TextBox 21"/>
          <p:cNvSpPr txBox="1"/>
          <p:nvPr/>
        </p:nvSpPr>
        <p:spPr>
          <a:xfrm>
            <a:off x="1054100" y="4991100"/>
            <a:ext cx="927100" cy="292388"/>
          </a:xfrm>
          <a:prstGeom prst="rect">
            <a:avLst/>
          </a:prstGeom>
          <a:noFill/>
        </p:spPr>
        <p:txBody>
          <a:bodyPr wrap="square" rtlCol="0">
            <a:spAutoFit/>
          </a:bodyPr>
          <a:lstStyle/>
          <a:p>
            <a:r>
              <a:rPr lang="en-US" sz="1300" b="1" dirty="0" smtClean="0"/>
              <a:t>Resistors</a:t>
            </a:r>
            <a:endParaRPr lang="en-US" sz="1300" b="1" dirty="0"/>
          </a:p>
        </p:txBody>
      </p:sp>
      <p:sp>
        <p:nvSpPr>
          <p:cNvPr id="23" name="TextBox 22"/>
          <p:cNvSpPr txBox="1"/>
          <p:nvPr/>
        </p:nvSpPr>
        <p:spPr>
          <a:xfrm>
            <a:off x="3530600" y="4991100"/>
            <a:ext cx="927100" cy="292388"/>
          </a:xfrm>
          <a:prstGeom prst="rect">
            <a:avLst/>
          </a:prstGeom>
          <a:noFill/>
        </p:spPr>
        <p:txBody>
          <a:bodyPr wrap="square" rtlCol="0">
            <a:spAutoFit/>
          </a:bodyPr>
          <a:lstStyle/>
          <a:p>
            <a:r>
              <a:rPr lang="en-US" sz="1300" b="1" dirty="0" smtClean="0"/>
              <a:t>Capacitors</a:t>
            </a:r>
            <a:endParaRPr lang="en-US" sz="1300" b="1" dirty="0"/>
          </a:p>
        </p:txBody>
      </p:sp>
      <p:sp>
        <p:nvSpPr>
          <p:cNvPr id="24" name="TextBox 23"/>
          <p:cNvSpPr txBox="1"/>
          <p:nvPr/>
        </p:nvSpPr>
        <p:spPr>
          <a:xfrm>
            <a:off x="5270500" y="4965700"/>
            <a:ext cx="927100" cy="292388"/>
          </a:xfrm>
          <a:prstGeom prst="rect">
            <a:avLst/>
          </a:prstGeom>
          <a:noFill/>
        </p:spPr>
        <p:txBody>
          <a:bodyPr wrap="square" rtlCol="0">
            <a:spAutoFit/>
          </a:bodyPr>
          <a:lstStyle/>
          <a:p>
            <a:r>
              <a:rPr lang="en-US" sz="1300" b="1" dirty="0" smtClean="0"/>
              <a:t>Transistors</a:t>
            </a:r>
            <a:endParaRPr lang="en-US" sz="1300" b="1" dirty="0"/>
          </a:p>
        </p:txBody>
      </p:sp>
      <p:sp>
        <p:nvSpPr>
          <p:cNvPr id="25" name="TextBox 24"/>
          <p:cNvSpPr txBox="1"/>
          <p:nvPr/>
        </p:nvSpPr>
        <p:spPr>
          <a:xfrm>
            <a:off x="7035800" y="5016500"/>
            <a:ext cx="558800" cy="292388"/>
          </a:xfrm>
          <a:prstGeom prst="rect">
            <a:avLst/>
          </a:prstGeom>
          <a:noFill/>
        </p:spPr>
        <p:txBody>
          <a:bodyPr wrap="square" rtlCol="0">
            <a:spAutoFit/>
          </a:bodyPr>
          <a:lstStyle/>
          <a:p>
            <a:r>
              <a:rPr lang="en-US" sz="1300" b="1" dirty="0" smtClean="0"/>
              <a:t>LEDs</a:t>
            </a:r>
            <a:endParaRPr lang="en-US" sz="1300" b="1" dirty="0"/>
          </a:p>
        </p:txBody>
      </p:sp>
      <p:sp>
        <p:nvSpPr>
          <p:cNvPr id="26" name="TextBox 25"/>
          <p:cNvSpPr txBox="1"/>
          <p:nvPr/>
        </p:nvSpPr>
        <p:spPr>
          <a:xfrm>
            <a:off x="7594600" y="5016500"/>
            <a:ext cx="1574800" cy="292388"/>
          </a:xfrm>
          <a:prstGeom prst="rect">
            <a:avLst/>
          </a:prstGeom>
          <a:noFill/>
        </p:spPr>
        <p:txBody>
          <a:bodyPr wrap="square" rtlCol="0">
            <a:spAutoFit/>
          </a:bodyPr>
          <a:lstStyle/>
          <a:p>
            <a:r>
              <a:rPr lang="en-US" sz="1300" b="1" dirty="0" smtClean="0"/>
              <a:t>Integrated Circuits</a:t>
            </a:r>
            <a:endParaRPr lang="en-US" sz="1300" b="1" dirty="0"/>
          </a:p>
        </p:txBody>
      </p:sp>
      <p:pic>
        <p:nvPicPr>
          <p:cNvPr id="27" name="Picture 3"/>
          <p:cNvPicPr>
            <a:picLocks noChangeAspect="1" noChangeArrowheads="1"/>
          </p:cNvPicPr>
          <p:nvPr/>
        </p:nvPicPr>
        <p:blipFill>
          <a:blip r:embed="rId2" cstate="print"/>
          <a:srcRect l="65035" t="74196" r="29130" b="19796"/>
          <a:stretch>
            <a:fillRect/>
          </a:stretch>
        </p:blipFill>
        <p:spPr bwMode="auto">
          <a:xfrm>
            <a:off x="7035800" y="5359400"/>
            <a:ext cx="570411" cy="469900"/>
          </a:xfrm>
          <a:prstGeom prst="rect">
            <a:avLst/>
          </a:prstGeom>
          <a:noFill/>
          <a:ln w="9525">
            <a:noFill/>
            <a:miter lim="800000"/>
            <a:headEnd/>
            <a:tailEnd/>
          </a:ln>
        </p:spPr>
      </p:pic>
      <p:sp>
        <p:nvSpPr>
          <p:cNvPr id="28" name="TextBox 27"/>
          <p:cNvSpPr txBox="1"/>
          <p:nvPr/>
        </p:nvSpPr>
        <p:spPr>
          <a:xfrm>
            <a:off x="6146800" y="4991100"/>
            <a:ext cx="927100" cy="492443"/>
          </a:xfrm>
          <a:prstGeom prst="rect">
            <a:avLst/>
          </a:prstGeom>
          <a:noFill/>
        </p:spPr>
        <p:txBody>
          <a:bodyPr wrap="square" rtlCol="0">
            <a:spAutoFit/>
          </a:bodyPr>
          <a:lstStyle/>
          <a:p>
            <a:r>
              <a:rPr lang="en-US" sz="1300" b="1" dirty="0" smtClean="0"/>
              <a:t>Infrared Detectors</a:t>
            </a:r>
            <a:endParaRPr lang="en-US" sz="1300" b="1" dirty="0"/>
          </a:p>
        </p:txBody>
      </p:sp>
      <p:sp>
        <p:nvSpPr>
          <p:cNvPr id="29" name="TextBox 28"/>
          <p:cNvSpPr txBox="1"/>
          <p:nvPr/>
        </p:nvSpPr>
        <p:spPr>
          <a:xfrm>
            <a:off x="2806700" y="5245100"/>
            <a:ext cx="863600" cy="230832"/>
          </a:xfrm>
          <a:prstGeom prst="rect">
            <a:avLst/>
          </a:prstGeom>
          <a:noFill/>
        </p:spPr>
        <p:txBody>
          <a:bodyPr wrap="square" rtlCol="0">
            <a:spAutoFit/>
          </a:bodyPr>
          <a:lstStyle/>
          <a:p>
            <a:r>
              <a:rPr lang="en-US" sz="900" b="1" dirty="0" smtClean="0"/>
              <a:t>Polarized (+,-)</a:t>
            </a:r>
            <a:endParaRPr lang="en-US" sz="900" b="1" dirty="0"/>
          </a:p>
        </p:txBody>
      </p:sp>
      <p:sp>
        <p:nvSpPr>
          <p:cNvPr id="30" name="TextBox 29"/>
          <p:cNvSpPr txBox="1"/>
          <p:nvPr/>
        </p:nvSpPr>
        <p:spPr>
          <a:xfrm>
            <a:off x="4343400" y="5257800"/>
            <a:ext cx="863600" cy="230832"/>
          </a:xfrm>
          <a:prstGeom prst="rect">
            <a:avLst/>
          </a:prstGeom>
          <a:noFill/>
        </p:spPr>
        <p:txBody>
          <a:bodyPr wrap="square" rtlCol="0">
            <a:spAutoFit/>
          </a:bodyPr>
          <a:lstStyle/>
          <a:p>
            <a:r>
              <a:rPr lang="en-US" sz="900" b="1" dirty="0" smtClean="0"/>
              <a:t>Non-Polarized</a:t>
            </a:r>
            <a:endParaRPr lang="en-US" sz="900" b="1" dirty="0"/>
          </a:p>
        </p:txBody>
      </p:sp>
      <p:sp>
        <p:nvSpPr>
          <p:cNvPr id="32" name="TextBox 31"/>
          <p:cNvSpPr txBox="1"/>
          <p:nvPr/>
        </p:nvSpPr>
        <p:spPr>
          <a:xfrm>
            <a:off x="6134100" y="6121400"/>
            <a:ext cx="1028700" cy="230832"/>
          </a:xfrm>
          <a:prstGeom prst="rect">
            <a:avLst/>
          </a:prstGeom>
          <a:noFill/>
        </p:spPr>
        <p:txBody>
          <a:bodyPr wrap="square" rtlCol="0">
            <a:spAutoFit/>
          </a:bodyPr>
          <a:lstStyle/>
          <a:p>
            <a:r>
              <a:rPr lang="en-US" sz="900" b="1" dirty="0" smtClean="0"/>
              <a:t>8 – white color</a:t>
            </a:r>
            <a:endParaRPr lang="en-US" sz="900" b="1" dirty="0"/>
          </a:p>
        </p:txBody>
      </p:sp>
      <p:sp>
        <p:nvSpPr>
          <p:cNvPr id="33" name="TextBox 32"/>
          <p:cNvSpPr txBox="1"/>
          <p:nvPr/>
        </p:nvSpPr>
        <p:spPr>
          <a:xfrm>
            <a:off x="6959600" y="5905500"/>
            <a:ext cx="749300" cy="369332"/>
          </a:xfrm>
          <a:prstGeom prst="rect">
            <a:avLst/>
          </a:prstGeom>
          <a:noFill/>
        </p:spPr>
        <p:txBody>
          <a:bodyPr wrap="square" rtlCol="0">
            <a:spAutoFit/>
          </a:bodyPr>
          <a:lstStyle/>
          <a:p>
            <a:r>
              <a:rPr lang="en-US" sz="900" b="1" dirty="0" smtClean="0"/>
              <a:t>5 – red </a:t>
            </a:r>
          </a:p>
          <a:p>
            <a:r>
              <a:rPr lang="en-US" sz="900" b="1" dirty="0" smtClean="0"/>
              <a:t>        color</a:t>
            </a:r>
            <a:endParaRPr lang="en-US" sz="900" b="1" dirty="0"/>
          </a:p>
        </p:txBody>
      </p:sp>
      <p:sp>
        <p:nvSpPr>
          <p:cNvPr id="34" name="TextBox 33"/>
          <p:cNvSpPr txBox="1"/>
          <p:nvPr/>
        </p:nvSpPr>
        <p:spPr>
          <a:xfrm>
            <a:off x="533400" y="368300"/>
            <a:ext cx="3416300" cy="369332"/>
          </a:xfrm>
          <a:prstGeom prst="rect">
            <a:avLst/>
          </a:prstGeom>
          <a:noFill/>
        </p:spPr>
        <p:txBody>
          <a:bodyPr wrap="square" rtlCol="0">
            <a:spAutoFit/>
          </a:bodyPr>
          <a:lstStyle/>
          <a:p>
            <a:r>
              <a:rPr lang="en-US" b="1" i="1" dirty="0" smtClean="0">
                <a:solidFill>
                  <a:schemeClr val="accent6">
                    <a:lumMod val="75000"/>
                  </a:schemeClr>
                </a:solidFill>
                <a:latin typeface="Arial" pitchFamily="34" charset="0"/>
                <a:cs typeface="Arial" pitchFamily="34" charset="0"/>
              </a:rPr>
              <a:t>Robot Project - The IR board</a:t>
            </a:r>
            <a:endParaRPr lang="en-US" b="1" i="1" dirty="0">
              <a:solidFill>
                <a:schemeClr val="accent6">
                  <a:lumMod val="75000"/>
                </a:schemeClr>
              </a:solidFill>
              <a:latin typeface="Arial" pitchFamily="34" charset="0"/>
              <a:cs typeface="Arial" pitchFamily="34" charset="0"/>
            </a:endParaRPr>
          </a:p>
        </p:txBody>
      </p:sp>
      <p:sp>
        <p:nvSpPr>
          <p:cNvPr id="35" name="Rectangle 34"/>
          <p:cNvSpPr/>
          <p:nvPr/>
        </p:nvSpPr>
        <p:spPr>
          <a:xfrm>
            <a:off x="190500" y="812800"/>
            <a:ext cx="990600" cy="63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5473700" y="0"/>
            <a:ext cx="952500" cy="317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7696200" y="38100"/>
            <a:ext cx="14478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rot="19157539">
            <a:off x="6356957" y="101899"/>
            <a:ext cx="219172" cy="141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6299200" y="12700"/>
            <a:ext cx="1511300" cy="109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rot="19157539">
            <a:off x="7596061" y="29161"/>
            <a:ext cx="210384" cy="2210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51"/>
          <p:cNvSpPr/>
          <p:nvPr/>
        </p:nvSpPr>
        <p:spPr>
          <a:xfrm>
            <a:off x="215900" y="5003800"/>
            <a:ext cx="2501900" cy="1714500"/>
          </a:xfrm>
          <a:prstGeom prst="roundRect">
            <a:avLst/>
          </a:prstGeom>
          <a:solidFill>
            <a:srgbClr val="9B4A07">
              <a:alpha val="24706"/>
            </a:srgbClr>
          </a:solidFill>
          <a:ln>
            <a:solidFill>
              <a:srgbClr val="9B4A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p:nvSpPr>
        <p:spPr>
          <a:xfrm>
            <a:off x="2755900" y="5030568"/>
            <a:ext cx="2501900" cy="1714500"/>
          </a:xfrm>
          <a:prstGeom prst="roundRect">
            <a:avLst/>
          </a:prstGeom>
          <a:solidFill>
            <a:srgbClr val="EAA908">
              <a:alpha val="24706"/>
            </a:srgbClr>
          </a:solidFill>
          <a:ln>
            <a:solidFill>
              <a:srgbClr val="F6B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a:off x="5295900" y="5016500"/>
            <a:ext cx="812800" cy="1727200"/>
          </a:xfrm>
          <a:prstGeom prst="roundRect">
            <a:avLst/>
          </a:prstGeom>
          <a:solidFill>
            <a:srgbClr val="A6A6A6">
              <a:alpha val="25098"/>
            </a:srgb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p:nvSpPr>
        <p:spPr>
          <a:xfrm>
            <a:off x="6146800" y="5016500"/>
            <a:ext cx="812800" cy="1727200"/>
          </a:xfrm>
          <a:prstGeom prst="roundRect">
            <a:avLst/>
          </a:prstGeom>
          <a:solidFill>
            <a:srgbClr val="99CCFF">
              <a:alpha val="25098"/>
            </a:srgb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a:off x="6997700" y="5016500"/>
            <a:ext cx="584200" cy="1727200"/>
          </a:xfrm>
          <a:prstGeom prst="roundRect">
            <a:avLst/>
          </a:prstGeom>
          <a:solidFill>
            <a:srgbClr val="C00000">
              <a:alpha val="24706"/>
            </a:srgbClr>
          </a:solidFill>
          <a:ln>
            <a:solidFill>
              <a:srgbClr val="DA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p:nvPr/>
        </p:nvSpPr>
        <p:spPr>
          <a:xfrm>
            <a:off x="7620000" y="5016500"/>
            <a:ext cx="1397000" cy="1727200"/>
          </a:xfrm>
          <a:prstGeom prst="roundRect">
            <a:avLst/>
          </a:prstGeom>
          <a:solidFill>
            <a:srgbClr val="7F7F7F">
              <a:alpha val="30196"/>
            </a:srgbClr>
          </a:solid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8736038" y="4614202"/>
            <a:ext cx="492370" cy="369332"/>
          </a:xfrm>
          <a:prstGeom prst="rect">
            <a:avLst/>
          </a:prstGeom>
          <a:noFill/>
        </p:spPr>
        <p:txBody>
          <a:bodyPr wrap="square" rtlCol="0">
            <a:spAutoFit/>
          </a:bodyPr>
          <a:lstStyle/>
          <a:p>
            <a:r>
              <a:rPr lang="en-US" dirty="0" smtClean="0"/>
              <a:t>ky</a:t>
            </a:r>
            <a:endParaRPr lang="en-US" dirty="0"/>
          </a:p>
        </p:txBody>
      </p:sp>
      <p:sp>
        <p:nvSpPr>
          <p:cNvPr id="41" name="TextBox 40"/>
          <p:cNvSpPr txBox="1"/>
          <p:nvPr/>
        </p:nvSpPr>
        <p:spPr>
          <a:xfrm>
            <a:off x="6081704" y="5719765"/>
            <a:ext cx="476250" cy="169277"/>
          </a:xfrm>
          <a:prstGeom prst="rect">
            <a:avLst/>
          </a:prstGeom>
          <a:noFill/>
        </p:spPr>
        <p:txBody>
          <a:bodyPr wrap="square" rtlCol="0">
            <a:spAutoFit/>
          </a:bodyPr>
          <a:lstStyle/>
          <a:p>
            <a:r>
              <a:rPr lang="en-US" sz="500" b="1" dirty="0" smtClean="0">
                <a:solidFill>
                  <a:schemeClr val="tx2">
                    <a:lumMod val="50000"/>
                  </a:schemeClr>
                </a:solidFill>
              </a:rPr>
              <a:t>Short lead</a:t>
            </a:r>
            <a:endParaRPr lang="en-US" sz="500" b="1" dirty="0">
              <a:solidFill>
                <a:schemeClr val="tx2">
                  <a:lumMod val="50000"/>
                </a:schemeClr>
              </a:solidFill>
            </a:endParaRPr>
          </a:p>
        </p:txBody>
      </p:sp>
      <p:sp>
        <p:nvSpPr>
          <p:cNvPr id="42" name="TextBox 41"/>
          <p:cNvSpPr txBox="1"/>
          <p:nvPr/>
        </p:nvSpPr>
        <p:spPr>
          <a:xfrm>
            <a:off x="6557955" y="5834065"/>
            <a:ext cx="476250" cy="169277"/>
          </a:xfrm>
          <a:prstGeom prst="rect">
            <a:avLst/>
          </a:prstGeom>
          <a:noFill/>
        </p:spPr>
        <p:txBody>
          <a:bodyPr wrap="square" rtlCol="0">
            <a:spAutoFit/>
          </a:bodyPr>
          <a:lstStyle/>
          <a:p>
            <a:r>
              <a:rPr lang="en-US" sz="500" b="1" dirty="0" smtClean="0">
                <a:solidFill>
                  <a:schemeClr val="tx2">
                    <a:lumMod val="50000"/>
                  </a:schemeClr>
                </a:solidFill>
              </a:rPr>
              <a:t>Long lead</a:t>
            </a:r>
            <a:endParaRPr lang="en-US" sz="500" b="1" dirty="0">
              <a:solidFill>
                <a:schemeClr val="tx2">
                  <a:lumMod val="50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6E00ADE-4D1B-4202-B346-93920CF654C7}" type="slidenum">
              <a:rPr lang="en-US" altLang="en-US">
                <a:solidFill>
                  <a:srgbClr val="898989"/>
                </a:solidFill>
                <a:latin typeface="Calibri" panose="020F0502020204030204" pitchFamily="34" charset="0"/>
              </a:rPr>
              <a:pPr eaLnBrk="1" hangingPunct="1"/>
              <a:t>3</a:t>
            </a:fld>
            <a:endParaRPr lang="en-US" altLang="en-US">
              <a:solidFill>
                <a:srgbClr val="898989"/>
              </a:solidFill>
              <a:latin typeface="Calibri" panose="020F0502020204030204" pitchFamily="34" charset="0"/>
            </a:endParaRPr>
          </a:p>
        </p:txBody>
      </p:sp>
      <p:sp>
        <p:nvSpPr>
          <p:cNvPr id="5123" name="TextBox 2"/>
          <p:cNvSpPr txBox="1">
            <a:spLocks noChangeArrowheads="1"/>
          </p:cNvSpPr>
          <p:nvPr/>
        </p:nvSpPr>
        <p:spPr bwMode="auto">
          <a:xfrm>
            <a:off x="2016334" y="817029"/>
            <a:ext cx="6781800" cy="227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dirty="0">
                <a:latin typeface="Calibri" panose="020F0502020204030204" pitchFamily="34" charset="0"/>
              </a:rPr>
              <a:t>Resistors are passive elements that </a:t>
            </a:r>
            <a:r>
              <a:rPr lang="en-US" altLang="en-US" sz="2400" b="1" dirty="0">
                <a:latin typeface="Calibri" panose="020F0502020204030204" pitchFamily="34" charset="0"/>
              </a:rPr>
              <a:t>oppose/restrict the flow of current.</a:t>
            </a:r>
            <a:r>
              <a:rPr lang="en-US" altLang="en-US" sz="2400" dirty="0">
                <a:latin typeface="Calibri" panose="020F0502020204030204" pitchFamily="34" charset="0"/>
              </a:rPr>
              <a:t/>
            </a:r>
            <a:br>
              <a:rPr lang="en-US" altLang="en-US" sz="2400" dirty="0">
                <a:latin typeface="Calibri" panose="020F0502020204030204" pitchFamily="34" charset="0"/>
              </a:rPr>
            </a:br>
            <a:endParaRPr lang="en-US" altLang="en-US" dirty="0">
              <a:latin typeface="Calibri" panose="020F0502020204030204" pitchFamily="34" charset="0"/>
            </a:endParaRPr>
          </a:p>
          <a:p>
            <a:pPr eaLnBrk="1" hangingPunct="1"/>
            <a:r>
              <a:rPr lang="en-US" altLang="en-US" sz="2400" dirty="0">
                <a:latin typeface="Calibri" panose="020F0502020204030204" pitchFamily="34" charset="0"/>
              </a:rPr>
              <a:t>A voltage is developed across its terminal, proportional to the current through  the resistor.</a:t>
            </a:r>
          </a:p>
          <a:p>
            <a:pPr eaLnBrk="1" hangingPunct="1"/>
            <a:r>
              <a:rPr lang="en-US" altLang="en-US" sz="2800" dirty="0">
                <a:latin typeface="Calibri" panose="020F0502020204030204" pitchFamily="34" charset="0"/>
              </a:rPr>
              <a:t>                        V = </a:t>
            </a:r>
            <a:r>
              <a:rPr lang="en-US" altLang="en-US" sz="2800" dirty="0" smtClean="0">
                <a:latin typeface="Calibri" panose="020F0502020204030204" pitchFamily="34" charset="0"/>
              </a:rPr>
              <a:t>IR          </a:t>
            </a:r>
            <a:endParaRPr lang="en-US" altLang="en-US" sz="2800" dirty="0">
              <a:latin typeface="Calibri" panose="020F0502020204030204" pitchFamily="34" charset="0"/>
            </a:endParaRPr>
          </a:p>
        </p:txBody>
      </p:sp>
      <p:pic>
        <p:nvPicPr>
          <p:cNvPr id="5124" name="Picture 3" descr="http://media.digikey.com/photos/Precision%20Elec%20Comp%20Photos/RV4N%20SERI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804" y="1623488"/>
            <a:ext cx="1600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extBox 4"/>
          <p:cNvSpPr txBox="1">
            <a:spLocks noChangeArrowheads="1"/>
          </p:cNvSpPr>
          <p:nvPr/>
        </p:nvSpPr>
        <p:spPr bwMode="auto">
          <a:xfrm>
            <a:off x="366074" y="305872"/>
            <a:ext cx="16502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dirty="0" smtClean="0">
                <a:solidFill>
                  <a:srgbClr val="0000FF"/>
                </a:solidFill>
                <a:latin typeface="Calibri" panose="020F0502020204030204" pitchFamily="34" charset="0"/>
              </a:rPr>
              <a:t>Resistors</a:t>
            </a:r>
            <a:r>
              <a:rPr lang="en-US" altLang="en-US" sz="2400" b="1" dirty="0" smtClean="0">
                <a:solidFill>
                  <a:srgbClr val="0000FF"/>
                </a:solidFill>
                <a:latin typeface="Calibri" panose="020F0502020204030204" pitchFamily="34" charset="0"/>
              </a:rPr>
              <a:t>  </a:t>
            </a:r>
            <a:endParaRPr lang="en-US" altLang="en-US" sz="2400" b="1" dirty="0">
              <a:solidFill>
                <a:srgbClr val="0000FF"/>
              </a:solidFill>
              <a:latin typeface="Calibri" panose="020F0502020204030204" pitchFamily="34" charset="0"/>
            </a:endParaRPr>
          </a:p>
        </p:txBody>
      </p:sp>
      <p:pic>
        <p:nvPicPr>
          <p:cNvPr id="5126" name="Picture 2" descr="resist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599" y="4087616"/>
            <a:ext cx="2368485" cy="1675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6" descr="Resistor Symbol Clip Art">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84237" y="4836220"/>
            <a:ext cx="1087438"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e 2"/>
          <p:cNvGraphicFramePr>
            <a:graphicFrameLocks noGrp="1"/>
          </p:cNvGraphicFramePr>
          <p:nvPr>
            <p:extLst>
              <p:ext uri="{D42A27DB-BD31-4B8C-83A1-F6EECF244321}">
                <p14:modId xmlns:p14="http://schemas.microsoft.com/office/powerpoint/2010/main" val="2274503226"/>
              </p:ext>
            </p:extLst>
          </p:nvPr>
        </p:nvGraphicFramePr>
        <p:xfrm>
          <a:off x="4251489" y="3809143"/>
          <a:ext cx="4114800" cy="2817903"/>
        </p:xfrm>
        <a:graphic>
          <a:graphicData uri="http://schemas.openxmlformats.org/drawingml/2006/table">
            <a:tbl>
              <a:tblPr>
                <a:tableStyleId>{5C22544A-7EE6-4342-B048-85BDC9FD1C3A}</a:tableStyleId>
              </a:tblPr>
              <a:tblGrid>
                <a:gridCol w="1855318">
                  <a:extLst>
                    <a:ext uri="{9D8B030D-6E8A-4147-A177-3AD203B41FA5}">
                      <a16:colId xmlns:a16="http://schemas.microsoft.com/office/drawing/2014/main" val="1979671784"/>
                    </a:ext>
                  </a:extLst>
                </a:gridCol>
                <a:gridCol w="987552">
                  <a:extLst>
                    <a:ext uri="{9D8B030D-6E8A-4147-A177-3AD203B41FA5}">
                      <a16:colId xmlns:a16="http://schemas.microsoft.com/office/drawing/2014/main" val="3666958198"/>
                    </a:ext>
                  </a:extLst>
                </a:gridCol>
                <a:gridCol w="1271930">
                  <a:extLst>
                    <a:ext uri="{9D8B030D-6E8A-4147-A177-3AD203B41FA5}">
                      <a16:colId xmlns:a16="http://schemas.microsoft.com/office/drawing/2014/main" val="2459449274"/>
                    </a:ext>
                  </a:extLst>
                </a:gridCol>
              </a:tblGrid>
              <a:tr h="256173">
                <a:tc>
                  <a:txBody>
                    <a:bodyPr/>
                    <a:lstStyle/>
                    <a:p>
                      <a:pPr marL="0" marR="0">
                        <a:spcBef>
                          <a:spcPts val="0"/>
                        </a:spcBef>
                        <a:spcAft>
                          <a:spcPts val="0"/>
                        </a:spcAft>
                      </a:pPr>
                      <a:r>
                        <a:rPr lang="en-US" sz="1000">
                          <a:effectLst/>
                        </a:rPr>
                        <a:t>Component ID</a:t>
                      </a:r>
                      <a:endParaRPr lang="en-US" sz="1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000">
                          <a:effectLst/>
                        </a:rPr>
                        <a:t>Value</a:t>
                      </a:r>
                      <a:endParaRPr lang="en-US" sz="1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000">
                          <a:effectLst/>
                        </a:rPr>
                        <a:t>Marking</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94371494"/>
                  </a:ext>
                </a:extLst>
              </a:tr>
              <a:tr h="256173">
                <a:tc>
                  <a:txBody>
                    <a:bodyPr/>
                    <a:lstStyle/>
                    <a:p>
                      <a:pPr marL="0" marR="0">
                        <a:spcBef>
                          <a:spcPts val="0"/>
                        </a:spcBef>
                        <a:spcAft>
                          <a:spcPts val="0"/>
                        </a:spcAft>
                      </a:pPr>
                      <a:r>
                        <a:rPr lang="en-US" sz="1000">
                          <a:effectLst/>
                        </a:rPr>
                        <a:t>R15</a:t>
                      </a:r>
                      <a:endParaRPr lang="en-US" sz="1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000">
                          <a:effectLst/>
                        </a:rPr>
                        <a:t>1k Ω</a:t>
                      </a:r>
                      <a:endParaRPr lang="en-US" sz="1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000">
                          <a:effectLst/>
                        </a:rPr>
                        <a:t>1k 1%</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976671494"/>
                  </a:ext>
                </a:extLst>
              </a:tr>
              <a:tr h="256173">
                <a:tc>
                  <a:txBody>
                    <a:bodyPr/>
                    <a:lstStyle/>
                    <a:p>
                      <a:pPr marL="0" marR="0">
                        <a:spcBef>
                          <a:spcPts val="0"/>
                        </a:spcBef>
                        <a:spcAft>
                          <a:spcPts val="0"/>
                        </a:spcAft>
                      </a:pPr>
                      <a:r>
                        <a:rPr lang="en-US" sz="1000" dirty="0">
                          <a:effectLst/>
                        </a:rPr>
                        <a:t>R4,5,10,11,12,13,14</a:t>
                      </a:r>
                      <a:endParaRPr lang="en-US" sz="12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000">
                          <a:effectLst/>
                        </a:rPr>
                        <a:t>10k Ω</a:t>
                      </a:r>
                      <a:endParaRPr lang="en-US" sz="1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000">
                          <a:effectLst/>
                        </a:rPr>
                        <a:t>10k 1%</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171498006"/>
                  </a:ext>
                </a:extLst>
              </a:tr>
              <a:tr h="256173">
                <a:tc>
                  <a:txBody>
                    <a:bodyPr/>
                    <a:lstStyle/>
                    <a:p>
                      <a:pPr marL="0" marR="0">
                        <a:spcBef>
                          <a:spcPts val="0"/>
                        </a:spcBef>
                        <a:spcAft>
                          <a:spcPts val="0"/>
                        </a:spcAft>
                      </a:pPr>
                      <a:r>
                        <a:rPr lang="en-US" sz="1000">
                          <a:effectLst/>
                        </a:rPr>
                        <a:t>R6</a:t>
                      </a:r>
                      <a:endParaRPr lang="en-US" sz="1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000">
                          <a:effectLst/>
                        </a:rPr>
                        <a:t>100k Ω</a:t>
                      </a:r>
                      <a:endParaRPr lang="en-US" sz="1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000">
                          <a:effectLst/>
                        </a:rPr>
                        <a:t>100k 1%</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606875441"/>
                  </a:ext>
                </a:extLst>
              </a:tr>
              <a:tr h="256173">
                <a:tc>
                  <a:txBody>
                    <a:bodyPr/>
                    <a:lstStyle/>
                    <a:p>
                      <a:pPr marL="0" marR="0">
                        <a:spcBef>
                          <a:spcPts val="0"/>
                        </a:spcBef>
                        <a:spcAft>
                          <a:spcPts val="0"/>
                        </a:spcAft>
                      </a:pPr>
                      <a:r>
                        <a:rPr lang="en-US" sz="1000">
                          <a:effectLst/>
                        </a:rPr>
                        <a:t>R16</a:t>
                      </a:r>
                      <a:endParaRPr lang="en-US" sz="1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000">
                          <a:effectLst/>
                        </a:rPr>
                        <a:t>100Ω</a:t>
                      </a:r>
                      <a:endParaRPr lang="en-US" sz="1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000">
                          <a:effectLst/>
                        </a:rPr>
                        <a:t>100Ω 1%</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894729409"/>
                  </a:ext>
                </a:extLst>
              </a:tr>
              <a:tr h="256173">
                <a:tc>
                  <a:txBody>
                    <a:bodyPr/>
                    <a:lstStyle/>
                    <a:p>
                      <a:pPr marL="0" marR="0">
                        <a:spcBef>
                          <a:spcPts val="0"/>
                        </a:spcBef>
                        <a:spcAft>
                          <a:spcPts val="0"/>
                        </a:spcAft>
                      </a:pPr>
                      <a:r>
                        <a:rPr lang="en-US" sz="1000">
                          <a:effectLst/>
                        </a:rPr>
                        <a:t>R3, 17,18,19,20</a:t>
                      </a:r>
                      <a:endParaRPr lang="en-US" sz="1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000">
                          <a:effectLst/>
                        </a:rPr>
                        <a:t>2.8k Ω</a:t>
                      </a:r>
                      <a:endParaRPr lang="en-US" sz="1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000">
                          <a:effectLst/>
                        </a:rPr>
                        <a:t>2.8k 1%</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686305946"/>
                  </a:ext>
                </a:extLst>
              </a:tr>
              <a:tr h="256173">
                <a:tc>
                  <a:txBody>
                    <a:bodyPr/>
                    <a:lstStyle/>
                    <a:p>
                      <a:pPr marL="0" marR="0">
                        <a:spcBef>
                          <a:spcPts val="0"/>
                        </a:spcBef>
                        <a:spcAft>
                          <a:spcPts val="0"/>
                        </a:spcAft>
                      </a:pPr>
                      <a:r>
                        <a:rPr lang="en-US" sz="1000">
                          <a:effectLst/>
                        </a:rPr>
                        <a:t>R2</a:t>
                      </a:r>
                      <a:endParaRPr lang="en-US" sz="1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000">
                          <a:effectLst/>
                        </a:rPr>
                        <a:t>249k Ω</a:t>
                      </a:r>
                      <a:endParaRPr lang="en-US" sz="1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000">
                          <a:effectLst/>
                        </a:rPr>
                        <a:t>249k 1%</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95446523"/>
                  </a:ext>
                </a:extLst>
              </a:tr>
              <a:tr h="256173">
                <a:tc>
                  <a:txBody>
                    <a:bodyPr/>
                    <a:lstStyle/>
                    <a:p>
                      <a:pPr marL="0" marR="0">
                        <a:spcBef>
                          <a:spcPts val="0"/>
                        </a:spcBef>
                        <a:spcAft>
                          <a:spcPts val="0"/>
                        </a:spcAft>
                      </a:pPr>
                      <a:r>
                        <a:rPr lang="en-US" sz="1000">
                          <a:effectLst/>
                        </a:rPr>
                        <a:t>R8</a:t>
                      </a:r>
                      <a:endParaRPr lang="en-US" sz="1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000">
                          <a:effectLst/>
                        </a:rPr>
                        <a:t>5.11k Ω</a:t>
                      </a:r>
                      <a:endParaRPr lang="en-US" sz="1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000">
                          <a:effectLst/>
                        </a:rPr>
                        <a:t>5.11k 1%</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965873459"/>
                  </a:ext>
                </a:extLst>
              </a:tr>
              <a:tr h="256173">
                <a:tc>
                  <a:txBody>
                    <a:bodyPr/>
                    <a:lstStyle/>
                    <a:p>
                      <a:pPr marL="0" marR="0">
                        <a:spcBef>
                          <a:spcPts val="0"/>
                        </a:spcBef>
                        <a:spcAft>
                          <a:spcPts val="0"/>
                        </a:spcAft>
                      </a:pPr>
                      <a:r>
                        <a:rPr lang="en-US" sz="1000">
                          <a:effectLst/>
                        </a:rPr>
                        <a:t>R1</a:t>
                      </a:r>
                      <a:endParaRPr lang="en-US" sz="1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000">
                          <a:effectLst/>
                        </a:rPr>
                        <a:t>68.1k Ω</a:t>
                      </a:r>
                      <a:endParaRPr lang="en-US" sz="1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000">
                          <a:effectLst/>
                        </a:rPr>
                        <a:t>68.1k 1%</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771849566"/>
                  </a:ext>
                </a:extLst>
              </a:tr>
              <a:tr h="256173">
                <a:tc>
                  <a:txBody>
                    <a:bodyPr/>
                    <a:lstStyle/>
                    <a:p>
                      <a:pPr marL="0" marR="0">
                        <a:spcBef>
                          <a:spcPts val="0"/>
                        </a:spcBef>
                        <a:spcAft>
                          <a:spcPts val="0"/>
                        </a:spcAft>
                      </a:pPr>
                      <a:r>
                        <a:rPr lang="en-US" sz="1000">
                          <a:effectLst/>
                        </a:rPr>
                        <a:t>R7</a:t>
                      </a:r>
                      <a:endParaRPr lang="en-US" sz="1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000">
                          <a:effectLst/>
                        </a:rPr>
                        <a:t>8.06k Ω</a:t>
                      </a:r>
                      <a:endParaRPr lang="en-US" sz="1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000">
                          <a:effectLst/>
                        </a:rPr>
                        <a:t>8.06k 1%</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220488106"/>
                  </a:ext>
                </a:extLst>
              </a:tr>
              <a:tr h="256173">
                <a:tc>
                  <a:txBody>
                    <a:bodyPr/>
                    <a:lstStyle/>
                    <a:p>
                      <a:pPr marL="0" marR="0">
                        <a:spcBef>
                          <a:spcPts val="0"/>
                        </a:spcBef>
                        <a:spcAft>
                          <a:spcPts val="0"/>
                        </a:spcAft>
                      </a:pPr>
                      <a:r>
                        <a:rPr lang="en-US" sz="1000">
                          <a:effectLst/>
                        </a:rPr>
                        <a:t>R9</a:t>
                      </a:r>
                      <a:endParaRPr lang="en-US" sz="1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000">
                          <a:effectLst/>
                        </a:rPr>
                        <a:t>82.5k Ω</a:t>
                      </a:r>
                      <a:endParaRPr lang="en-US" sz="1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000" dirty="0">
                          <a:effectLst/>
                        </a:rPr>
                        <a:t>82.5k 1%</a:t>
                      </a:r>
                      <a:endParaRPr lang="en-US"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134483845"/>
                  </a:ext>
                </a:extLst>
              </a:tr>
            </a:tbl>
          </a:graphicData>
        </a:graphic>
      </p:graphicFrame>
      <p:sp>
        <p:nvSpPr>
          <p:cNvPr id="4" name="Rectangle 1"/>
          <p:cNvSpPr>
            <a:spLocks noChangeArrowheads="1"/>
          </p:cNvSpPr>
          <p:nvPr/>
        </p:nvSpPr>
        <p:spPr bwMode="auto">
          <a:xfrm>
            <a:off x="4195889" y="3383562"/>
            <a:ext cx="395513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Resistor ID and values</a:t>
            </a:r>
            <a:r>
              <a:rPr kumimoji="0" lang="en-US" altLang="en-US" sz="1600" b="0" i="0" u="none" strike="noStrike" cap="none" normalizeH="0" dirty="0" smtClean="0">
                <a:ln>
                  <a:noFill/>
                </a:ln>
                <a:solidFill>
                  <a:schemeClr val="tx1"/>
                </a:solidFill>
                <a:effectLst/>
                <a:latin typeface="Arial" panose="020B0604020202020204" pitchFamily="34" charset="0"/>
                <a:ea typeface="Times New Roman" panose="02020603050405020304" pitchFamily="18" charset="0"/>
              </a:rPr>
              <a:t> for the IRB</a:t>
            </a:r>
            <a:endParaRPr kumimoji="0" lang="en-US" altLang="en-US" sz="1600" b="0" i="0" u="none" strike="noStrike" cap="none" normalizeH="0" baseline="0" dirty="0" smtClean="0">
              <a:ln>
                <a:noFill/>
              </a:ln>
              <a:solidFill>
                <a:schemeClr val="tx1"/>
              </a:solidFill>
              <a:effectLst/>
              <a:latin typeface="Arial" panose="020B0604020202020204" pitchFamily="34" charset="0"/>
            </a:endParaRPr>
          </a:p>
        </p:txBody>
      </p:sp>
      <p:sp>
        <p:nvSpPr>
          <p:cNvPr id="5" name="Rectangle 4"/>
          <p:cNvSpPr/>
          <p:nvPr/>
        </p:nvSpPr>
        <p:spPr>
          <a:xfrm>
            <a:off x="5014912" y="2650202"/>
            <a:ext cx="1824234" cy="646331"/>
          </a:xfrm>
          <a:prstGeom prst="rect">
            <a:avLst/>
          </a:prstGeom>
        </p:spPr>
        <p:txBody>
          <a:bodyPr wrap="square">
            <a:spAutoFit/>
          </a:bodyPr>
          <a:lstStyle/>
          <a:p>
            <a:r>
              <a:rPr lang="en-US" altLang="en-US" dirty="0">
                <a:latin typeface="Calibri" panose="020F0502020204030204" pitchFamily="34" charset="0"/>
              </a:rPr>
              <a:t>Units: Ohms (</a:t>
            </a:r>
            <a:r>
              <a:rPr lang="el-GR" altLang="en-US" dirty="0">
                <a:latin typeface="Calibri" panose="020F0502020204030204" pitchFamily="34" charset="0"/>
              </a:rPr>
              <a:t>Ω</a:t>
            </a:r>
            <a:r>
              <a:rPr lang="en-US" altLang="en-US" dirty="0">
                <a:latin typeface="Calibri" panose="020F0502020204030204" pitchFamily="34" charset="0"/>
              </a:rPr>
              <a:t>)</a:t>
            </a:r>
          </a:p>
          <a:p>
            <a:endParaRPr lang="en-US" altLang="en-US" dirty="0">
              <a:latin typeface="Calibri" panose="020F0502020204030204" pitchFamily="34" charset="0"/>
            </a:endParaRPr>
          </a:p>
        </p:txBody>
      </p:sp>
      <p:sp>
        <p:nvSpPr>
          <p:cNvPr id="12" name="Rectangle 11"/>
          <p:cNvSpPr/>
          <p:nvPr/>
        </p:nvSpPr>
        <p:spPr>
          <a:xfrm>
            <a:off x="411489" y="3034556"/>
            <a:ext cx="1824234" cy="923330"/>
          </a:xfrm>
          <a:prstGeom prst="rect">
            <a:avLst/>
          </a:prstGeom>
        </p:spPr>
        <p:txBody>
          <a:bodyPr wrap="square">
            <a:spAutoFit/>
          </a:bodyPr>
          <a:lstStyle/>
          <a:p>
            <a:r>
              <a:rPr lang="en-US" altLang="en-US" dirty="0" smtClean="0">
                <a:latin typeface="Calibri" panose="020F0502020204030204" pitchFamily="34" charset="0"/>
              </a:rPr>
              <a:t>Variable resistor (potentiometer)</a:t>
            </a:r>
            <a:endParaRPr lang="en-US" altLang="en-US" dirty="0">
              <a:latin typeface="Calibri" panose="020F0502020204030204" pitchFamily="34" charset="0"/>
            </a:endParaRPr>
          </a:p>
          <a:p>
            <a:endParaRPr lang="en-US" altLang="en-US" dirty="0">
              <a:latin typeface="Calibri" panose="020F0502020204030204" pitchFamily="34" charset="0"/>
            </a:endParaRPr>
          </a:p>
        </p:txBody>
      </p:sp>
      <p:sp>
        <p:nvSpPr>
          <p:cNvPr id="13" name="Rectangle 12"/>
          <p:cNvSpPr/>
          <p:nvPr/>
        </p:nvSpPr>
        <p:spPr>
          <a:xfrm>
            <a:off x="374789" y="5887273"/>
            <a:ext cx="1824234" cy="369332"/>
          </a:xfrm>
          <a:prstGeom prst="rect">
            <a:avLst/>
          </a:prstGeom>
        </p:spPr>
        <p:txBody>
          <a:bodyPr wrap="square">
            <a:spAutoFit/>
          </a:bodyPr>
          <a:lstStyle/>
          <a:p>
            <a:r>
              <a:rPr lang="en-US" altLang="en-US" dirty="0" smtClean="0">
                <a:latin typeface="Calibri" panose="020F0502020204030204" pitchFamily="34" charset="0"/>
              </a:rPr>
              <a:t>Constant resistor </a:t>
            </a:r>
            <a:endParaRPr lang="en-US" altLang="en-US" dirty="0">
              <a:latin typeface="Calibri" panose="020F0502020204030204" pitchFamily="34"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3275898236"/>
              </p:ext>
            </p:extLst>
          </p:nvPr>
        </p:nvGraphicFramePr>
        <p:xfrm>
          <a:off x="2436829" y="3456718"/>
          <a:ext cx="2525713" cy="704850"/>
        </p:xfrm>
        <a:graphic>
          <a:graphicData uri="http://schemas.openxmlformats.org/presentationml/2006/ole">
            <mc:AlternateContent xmlns:mc="http://schemas.openxmlformats.org/markup-compatibility/2006">
              <mc:Choice xmlns:v="urn:schemas-microsoft-com:vml" Requires="v">
                <p:oleObj spid="_x0000_s7174" name="Picture" r:id="rId7" imgW="3291384" imgH="913142" progId="Word.Picture.8">
                  <p:embed/>
                </p:oleObj>
              </mc:Choice>
              <mc:Fallback>
                <p:oleObj name="Picture" r:id="rId7" imgW="3291384" imgH="913142" progId="Word.Picture.8">
                  <p:embed/>
                  <p:pic>
                    <p:nvPicPr>
                      <p:cNvPr id="0"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36829" y="3456718"/>
                        <a:ext cx="2525713" cy="704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3473615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8AA4BD3-E440-497E-A832-5A3714F5113C}" type="slidenum">
              <a:rPr lang="en-US" altLang="en-US">
                <a:solidFill>
                  <a:srgbClr val="898989"/>
                </a:solidFill>
                <a:latin typeface="Calibri" panose="020F0502020204030204" pitchFamily="34" charset="0"/>
              </a:rPr>
              <a:pPr eaLnBrk="1" hangingPunct="1"/>
              <a:t>4</a:t>
            </a:fld>
            <a:endParaRPr lang="en-US" altLang="en-US">
              <a:solidFill>
                <a:srgbClr val="898989"/>
              </a:solidFill>
              <a:latin typeface="Calibri" panose="020F0502020204030204" pitchFamily="34" charset="0"/>
            </a:endParaRPr>
          </a:p>
        </p:txBody>
      </p:sp>
      <p:sp>
        <p:nvSpPr>
          <p:cNvPr id="6147" name="TextBox 2"/>
          <p:cNvSpPr txBox="1">
            <a:spLocks noChangeArrowheads="1"/>
          </p:cNvSpPr>
          <p:nvPr/>
        </p:nvSpPr>
        <p:spPr bwMode="auto">
          <a:xfrm>
            <a:off x="228600" y="457200"/>
            <a:ext cx="17074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dirty="0" smtClean="0">
                <a:solidFill>
                  <a:srgbClr val="0000FF"/>
                </a:solidFill>
                <a:latin typeface="Calibri" panose="020F0502020204030204" pitchFamily="34" charset="0"/>
              </a:rPr>
              <a:t>Capacitors</a:t>
            </a:r>
            <a:endParaRPr lang="en-US" altLang="en-US" sz="2800" dirty="0">
              <a:solidFill>
                <a:srgbClr val="0000FF"/>
              </a:solidFill>
              <a:latin typeface="Calibri" panose="020F0502020204030204" pitchFamily="34" charset="0"/>
            </a:endParaRPr>
          </a:p>
        </p:txBody>
      </p:sp>
      <p:pic>
        <p:nvPicPr>
          <p:cNvPr id="6148" name="Picture 3" descr="http://www.elementaryelectronics.com/components/Capacitor/pic%2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81200"/>
            <a:ext cx="1524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4" descr="http://www.elementaryelectronics.com/components/Capacitor/pic%2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00400"/>
            <a:ext cx="16002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5" descr="http://www.elementaryelectronics.com/components/Capacitor/pic%20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5181600"/>
            <a:ext cx="1143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TextBox 7"/>
          <p:cNvSpPr txBox="1">
            <a:spLocks noChangeArrowheads="1"/>
          </p:cNvSpPr>
          <p:nvPr/>
        </p:nvSpPr>
        <p:spPr bwMode="auto">
          <a:xfrm>
            <a:off x="1752600" y="762000"/>
            <a:ext cx="7391400" cy="627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latin typeface="Calibri" panose="020F0502020204030204" pitchFamily="34" charset="0"/>
              </a:rPr>
              <a:t>   </a:t>
            </a:r>
            <a:endParaRPr lang="en-US" altLang="en-US" sz="2000" dirty="0">
              <a:latin typeface="Calibri" panose="020F0502020204030204" pitchFamily="34" charset="0"/>
            </a:endParaRPr>
          </a:p>
          <a:p>
            <a:pPr eaLnBrk="1" hangingPunct="1">
              <a:buFont typeface="Arial" panose="020B0604020202020204" pitchFamily="34" charset="0"/>
              <a:buChar char="•"/>
            </a:pPr>
            <a:r>
              <a:rPr lang="en-US" altLang="en-US" sz="2400" dirty="0">
                <a:latin typeface="Calibri" panose="020F0502020204030204" pitchFamily="34" charset="0"/>
              </a:rPr>
              <a:t>   </a:t>
            </a:r>
            <a:r>
              <a:rPr lang="en-US" altLang="en-US" sz="2400" dirty="0" smtClean="0">
                <a:latin typeface="Calibri" panose="020F0502020204030204" pitchFamily="34" charset="0"/>
              </a:rPr>
              <a:t>Store energy and release it later (small battery)</a:t>
            </a:r>
            <a:r>
              <a:rPr lang="en-US" altLang="en-US" sz="2400" dirty="0">
                <a:latin typeface="Calibri" panose="020F0502020204030204" pitchFamily="34" charset="0"/>
              </a:rPr>
              <a:t/>
            </a:r>
            <a:br>
              <a:rPr lang="en-US" altLang="en-US" sz="2400" dirty="0">
                <a:latin typeface="Calibri" panose="020F0502020204030204" pitchFamily="34" charset="0"/>
              </a:rPr>
            </a:br>
            <a:r>
              <a:rPr lang="en-US" altLang="en-US" sz="2400" dirty="0">
                <a:latin typeface="Calibri" panose="020F0502020204030204" pitchFamily="34" charset="0"/>
              </a:rPr>
              <a:t>     (</a:t>
            </a:r>
            <a:r>
              <a:rPr lang="en-US" altLang="en-US" sz="2400" b="1" dirty="0">
                <a:latin typeface="Calibri" panose="020F0502020204030204" pitchFamily="34" charset="0"/>
              </a:rPr>
              <a:t>store energy and release it later. )</a:t>
            </a:r>
          </a:p>
          <a:p>
            <a:pPr eaLnBrk="1" hangingPunct="1">
              <a:buFont typeface="Arial" panose="020B0604020202020204" pitchFamily="34" charset="0"/>
              <a:buChar char="•"/>
            </a:pPr>
            <a:r>
              <a:rPr lang="en-US" altLang="en-US" sz="2400" b="1" dirty="0">
                <a:latin typeface="Calibri" panose="020F0502020204030204" pitchFamily="34" charset="0"/>
              </a:rPr>
              <a:t>   </a:t>
            </a:r>
            <a:r>
              <a:rPr lang="en-US" altLang="en-US" sz="2400" dirty="0">
                <a:latin typeface="Calibri" panose="020F0502020204030204" pitchFamily="34" charset="0"/>
              </a:rPr>
              <a:t>are </a:t>
            </a:r>
            <a:r>
              <a:rPr lang="en-US" altLang="en-US" sz="2400" b="1" dirty="0">
                <a:latin typeface="Calibri" panose="020F0502020204030204" pitchFamily="34" charset="0"/>
              </a:rPr>
              <a:t> </a:t>
            </a:r>
            <a:r>
              <a:rPr lang="en-US" altLang="en-US" sz="2400" dirty="0">
                <a:latin typeface="Calibri" panose="020F0502020204030204" pitchFamily="34" charset="0"/>
              </a:rPr>
              <a:t>made of two parallel conductors separated by a        </a:t>
            </a:r>
            <a:br>
              <a:rPr lang="en-US" altLang="en-US" sz="2400" dirty="0">
                <a:latin typeface="Calibri" panose="020F0502020204030204" pitchFamily="34" charset="0"/>
              </a:rPr>
            </a:br>
            <a:r>
              <a:rPr lang="en-US" altLang="en-US" sz="2400" dirty="0">
                <a:latin typeface="Calibri" panose="020F0502020204030204" pitchFamily="34" charset="0"/>
              </a:rPr>
              <a:t>     dielectric.</a:t>
            </a:r>
          </a:p>
          <a:p>
            <a:pPr eaLnBrk="1" hangingPunct="1">
              <a:buFont typeface="Arial" panose="020B0604020202020204" pitchFamily="34" charset="0"/>
              <a:buChar char="•"/>
            </a:pPr>
            <a:r>
              <a:rPr lang="en-US" altLang="en-US" sz="2400" dirty="0">
                <a:latin typeface="Calibri" panose="020F0502020204030204" pitchFamily="34" charset="0"/>
              </a:rPr>
              <a:t>   are used for </a:t>
            </a:r>
            <a:r>
              <a:rPr lang="en-US" altLang="en-US" sz="2400" b="1" dirty="0">
                <a:latin typeface="Calibri" panose="020F0502020204030204" pitchFamily="34" charset="0"/>
              </a:rPr>
              <a:t>filtering, tuning, separating signals , etc. </a:t>
            </a:r>
            <a:r>
              <a:rPr lang="en-US" altLang="en-US" sz="2400" dirty="0">
                <a:latin typeface="Calibri" panose="020F0502020204030204" pitchFamily="34" charset="0"/>
              </a:rPr>
              <a:t/>
            </a:r>
            <a:br>
              <a:rPr lang="en-US" altLang="en-US" sz="2400" dirty="0">
                <a:latin typeface="Calibri" panose="020F0502020204030204" pitchFamily="34" charset="0"/>
              </a:rPr>
            </a:br>
            <a:endParaRPr lang="en-US" altLang="en-US" sz="2400" dirty="0">
              <a:latin typeface="Calibri" panose="020F0502020204030204" pitchFamily="34" charset="0"/>
            </a:endParaRPr>
          </a:p>
          <a:p>
            <a:pPr eaLnBrk="1" hangingPunct="1">
              <a:buFont typeface="Arial" panose="020B0604020202020204" pitchFamily="34" charset="0"/>
              <a:buChar char="•"/>
            </a:pPr>
            <a:r>
              <a:rPr lang="en-US" altLang="en-US" sz="2000" dirty="0">
                <a:latin typeface="Calibri" panose="020F0502020204030204" pitchFamily="34" charset="0"/>
              </a:rPr>
              <a:t>    </a:t>
            </a:r>
            <a:r>
              <a:rPr lang="en-US" altLang="en-US" sz="2200" dirty="0">
                <a:latin typeface="Calibri" panose="020F0502020204030204" pitchFamily="34" charset="0"/>
              </a:rPr>
              <a:t>The ability of a capacitor to store charge is called   </a:t>
            </a:r>
            <a:br>
              <a:rPr lang="en-US" altLang="en-US" sz="2200" dirty="0">
                <a:latin typeface="Calibri" panose="020F0502020204030204" pitchFamily="34" charset="0"/>
              </a:rPr>
            </a:br>
            <a:r>
              <a:rPr lang="en-US" altLang="en-US" sz="2200" dirty="0">
                <a:latin typeface="Calibri" panose="020F0502020204030204" pitchFamily="34" charset="0"/>
              </a:rPr>
              <a:t>      “</a:t>
            </a:r>
            <a:r>
              <a:rPr lang="en-US" altLang="en-US" sz="2200" b="1" dirty="0">
                <a:latin typeface="Calibri" panose="020F0502020204030204" pitchFamily="34" charset="0"/>
              </a:rPr>
              <a:t>Capacitance</a:t>
            </a:r>
            <a:r>
              <a:rPr lang="en-US" altLang="en-US" sz="2200" dirty="0">
                <a:latin typeface="Calibri" panose="020F0502020204030204" pitchFamily="34" charset="0"/>
              </a:rPr>
              <a:t>”</a:t>
            </a:r>
          </a:p>
          <a:p>
            <a:pPr eaLnBrk="1" hangingPunct="1">
              <a:buFont typeface="Arial" panose="020B0604020202020204" pitchFamily="34" charset="0"/>
              <a:buChar char="•"/>
            </a:pPr>
            <a:endParaRPr lang="en-US" altLang="en-US" sz="1600" dirty="0">
              <a:latin typeface="Calibri" panose="020F0502020204030204" pitchFamily="34" charset="0"/>
            </a:endParaRPr>
          </a:p>
          <a:p>
            <a:pPr eaLnBrk="1" hangingPunct="1">
              <a:buFont typeface="Arial" panose="020B0604020202020204" pitchFamily="34" charset="0"/>
              <a:buChar char="•"/>
            </a:pPr>
            <a:r>
              <a:rPr lang="en-US" altLang="en-US" sz="2000" dirty="0">
                <a:latin typeface="Calibri" panose="020F0502020204030204" pitchFamily="34" charset="0"/>
              </a:rPr>
              <a:t>    </a:t>
            </a:r>
            <a:r>
              <a:rPr lang="en-US" altLang="en-US" sz="2400" b="1" i="1" dirty="0">
                <a:latin typeface="Calibri" panose="020F0502020204030204" pitchFamily="34" charset="0"/>
              </a:rPr>
              <a:t>C = Q/V          </a:t>
            </a:r>
            <a:r>
              <a:rPr lang="en-US" altLang="en-US" sz="2000" i="1" dirty="0">
                <a:latin typeface="Calibri" panose="020F0502020204030204" pitchFamily="34" charset="0"/>
              </a:rPr>
              <a:t>(amount of charge stored/applied voltage)</a:t>
            </a:r>
          </a:p>
          <a:p>
            <a:pPr eaLnBrk="1" hangingPunct="1">
              <a:buFont typeface="Arial" panose="020B0604020202020204" pitchFamily="34" charset="0"/>
              <a:buChar char="•"/>
            </a:pPr>
            <a:endParaRPr lang="en-US" altLang="en-US" sz="1600" dirty="0">
              <a:latin typeface="Calibri" panose="020F0502020204030204" pitchFamily="34" charset="0"/>
            </a:endParaRPr>
          </a:p>
          <a:p>
            <a:pPr eaLnBrk="1" hangingPunct="1">
              <a:buFont typeface="Arial" panose="020B0604020202020204" pitchFamily="34" charset="0"/>
              <a:buChar char="•"/>
            </a:pPr>
            <a:r>
              <a:rPr lang="en-US" altLang="en-US" sz="2000" dirty="0">
                <a:latin typeface="Calibri" panose="020F0502020204030204" pitchFamily="34" charset="0"/>
              </a:rPr>
              <a:t>    </a:t>
            </a:r>
            <a:r>
              <a:rPr lang="en-US" altLang="en-US" sz="2400" dirty="0">
                <a:latin typeface="Calibri" panose="020F0502020204030204" pitchFamily="34" charset="0"/>
              </a:rPr>
              <a:t>The unit of capacitance is the </a:t>
            </a:r>
            <a:r>
              <a:rPr lang="en-US" altLang="en-US" sz="2400" b="1" dirty="0">
                <a:latin typeface="Calibri" panose="020F0502020204030204" pitchFamily="34" charset="0"/>
              </a:rPr>
              <a:t>Farad.  </a:t>
            </a:r>
            <a:r>
              <a:rPr lang="en-US" altLang="en-US" sz="2400" dirty="0">
                <a:latin typeface="Calibri" panose="020F0502020204030204" pitchFamily="34" charset="0"/>
              </a:rPr>
              <a:t/>
            </a:r>
            <a:br>
              <a:rPr lang="en-US" altLang="en-US" sz="2400" dirty="0">
                <a:latin typeface="Calibri" panose="020F0502020204030204" pitchFamily="34" charset="0"/>
              </a:rPr>
            </a:br>
            <a:r>
              <a:rPr lang="en-US" altLang="en-US" sz="2400" dirty="0">
                <a:latin typeface="Calibri" panose="020F0502020204030204" pitchFamily="34" charset="0"/>
              </a:rPr>
              <a:t>     Commonly used capacitances are much smaller than 1  </a:t>
            </a:r>
            <a:br>
              <a:rPr lang="en-US" altLang="en-US" sz="2400" dirty="0">
                <a:latin typeface="Calibri" panose="020F0502020204030204" pitchFamily="34" charset="0"/>
              </a:rPr>
            </a:br>
            <a:r>
              <a:rPr lang="en-US" altLang="en-US" sz="2400" dirty="0">
                <a:latin typeface="Calibri" panose="020F0502020204030204" pitchFamily="34" charset="0"/>
              </a:rPr>
              <a:t>     Farad, micro-Farads (10</a:t>
            </a:r>
            <a:r>
              <a:rPr lang="en-US" altLang="en-US" sz="2400" baseline="30000" dirty="0">
                <a:latin typeface="Calibri" panose="020F0502020204030204" pitchFamily="34" charset="0"/>
              </a:rPr>
              <a:t>-6</a:t>
            </a:r>
            <a:r>
              <a:rPr lang="en-US" altLang="en-US" sz="2400" dirty="0">
                <a:latin typeface="Calibri" panose="020F0502020204030204" pitchFamily="34" charset="0"/>
              </a:rPr>
              <a:t> Farad, </a:t>
            </a:r>
            <a:r>
              <a:rPr lang="en-US" altLang="en-US" sz="2400" b="1" dirty="0" err="1">
                <a:latin typeface="Calibri" panose="020F0502020204030204" pitchFamily="34" charset="0"/>
              </a:rPr>
              <a:t>μF</a:t>
            </a:r>
            <a:r>
              <a:rPr lang="en-US" altLang="en-US" sz="2400" dirty="0">
                <a:latin typeface="Calibri" panose="020F0502020204030204" pitchFamily="34" charset="0"/>
              </a:rPr>
              <a:t>),</a:t>
            </a:r>
          </a:p>
          <a:p>
            <a:pPr eaLnBrk="1" hangingPunct="1"/>
            <a:r>
              <a:rPr lang="en-US" altLang="en-US" sz="2400" dirty="0">
                <a:latin typeface="Calibri" panose="020F0502020204030204" pitchFamily="34" charset="0"/>
              </a:rPr>
              <a:t>                 </a:t>
            </a:r>
            <a:r>
              <a:rPr lang="en-US" altLang="en-US" sz="2400" dirty="0" err="1">
                <a:latin typeface="Calibri" panose="020F0502020204030204" pitchFamily="34" charset="0"/>
              </a:rPr>
              <a:t>nano</a:t>
            </a:r>
            <a:r>
              <a:rPr lang="en-US" altLang="en-US" sz="2400" dirty="0">
                <a:latin typeface="Calibri" panose="020F0502020204030204" pitchFamily="34" charset="0"/>
              </a:rPr>
              <a:t>-Farads  (10</a:t>
            </a:r>
            <a:r>
              <a:rPr lang="en-US" altLang="en-US" sz="2400" baseline="30000" dirty="0">
                <a:latin typeface="Calibri" panose="020F0502020204030204" pitchFamily="34" charset="0"/>
              </a:rPr>
              <a:t>-9</a:t>
            </a:r>
            <a:r>
              <a:rPr lang="en-US" altLang="en-US" sz="2400" dirty="0">
                <a:latin typeface="Calibri" panose="020F0502020204030204" pitchFamily="34" charset="0"/>
              </a:rPr>
              <a:t> Farad, </a:t>
            </a:r>
            <a:r>
              <a:rPr lang="en-US" altLang="en-US" sz="2400" b="1" dirty="0" err="1">
                <a:latin typeface="Calibri" panose="020F0502020204030204" pitchFamily="34" charset="0"/>
              </a:rPr>
              <a:t>nF</a:t>
            </a:r>
            <a:r>
              <a:rPr lang="en-US" altLang="en-US" sz="2400" b="1" dirty="0">
                <a:latin typeface="Calibri" panose="020F0502020204030204" pitchFamily="34" charset="0"/>
              </a:rPr>
              <a:t>)</a:t>
            </a:r>
            <a:r>
              <a:rPr lang="en-US" altLang="en-US" sz="2400" dirty="0">
                <a:latin typeface="Calibri" panose="020F0502020204030204" pitchFamily="34" charset="0"/>
              </a:rPr>
              <a:t>, </a:t>
            </a:r>
            <a:br>
              <a:rPr lang="en-US" altLang="en-US" sz="2400" dirty="0">
                <a:latin typeface="Calibri" panose="020F0502020204030204" pitchFamily="34" charset="0"/>
              </a:rPr>
            </a:br>
            <a:r>
              <a:rPr lang="en-US" altLang="en-US" sz="2400" dirty="0">
                <a:latin typeface="Calibri" panose="020F0502020204030204" pitchFamily="34" charset="0"/>
              </a:rPr>
              <a:t>                 pico-Farads   (10</a:t>
            </a:r>
            <a:r>
              <a:rPr lang="en-US" altLang="en-US" sz="2400" baseline="30000" dirty="0">
                <a:latin typeface="Calibri" panose="020F0502020204030204" pitchFamily="34" charset="0"/>
              </a:rPr>
              <a:t>-12</a:t>
            </a:r>
            <a:r>
              <a:rPr lang="en-US" altLang="en-US" sz="2400" dirty="0">
                <a:latin typeface="Calibri" panose="020F0502020204030204" pitchFamily="34" charset="0"/>
              </a:rPr>
              <a:t> Farad, </a:t>
            </a:r>
            <a:r>
              <a:rPr lang="en-US" altLang="en-US" sz="2400" b="1" dirty="0">
                <a:latin typeface="Calibri" panose="020F0502020204030204" pitchFamily="34" charset="0"/>
              </a:rPr>
              <a:t>pF</a:t>
            </a:r>
            <a:r>
              <a:rPr lang="en-US" altLang="en-US" sz="2400" dirty="0">
                <a:latin typeface="Calibri" panose="020F0502020204030204" pitchFamily="34" charset="0"/>
              </a:rPr>
              <a:t>).  </a:t>
            </a:r>
          </a:p>
          <a:p>
            <a:pPr eaLnBrk="1" hangingPunct="1"/>
            <a:endParaRPr lang="en-US" altLang="en-US" sz="2000" dirty="0">
              <a:latin typeface="Calibri" panose="020F0502020204030204" pitchFamily="34" charset="0"/>
            </a:endParaRPr>
          </a:p>
        </p:txBody>
      </p:sp>
    </p:spTree>
    <p:extLst>
      <p:ext uri="{BB962C8B-B14F-4D97-AF65-F5344CB8AC3E}">
        <p14:creationId xmlns:p14="http://schemas.microsoft.com/office/powerpoint/2010/main" val="33259909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2724886316"/>
              </p:ext>
            </p:extLst>
          </p:nvPr>
        </p:nvGraphicFramePr>
        <p:xfrm>
          <a:off x="1555731" y="669304"/>
          <a:ext cx="5665143" cy="1551217"/>
        </p:xfrm>
        <a:graphic>
          <a:graphicData uri="http://schemas.openxmlformats.org/presentationml/2006/ole">
            <mc:AlternateContent xmlns:mc="http://schemas.openxmlformats.org/markup-compatibility/2006">
              <mc:Choice xmlns:v="urn:schemas-microsoft-com:vml" Requires="v">
                <p:oleObj spid="_x0000_s8200" name="Picture" r:id="rId3" imgW="6034504" imgH="1643943" progId="Word.Picture.8">
                  <p:embed/>
                </p:oleObj>
              </mc:Choice>
              <mc:Fallback>
                <p:oleObj name="Picture" r:id="rId3" imgW="6034504" imgH="1643943" progId="Word.Picture.8">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31" y="669304"/>
                        <a:ext cx="5665143" cy="1551217"/>
                      </a:xfrm>
                      <a:prstGeom prst="rect">
                        <a:avLst/>
                      </a:prstGeom>
                      <a:noFill/>
                    </p:spPr>
                  </p:pic>
                </p:oleObj>
              </mc:Fallback>
            </mc:AlternateContent>
          </a:graphicData>
        </a:graphic>
      </p:graphicFrame>
      <p:pic>
        <p:nvPicPr>
          <p:cNvPr id="4" name="Picture 5" descr="L:\DCIM\101MSDCF\DSC03295.JPG"/>
          <p:cNvPicPr>
            <a:picLocks noChangeAspect="1" noChangeArrowheads="1"/>
          </p:cNvPicPr>
          <p:nvPr/>
        </p:nvPicPr>
        <p:blipFill>
          <a:blip r:embed="rId5" cstate="print">
            <a:lum bright="-15000" contrast="45000"/>
          </a:blip>
          <a:srcRect l="31364" t="36083" r="33426" b="42268"/>
          <a:stretch>
            <a:fillRect/>
          </a:stretch>
        </p:blipFill>
        <p:spPr bwMode="auto">
          <a:xfrm>
            <a:off x="618603" y="2557050"/>
            <a:ext cx="3444350" cy="1588358"/>
          </a:xfrm>
          <a:prstGeom prst="rect">
            <a:avLst/>
          </a:prstGeom>
          <a:noFill/>
        </p:spPr>
      </p:pic>
      <p:graphicFrame>
        <p:nvGraphicFramePr>
          <p:cNvPr id="5" name="Table 4"/>
          <p:cNvGraphicFramePr>
            <a:graphicFrameLocks noGrp="1"/>
          </p:cNvGraphicFramePr>
          <p:nvPr>
            <p:extLst>
              <p:ext uri="{D42A27DB-BD31-4B8C-83A1-F6EECF244321}">
                <p14:modId xmlns:p14="http://schemas.microsoft.com/office/powerpoint/2010/main" val="903442812"/>
              </p:ext>
            </p:extLst>
          </p:nvPr>
        </p:nvGraphicFramePr>
        <p:xfrm>
          <a:off x="1489434" y="4941432"/>
          <a:ext cx="5590095" cy="1629047"/>
        </p:xfrm>
        <a:graphic>
          <a:graphicData uri="http://schemas.openxmlformats.org/drawingml/2006/table">
            <a:tbl>
              <a:tblPr>
                <a:tableStyleId>{5C22544A-7EE6-4342-B048-85BDC9FD1C3A}</a:tableStyleId>
              </a:tblPr>
              <a:tblGrid>
                <a:gridCol w="1677029">
                  <a:extLst>
                    <a:ext uri="{9D8B030D-6E8A-4147-A177-3AD203B41FA5}">
                      <a16:colId xmlns:a16="http://schemas.microsoft.com/office/drawing/2014/main" val="2132981216"/>
                    </a:ext>
                  </a:extLst>
                </a:gridCol>
                <a:gridCol w="1118019">
                  <a:extLst>
                    <a:ext uri="{9D8B030D-6E8A-4147-A177-3AD203B41FA5}">
                      <a16:colId xmlns:a16="http://schemas.microsoft.com/office/drawing/2014/main" val="3553174980"/>
                    </a:ext>
                  </a:extLst>
                </a:gridCol>
                <a:gridCol w="1257771">
                  <a:extLst>
                    <a:ext uri="{9D8B030D-6E8A-4147-A177-3AD203B41FA5}">
                      <a16:colId xmlns:a16="http://schemas.microsoft.com/office/drawing/2014/main" val="625740289"/>
                    </a:ext>
                  </a:extLst>
                </a:gridCol>
                <a:gridCol w="1537276">
                  <a:extLst>
                    <a:ext uri="{9D8B030D-6E8A-4147-A177-3AD203B41FA5}">
                      <a16:colId xmlns:a16="http://schemas.microsoft.com/office/drawing/2014/main" val="15217882"/>
                    </a:ext>
                  </a:extLst>
                </a:gridCol>
              </a:tblGrid>
              <a:tr h="232721">
                <a:tc>
                  <a:txBody>
                    <a:bodyPr/>
                    <a:lstStyle/>
                    <a:p>
                      <a:pPr marL="0" marR="0">
                        <a:spcBef>
                          <a:spcPts val="0"/>
                        </a:spcBef>
                        <a:spcAft>
                          <a:spcPts val="0"/>
                        </a:spcAft>
                      </a:pPr>
                      <a:r>
                        <a:rPr lang="en-US" sz="1000">
                          <a:effectLst/>
                        </a:rPr>
                        <a:t>Component ID</a:t>
                      </a:r>
                      <a:endParaRPr lang="en-US" sz="1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000">
                          <a:effectLst/>
                        </a:rPr>
                        <a:t>Value</a:t>
                      </a:r>
                      <a:endParaRPr lang="en-US" sz="1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000">
                          <a:effectLst/>
                        </a:rPr>
                        <a:t>marking</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rPr>
                        <a:t>Remark</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176971650"/>
                  </a:ext>
                </a:extLst>
              </a:tr>
              <a:tr h="232721">
                <a:tc>
                  <a:txBody>
                    <a:bodyPr/>
                    <a:lstStyle/>
                    <a:p>
                      <a:pPr marL="0" marR="0">
                        <a:spcBef>
                          <a:spcPts val="0"/>
                        </a:spcBef>
                        <a:spcAft>
                          <a:spcPts val="0"/>
                        </a:spcAft>
                      </a:pPr>
                      <a:r>
                        <a:rPr lang="en-US" sz="1000">
                          <a:effectLst/>
                        </a:rPr>
                        <a:t>C2, 4</a:t>
                      </a:r>
                      <a:endParaRPr lang="en-US" sz="1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000">
                          <a:effectLst/>
                        </a:rPr>
                        <a:t>47μF</a:t>
                      </a:r>
                      <a:endParaRPr lang="en-US" sz="1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000">
                          <a:effectLst/>
                        </a:rPr>
                        <a:t>47μF 10v</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rPr>
                        <a:t>polarized</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610366584"/>
                  </a:ext>
                </a:extLst>
              </a:tr>
              <a:tr h="232721">
                <a:tc>
                  <a:txBody>
                    <a:bodyPr/>
                    <a:lstStyle/>
                    <a:p>
                      <a:pPr marL="0" marR="0">
                        <a:spcBef>
                          <a:spcPts val="0"/>
                        </a:spcBef>
                        <a:spcAft>
                          <a:spcPts val="0"/>
                        </a:spcAft>
                      </a:pPr>
                      <a:r>
                        <a:rPr lang="en-US" sz="1000">
                          <a:effectLst/>
                        </a:rPr>
                        <a:t>C1</a:t>
                      </a:r>
                      <a:endParaRPr lang="en-US" sz="1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000">
                          <a:effectLst/>
                        </a:rPr>
                        <a:t>680uF</a:t>
                      </a:r>
                      <a:endParaRPr lang="en-US" sz="1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000">
                          <a:effectLst/>
                        </a:rPr>
                        <a:t>10v 480μF</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rPr>
                        <a:t>polarized</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601100684"/>
                  </a:ext>
                </a:extLst>
              </a:tr>
              <a:tr h="232721">
                <a:tc>
                  <a:txBody>
                    <a:bodyPr/>
                    <a:lstStyle/>
                    <a:p>
                      <a:pPr marL="0" marR="0">
                        <a:spcBef>
                          <a:spcPts val="0"/>
                        </a:spcBef>
                        <a:spcAft>
                          <a:spcPts val="0"/>
                        </a:spcAft>
                      </a:pPr>
                      <a:r>
                        <a:rPr lang="en-US" sz="1000">
                          <a:effectLst/>
                        </a:rPr>
                        <a:t>C7, C11</a:t>
                      </a:r>
                      <a:endParaRPr lang="en-US" sz="1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000">
                          <a:effectLst/>
                        </a:rPr>
                        <a:t>1nF</a:t>
                      </a:r>
                      <a:endParaRPr lang="en-US" sz="1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000" dirty="0">
                          <a:effectLst/>
                        </a:rPr>
                        <a:t>102</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rPr>
                        <a:t>Not polarized</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537446665"/>
                  </a:ext>
                </a:extLst>
              </a:tr>
              <a:tr h="232721">
                <a:tc>
                  <a:txBody>
                    <a:bodyPr/>
                    <a:lstStyle/>
                    <a:p>
                      <a:pPr marL="0" marR="0">
                        <a:spcBef>
                          <a:spcPts val="0"/>
                        </a:spcBef>
                        <a:spcAft>
                          <a:spcPts val="0"/>
                        </a:spcAft>
                      </a:pPr>
                      <a:r>
                        <a:rPr lang="en-US" sz="1000">
                          <a:effectLst/>
                        </a:rPr>
                        <a:t>C8, C12</a:t>
                      </a:r>
                      <a:endParaRPr lang="en-US" sz="1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000" dirty="0">
                          <a:effectLst/>
                        </a:rPr>
                        <a:t>.01μF</a:t>
                      </a:r>
                      <a:endParaRPr lang="en-US" sz="12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000" dirty="0">
                          <a:effectLst/>
                        </a:rPr>
                        <a:t>103</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rPr>
                        <a:t>Not polarized</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23613145"/>
                  </a:ext>
                </a:extLst>
              </a:tr>
              <a:tr h="232721">
                <a:tc>
                  <a:txBody>
                    <a:bodyPr/>
                    <a:lstStyle/>
                    <a:p>
                      <a:pPr marL="0" marR="0">
                        <a:spcBef>
                          <a:spcPts val="0"/>
                        </a:spcBef>
                        <a:spcAft>
                          <a:spcPts val="0"/>
                        </a:spcAft>
                      </a:pPr>
                      <a:r>
                        <a:rPr lang="en-US" sz="1000">
                          <a:effectLst/>
                        </a:rPr>
                        <a:t>C13, 14, 15, 16, 17</a:t>
                      </a:r>
                      <a:endParaRPr lang="en-US" sz="1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000">
                          <a:effectLst/>
                        </a:rPr>
                        <a:t>0.1μF</a:t>
                      </a:r>
                      <a:endParaRPr lang="en-US" sz="1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000" dirty="0">
                          <a:effectLst/>
                        </a:rPr>
                        <a:t>104</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rPr>
                        <a:t>Not polarized</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2025163"/>
                  </a:ext>
                </a:extLst>
              </a:tr>
              <a:tr h="232721">
                <a:tc>
                  <a:txBody>
                    <a:bodyPr/>
                    <a:lstStyle/>
                    <a:p>
                      <a:pPr marL="0" marR="0">
                        <a:spcBef>
                          <a:spcPts val="0"/>
                        </a:spcBef>
                        <a:spcAft>
                          <a:spcPts val="0"/>
                        </a:spcAft>
                      </a:pPr>
                      <a:r>
                        <a:rPr lang="en-US" sz="1000">
                          <a:effectLst/>
                        </a:rPr>
                        <a:t>C3</a:t>
                      </a:r>
                      <a:endParaRPr lang="en-US" sz="1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000">
                          <a:effectLst/>
                        </a:rPr>
                        <a:t>0.47μF</a:t>
                      </a:r>
                      <a:endParaRPr lang="en-US" sz="1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000" dirty="0">
                          <a:effectLst/>
                        </a:rPr>
                        <a:t>474</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Not polarized</a:t>
                      </a:r>
                      <a:endParaRPr lang="en-US"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261026243"/>
                  </a:ext>
                </a:extLst>
              </a:tr>
            </a:tbl>
          </a:graphicData>
        </a:graphic>
      </p:graphicFrame>
      <p:sp>
        <p:nvSpPr>
          <p:cNvPr id="6" name="Rectangle 3"/>
          <p:cNvSpPr>
            <a:spLocks noChangeArrowheads="1"/>
          </p:cNvSpPr>
          <p:nvPr/>
        </p:nvSpPr>
        <p:spPr bwMode="auto">
          <a:xfrm>
            <a:off x="1004263" y="4563658"/>
            <a:ext cx="611738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5720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Capacitor ID numbers, capacitances, and markings on the capacitors</a:t>
            </a:r>
            <a:endParaRPr kumimoji="0" lang="en-US" altLang="en-US" sz="1400" b="0" i="0" u="none" strike="noStrike" cap="none" normalizeH="0" baseline="0" dirty="0" smtClean="0">
              <a:ln>
                <a:noFill/>
              </a:ln>
              <a:solidFill>
                <a:schemeClr val="tx1"/>
              </a:solidFill>
              <a:effectLst/>
              <a:latin typeface="Arial" panose="020B0604020202020204" pitchFamily="34" charset="0"/>
            </a:endParaRPr>
          </a:p>
        </p:txBody>
      </p:sp>
      <p:pic>
        <p:nvPicPr>
          <p:cNvPr id="7" name="Picture 3"/>
          <p:cNvPicPr>
            <a:picLocks noChangeAspect="1" noChangeArrowheads="1"/>
          </p:cNvPicPr>
          <p:nvPr/>
        </p:nvPicPr>
        <p:blipFill>
          <a:blip r:embed="rId6" cstate="print"/>
          <a:srcRect l="2143" t="18214" r="4321" b="30105"/>
          <a:stretch>
            <a:fillRect/>
          </a:stretch>
        </p:blipFill>
        <p:spPr bwMode="auto">
          <a:xfrm>
            <a:off x="4714081" y="2450909"/>
            <a:ext cx="3680487" cy="1626852"/>
          </a:xfrm>
          <a:prstGeom prst="rect">
            <a:avLst/>
          </a:prstGeom>
          <a:noFill/>
          <a:ln w="9525">
            <a:noFill/>
            <a:miter lim="800000"/>
            <a:headEnd/>
            <a:tailEnd/>
          </a:ln>
        </p:spPr>
      </p:pic>
    </p:spTree>
    <p:extLst>
      <p:ext uri="{BB962C8B-B14F-4D97-AF65-F5344CB8AC3E}">
        <p14:creationId xmlns:p14="http://schemas.microsoft.com/office/powerpoint/2010/main" val="3203153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E6FAD70-1B71-4C2F-AE04-C9E17A3582B0}" type="slidenum">
              <a:rPr lang="en-US" altLang="en-US">
                <a:solidFill>
                  <a:srgbClr val="898989"/>
                </a:solidFill>
                <a:latin typeface="Calibri" panose="020F0502020204030204" pitchFamily="34" charset="0"/>
              </a:rPr>
              <a:pPr eaLnBrk="1" hangingPunct="1"/>
              <a:t>6</a:t>
            </a:fld>
            <a:endParaRPr lang="en-US" altLang="en-US">
              <a:solidFill>
                <a:srgbClr val="898989"/>
              </a:solidFill>
              <a:latin typeface="Calibri" panose="020F0502020204030204" pitchFamily="34" charset="0"/>
            </a:endParaRPr>
          </a:p>
        </p:txBody>
      </p:sp>
      <p:pic>
        <p:nvPicPr>
          <p:cNvPr id="7171" name="Picture 2" descr="http://www.elementaryelectronics.com/components/transistor/pic%20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048000"/>
            <a:ext cx="957263"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3" descr="http://www.elementaryelectronics.com/components/transistor/pic%20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5105400"/>
            <a:ext cx="957263"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Box 5"/>
          <p:cNvSpPr txBox="1">
            <a:spLocks noChangeArrowheads="1"/>
          </p:cNvSpPr>
          <p:nvPr/>
        </p:nvSpPr>
        <p:spPr bwMode="auto">
          <a:xfrm>
            <a:off x="228600" y="2209800"/>
            <a:ext cx="29956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u="sng" dirty="0">
                <a:latin typeface="Calibri" panose="020F0502020204030204" pitchFamily="34" charset="0"/>
              </a:rPr>
              <a:t>Symbol for the </a:t>
            </a:r>
            <a:r>
              <a:rPr lang="en-US" altLang="en-US" b="1" u="sng" dirty="0">
                <a:latin typeface="Calibri" panose="020F0502020204030204" pitchFamily="34" charset="0"/>
              </a:rPr>
              <a:t>NPN </a:t>
            </a:r>
            <a:r>
              <a:rPr lang="en-US" altLang="en-US" u="sng" dirty="0">
                <a:latin typeface="Calibri" panose="020F0502020204030204" pitchFamily="34" charset="0"/>
              </a:rPr>
              <a:t>Transistor</a:t>
            </a:r>
          </a:p>
        </p:txBody>
      </p:sp>
      <p:sp>
        <p:nvSpPr>
          <p:cNvPr id="7174" name="TextBox 6"/>
          <p:cNvSpPr txBox="1">
            <a:spLocks noChangeArrowheads="1"/>
          </p:cNvSpPr>
          <p:nvPr/>
        </p:nvSpPr>
        <p:spPr bwMode="auto">
          <a:xfrm>
            <a:off x="381000" y="4572000"/>
            <a:ext cx="2965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u="sng">
                <a:latin typeface="Calibri" panose="020F0502020204030204" pitchFamily="34" charset="0"/>
              </a:rPr>
              <a:t>Symbol for the </a:t>
            </a:r>
            <a:r>
              <a:rPr lang="en-US" altLang="en-US" b="1" u="sng">
                <a:latin typeface="Calibri" panose="020F0502020204030204" pitchFamily="34" charset="0"/>
              </a:rPr>
              <a:t>PNP </a:t>
            </a:r>
            <a:r>
              <a:rPr lang="en-US" altLang="en-US" u="sng">
                <a:latin typeface="Calibri" panose="020F0502020204030204" pitchFamily="34" charset="0"/>
              </a:rPr>
              <a:t>Transistor</a:t>
            </a:r>
          </a:p>
        </p:txBody>
      </p:sp>
      <p:sp>
        <p:nvSpPr>
          <p:cNvPr id="7175" name="Rectangle 7"/>
          <p:cNvSpPr>
            <a:spLocks noChangeArrowheads="1"/>
          </p:cNvSpPr>
          <p:nvPr/>
        </p:nvSpPr>
        <p:spPr bwMode="auto">
          <a:xfrm>
            <a:off x="1330751" y="812066"/>
            <a:ext cx="704496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dirty="0">
                <a:latin typeface="Calibri" panose="020F0502020204030204" pitchFamily="34" charset="0"/>
              </a:rPr>
              <a:t>Transistors are commonly used for </a:t>
            </a:r>
            <a:r>
              <a:rPr lang="en-US" altLang="en-US" sz="2400" b="1" dirty="0">
                <a:latin typeface="Calibri" panose="020F0502020204030204" pitchFamily="34" charset="0"/>
              </a:rPr>
              <a:t>signal amplification, switching, voltage regulation,</a:t>
            </a:r>
            <a:r>
              <a:rPr lang="en-US" altLang="en-US" sz="2400" dirty="0">
                <a:latin typeface="Calibri" panose="020F0502020204030204" pitchFamily="34" charset="0"/>
              </a:rPr>
              <a:t> etc.</a:t>
            </a:r>
          </a:p>
        </p:txBody>
      </p:sp>
      <p:sp>
        <p:nvSpPr>
          <p:cNvPr id="7176" name="TextBox 8"/>
          <p:cNvSpPr txBox="1">
            <a:spLocks noChangeArrowheads="1"/>
          </p:cNvSpPr>
          <p:nvPr/>
        </p:nvSpPr>
        <p:spPr bwMode="auto">
          <a:xfrm>
            <a:off x="609600" y="3581400"/>
            <a:ext cx="622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latin typeface="Calibri" panose="020F0502020204030204" pitchFamily="34" charset="0"/>
              </a:rPr>
              <a:t>base</a:t>
            </a:r>
          </a:p>
        </p:txBody>
      </p:sp>
      <p:sp>
        <p:nvSpPr>
          <p:cNvPr id="7177" name="TextBox 12"/>
          <p:cNvSpPr txBox="1">
            <a:spLocks noChangeArrowheads="1"/>
          </p:cNvSpPr>
          <p:nvPr/>
        </p:nvSpPr>
        <p:spPr bwMode="auto">
          <a:xfrm>
            <a:off x="2133600" y="3962400"/>
            <a:ext cx="8810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latin typeface="Calibri" panose="020F0502020204030204" pitchFamily="34" charset="0"/>
              </a:rPr>
              <a:t>emitter</a:t>
            </a:r>
          </a:p>
        </p:txBody>
      </p:sp>
      <p:sp>
        <p:nvSpPr>
          <p:cNvPr id="7178" name="TextBox 13"/>
          <p:cNvSpPr txBox="1">
            <a:spLocks noChangeArrowheads="1"/>
          </p:cNvSpPr>
          <p:nvPr/>
        </p:nvSpPr>
        <p:spPr bwMode="auto">
          <a:xfrm>
            <a:off x="2209800" y="2743200"/>
            <a:ext cx="9985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latin typeface="Calibri" panose="020F0502020204030204" pitchFamily="34" charset="0"/>
              </a:rPr>
              <a:t>collector</a:t>
            </a:r>
          </a:p>
        </p:txBody>
      </p:sp>
      <p:sp>
        <p:nvSpPr>
          <p:cNvPr id="7179" name="TextBox 14"/>
          <p:cNvSpPr txBox="1">
            <a:spLocks noChangeArrowheads="1"/>
          </p:cNvSpPr>
          <p:nvPr/>
        </p:nvSpPr>
        <p:spPr bwMode="auto">
          <a:xfrm>
            <a:off x="392112" y="303213"/>
            <a:ext cx="17414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dirty="0">
                <a:solidFill>
                  <a:srgbClr val="0000FF"/>
                </a:solidFill>
                <a:latin typeface="Calibri" panose="020F0502020204030204" pitchFamily="34" charset="0"/>
              </a:rPr>
              <a:t>Transistors</a:t>
            </a:r>
          </a:p>
        </p:txBody>
      </p:sp>
      <p:graphicFrame>
        <p:nvGraphicFramePr>
          <p:cNvPr id="4" name="Object 3"/>
          <p:cNvGraphicFramePr>
            <a:graphicFrameLocks noChangeAspect="1"/>
          </p:cNvGraphicFramePr>
          <p:nvPr>
            <p:extLst>
              <p:ext uri="{D42A27DB-BD31-4B8C-83A1-F6EECF244321}">
                <p14:modId xmlns:p14="http://schemas.microsoft.com/office/powerpoint/2010/main" val="4121547513"/>
              </p:ext>
            </p:extLst>
          </p:nvPr>
        </p:nvGraphicFramePr>
        <p:xfrm>
          <a:off x="3445497" y="1699975"/>
          <a:ext cx="5281886" cy="1625338"/>
        </p:xfrm>
        <a:graphic>
          <a:graphicData uri="http://schemas.openxmlformats.org/presentationml/2006/ole">
            <mc:AlternateContent xmlns:mc="http://schemas.openxmlformats.org/markup-compatibility/2006">
              <mc:Choice xmlns:v="urn:schemas-microsoft-com:vml" Requires="v">
                <p:oleObj spid="_x0000_s5127" name="Picture" r:id="rId5" imgW="5531599" imgH="1689618" progId="Word.Picture.8">
                  <p:embed/>
                </p:oleObj>
              </mc:Choice>
              <mc:Fallback>
                <p:oleObj name="Picture" r:id="rId5" imgW="5531599" imgH="1689618" progId="Word.Picture.8">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45497" y="1699975"/>
                        <a:ext cx="5281886" cy="1625338"/>
                      </a:xfrm>
                      <a:prstGeom prst="rect">
                        <a:avLst/>
                      </a:prstGeom>
                      <a:noFill/>
                    </p:spPr>
                  </p:pic>
                </p:oleObj>
              </mc:Fallback>
            </mc:AlternateContent>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969279952"/>
              </p:ext>
            </p:extLst>
          </p:nvPr>
        </p:nvGraphicFramePr>
        <p:xfrm>
          <a:off x="3553905" y="3883842"/>
          <a:ext cx="4482715" cy="1224351"/>
        </p:xfrm>
        <a:graphic>
          <a:graphicData uri="http://schemas.openxmlformats.org/drawingml/2006/table">
            <a:tbl>
              <a:tblPr>
                <a:tableStyleId>{5C22544A-7EE6-4342-B048-85BDC9FD1C3A}</a:tableStyleId>
              </a:tblPr>
              <a:tblGrid>
                <a:gridCol w="1446037">
                  <a:extLst>
                    <a:ext uri="{9D8B030D-6E8A-4147-A177-3AD203B41FA5}">
                      <a16:colId xmlns:a16="http://schemas.microsoft.com/office/drawing/2014/main" val="3617451448"/>
                    </a:ext>
                  </a:extLst>
                </a:gridCol>
                <a:gridCol w="1446037">
                  <a:extLst>
                    <a:ext uri="{9D8B030D-6E8A-4147-A177-3AD203B41FA5}">
                      <a16:colId xmlns:a16="http://schemas.microsoft.com/office/drawing/2014/main" val="1389798175"/>
                    </a:ext>
                  </a:extLst>
                </a:gridCol>
                <a:gridCol w="1590641">
                  <a:extLst>
                    <a:ext uri="{9D8B030D-6E8A-4147-A177-3AD203B41FA5}">
                      <a16:colId xmlns:a16="http://schemas.microsoft.com/office/drawing/2014/main" val="1906608556"/>
                    </a:ext>
                  </a:extLst>
                </a:gridCol>
              </a:tblGrid>
              <a:tr h="395927">
                <a:tc>
                  <a:txBody>
                    <a:bodyPr/>
                    <a:lstStyle/>
                    <a:p>
                      <a:pPr marL="0" marR="0">
                        <a:spcBef>
                          <a:spcPts val="0"/>
                        </a:spcBef>
                        <a:spcAft>
                          <a:spcPts val="0"/>
                        </a:spcAft>
                      </a:pPr>
                      <a:r>
                        <a:rPr lang="en-US" sz="1000" dirty="0">
                          <a:effectLst/>
                        </a:rPr>
                        <a:t>Transistor ID</a:t>
                      </a:r>
                      <a:endParaRPr lang="en-US" sz="12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000">
                          <a:effectLst/>
                        </a:rPr>
                        <a:t>Transistor type</a:t>
                      </a:r>
                      <a:endParaRPr lang="en-US" sz="1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000">
                          <a:effectLst/>
                        </a:rPr>
                        <a:t>Marking</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949866466"/>
                  </a:ext>
                </a:extLst>
              </a:tr>
              <a:tr h="414212">
                <a:tc>
                  <a:txBody>
                    <a:bodyPr/>
                    <a:lstStyle/>
                    <a:p>
                      <a:pPr marL="0" marR="0" algn="ctr">
                        <a:spcBef>
                          <a:spcPts val="0"/>
                        </a:spcBef>
                        <a:spcAft>
                          <a:spcPts val="0"/>
                        </a:spcAft>
                      </a:pPr>
                      <a:r>
                        <a:rPr lang="en-US" sz="1000" dirty="0">
                          <a:effectLst/>
                        </a:rPr>
                        <a:t>Q1, Q2</a:t>
                      </a:r>
                      <a:endParaRPr lang="en-US" sz="12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000">
                          <a:effectLst/>
                        </a:rPr>
                        <a:t>2N7000</a:t>
                      </a:r>
                      <a:endParaRPr lang="en-US" sz="1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000">
                          <a:effectLst/>
                        </a:rPr>
                        <a:t>2N7000</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809844674"/>
                  </a:ext>
                </a:extLst>
              </a:tr>
              <a:tr h="414212">
                <a:tc>
                  <a:txBody>
                    <a:bodyPr/>
                    <a:lstStyle/>
                    <a:p>
                      <a:pPr marL="0" marR="0">
                        <a:spcBef>
                          <a:spcPts val="0"/>
                        </a:spcBef>
                        <a:spcAft>
                          <a:spcPts val="0"/>
                        </a:spcAft>
                      </a:pPr>
                      <a:r>
                        <a:rPr lang="en-US" sz="1000">
                          <a:effectLst/>
                        </a:rPr>
                        <a:t>Q3</a:t>
                      </a:r>
                      <a:endParaRPr lang="en-US" sz="1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000">
                          <a:effectLst/>
                        </a:rPr>
                        <a:t>2N3906</a:t>
                      </a:r>
                      <a:endParaRPr lang="en-US" sz="1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000" dirty="0">
                          <a:effectLst/>
                        </a:rPr>
                        <a:t>2N3906</a:t>
                      </a:r>
                      <a:endParaRPr lang="en-US"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774502645"/>
                  </a:ext>
                </a:extLst>
              </a:tr>
            </a:tbl>
          </a:graphicData>
        </a:graphic>
      </p:graphicFrame>
      <p:sp>
        <p:nvSpPr>
          <p:cNvPr id="6" name="Rectangle 4"/>
          <p:cNvSpPr>
            <a:spLocks noChangeArrowheads="1"/>
          </p:cNvSpPr>
          <p:nvPr/>
        </p:nvSpPr>
        <p:spPr bwMode="auto">
          <a:xfrm>
            <a:off x="3445497" y="3510080"/>
            <a:ext cx="508217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Transistor ID numbers, types, and markings on the transistors.</a:t>
            </a:r>
            <a:endParaRPr kumimoji="0" lang="en-US" altLang="en-US" sz="1400" b="0" i="0" u="none" strike="noStrike" cap="none" normalizeH="0" baseline="0" dirty="0" smtClean="0">
              <a:ln>
                <a:noFill/>
              </a:ln>
              <a:solidFill>
                <a:schemeClr val="tx1"/>
              </a:solidFill>
              <a:effectLst/>
              <a:latin typeface="Arial" panose="020B0604020202020204" pitchFamily="34" charset="0"/>
            </a:endParaRPr>
          </a:p>
        </p:txBody>
      </p:sp>
      <p:pic>
        <p:nvPicPr>
          <p:cNvPr id="18" name="Picture 3"/>
          <p:cNvPicPr>
            <a:picLocks noChangeAspect="1" noChangeArrowheads="1"/>
          </p:cNvPicPr>
          <p:nvPr/>
        </p:nvPicPr>
        <p:blipFill>
          <a:blip r:embed="rId7" cstate="print"/>
          <a:srcRect l="2143" t="18214" r="4321" b="30105"/>
          <a:stretch>
            <a:fillRect/>
          </a:stretch>
        </p:blipFill>
        <p:spPr bwMode="auto">
          <a:xfrm>
            <a:off x="4246196" y="5094623"/>
            <a:ext cx="3680487" cy="1626852"/>
          </a:xfrm>
          <a:prstGeom prst="rect">
            <a:avLst/>
          </a:prstGeom>
          <a:noFill/>
          <a:ln w="9525">
            <a:noFill/>
            <a:miter lim="800000"/>
            <a:headEnd/>
            <a:tailEnd/>
          </a:ln>
        </p:spPr>
      </p:pic>
    </p:spTree>
    <p:extLst>
      <p:ext uri="{BB962C8B-B14F-4D97-AF65-F5344CB8AC3E}">
        <p14:creationId xmlns:p14="http://schemas.microsoft.com/office/powerpoint/2010/main" val="41393078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9B05321-C29D-4031-9791-934A07483111}" type="slidenum">
              <a:rPr lang="en-US" altLang="en-US">
                <a:solidFill>
                  <a:srgbClr val="898989"/>
                </a:solidFill>
                <a:latin typeface="Calibri" panose="020F0502020204030204" pitchFamily="34" charset="0"/>
              </a:rPr>
              <a:pPr eaLnBrk="1" hangingPunct="1"/>
              <a:t>7</a:t>
            </a:fld>
            <a:endParaRPr lang="en-US" altLang="en-US">
              <a:solidFill>
                <a:srgbClr val="898989"/>
              </a:solidFill>
              <a:latin typeface="Calibri" panose="020F0502020204030204" pitchFamily="34" charset="0"/>
            </a:endParaRPr>
          </a:p>
        </p:txBody>
      </p:sp>
      <p:pic>
        <p:nvPicPr>
          <p:cNvPr id="8195" name="Picture 2" descr="http://www.elementaryelectronics.com/components/Diode/pic%20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38200"/>
            <a:ext cx="2092325" cy="110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Box 3"/>
          <p:cNvSpPr txBox="1">
            <a:spLocks noChangeArrowheads="1"/>
          </p:cNvSpPr>
          <p:nvPr/>
        </p:nvSpPr>
        <p:spPr bwMode="auto">
          <a:xfrm>
            <a:off x="2667000" y="1066800"/>
            <a:ext cx="57642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dirty="0">
                <a:solidFill>
                  <a:srgbClr val="0000FF"/>
                </a:solidFill>
                <a:latin typeface="Calibri" panose="020F0502020204030204" pitchFamily="34" charset="0"/>
              </a:rPr>
              <a:t>Diodes</a:t>
            </a:r>
            <a:r>
              <a:rPr lang="en-US" altLang="en-US" sz="2400" dirty="0">
                <a:latin typeface="Calibri" panose="020F0502020204030204" pitchFamily="34" charset="0"/>
              </a:rPr>
              <a:t> are semiconductor devices that </a:t>
            </a:r>
            <a:r>
              <a:rPr lang="en-US" altLang="en-US" sz="2400" b="1" dirty="0">
                <a:latin typeface="Calibri" panose="020F0502020204030204" pitchFamily="34" charset="0"/>
              </a:rPr>
              <a:t>allow</a:t>
            </a:r>
          </a:p>
          <a:p>
            <a:pPr eaLnBrk="1" hangingPunct="1"/>
            <a:r>
              <a:rPr lang="en-US" altLang="en-US" sz="2400" b="1" dirty="0">
                <a:latin typeface="Calibri" panose="020F0502020204030204" pitchFamily="34" charset="0"/>
              </a:rPr>
              <a:t> current in only one direction</a:t>
            </a:r>
          </a:p>
        </p:txBody>
      </p:sp>
      <p:pic>
        <p:nvPicPr>
          <p:cNvPr id="8197" name="Picture 4" descr="http://www.elementaryelectronics.com/components/Diode/pic%2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676400"/>
            <a:ext cx="914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TextBox 5"/>
          <p:cNvSpPr txBox="1">
            <a:spLocks noChangeArrowheads="1"/>
          </p:cNvSpPr>
          <p:nvPr/>
        </p:nvSpPr>
        <p:spPr bwMode="auto">
          <a:xfrm>
            <a:off x="2895600" y="3581400"/>
            <a:ext cx="5562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dirty="0">
                <a:solidFill>
                  <a:srgbClr val="0000FF"/>
                </a:solidFill>
                <a:latin typeface="Calibri" panose="020F0502020204030204" pitchFamily="34" charset="0"/>
              </a:rPr>
              <a:t>Fuses</a:t>
            </a:r>
            <a:r>
              <a:rPr lang="en-US" altLang="en-US" sz="2400" b="1" dirty="0">
                <a:latin typeface="Calibri" panose="020F0502020204030204" pitchFamily="34" charset="0"/>
              </a:rPr>
              <a:t> </a:t>
            </a:r>
            <a:r>
              <a:rPr lang="en-US" altLang="en-US" sz="2400" dirty="0">
                <a:latin typeface="Calibri" panose="020F0502020204030204" pitchFamily="34" charset="0"/>
              </a:rPr>
              <a:t>are  devices that </a:t>
            </a:r>
            <a:r>
              <a:rPr lang="en-US" altLang="en-US" sz="2400" b="1" dirty="0">
                <a:latin typeface="Calibri" panose="020F0502020204030204" pitchFamily="34" charset="0"/>
              </a:rPr>
              <a:t>protect the circuit from overload</a:t>
            </a:r>
            <a:r>
              <a:rPr lang="en-US" altLang="en-US" sz="2400" b="1" dirty="0" smtClean="0">
                <a:latin typeface="Calibri" panose="020F0502020204030204" pitchFamily="34" charset="0"/>
              </a:rPr>
              <a:t>.</a:t>
            </a:r>
            <a:endParaRPr lang="en-US" altLang="en-US" sz="2400" dirty="0">
              <a:latin typeface="Calibri" panose="020F0502020204030204" pitchFamily="34" charset="0"/>
            </a:endParaRPr>
          </a:p>
        </p:txBody>
      </p:sp>
      <p:pic>
        <p:nvPicPr>
          <p:cNvPr id="8199" name="Picture 2" descr="http://t0.gstatic.com/images?q=tbn:pPvAQDrqVgkJWM:http://www.wheelchairdriver.com/images-vw-caravelle/fuse.h4.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3810000"/>
            <a:ext cx="12573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95946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7A5F713-6313-4E99-B086-866D76B0CA4E}" type="slidenum">
              <a:rPr lang="en-US" altLang="en-US">
                <a:solidFill>
                  <a:srgbClr val="898989"/>
                </a:solidFill>
                <a:latin typeface="Calibri" panose="020F0502020204030204" pitchFamily="34" charset="0"/>
              </a:rPr>
              <a:pPr eaLnBrk="1" hangingPunct="1"/>
              <a:t>8</a:t>
            </a:fld>
            <a:endParaRPr lang="en-US" altLang="en-US">
              <a:solidFill>
                <a:srgbClr val="898989"/>
              </a:solidFill>
              <a:latin typeface="Calibri" panose="020F0502020204030204" pitchFamily="34" charset="0"/>
            </a:endParaRPr>
          </a:p>
        </p:txBody>
      </p:sp>
      <p:sp>
        <p:nvSpPr>
          <p:cNvPr id="11267"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alibri" panose="020F0502020204030204" pitchFamily="34" charset="0"/>
            </a:endParaRPr>
          </a:p>
        </p:txBody>
      </p:sp>
      <p:sp>
        <p:nvSpPr>
          <p:cNvPr id="11269" name="TextBox 5"/>
          <p:cNvSpPr txBox="1">
            <a:spLocks noChangeArrowheads="1"/>
          </p:cNvSpPr>
          <p:nvPr/>
        </p:nvSpPr>
        <p:spPr bwMode="auto">
          <a:xfrm>
            <a:off x="718523" y="164307"/>
            <a:ext cx="8035565"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dirty="0">
                <a:solidFill>
                  <a:srgbClr val="0000FF"/>
                </a:solidFill>
                <a:latin typeface="Calibri" panose="020F0502020204030204" pitchFamily="34" charset="0"/>
              </a:rPr>
              <a:t>LEDs- Light Emitting Diodes: </a:t>
            </a:r>
          </a:p>
          <a:p>
            <a:pPr eaLnBrk="1" hangingPunct="1">
              <a:buFont typeface="Arial" panose="020B0604020202020204" pitchFamily="34" charset="0"/>
              <a:buChar char="•"/>
            </a:pPr>
            <a:r>
              <a:rPr lang="en-US" altLang="en-US" sz="2400" b="1" dirty="0">
                <a:latin typeface="Calibri" panose="020F0502020204030204" pitchFamily="34" charset="0"/>
              </a:rPr>
              <a:t>   </a:t>
            </a:r>
            <a:r>
              <a:rPr lang="en-US" altLang="en-US" sz="2400" dirty="0">
                <a:latin typeface="Calibri" panose="020F0502020204030204" pitchFamily="34" charset="0"/>
              </a:rPr>
              <a:t>A special kind of diode: They allow current to </a:t>
            </a:r>
            <a:r>
              <a:rPr lang="en-US" altLang="en-US" sz="2400" dirty="0" smtClean="0">
                <a:latin typeface="Calibri" panose="020F0502020204030204" pitchFamily="34" charset="0"/>
              </a:rPr>
              <a:t/>
            </a:r>
            <a:br>
              <a:rPr lang="en-US" altLang="en-US" sz="2400" dirty="0" smtClean="0">
                <a:latin typeface="Calibri" panose="020F0502020204030204" pitchFamily="34" charset="0"/>
              </a:rPr>
            </a:br>
            <a:r>
              <a:rPr lang="en-US" altLang="en-US" sz="2400" dirty="0" smtClean="0">
                <a:latin typeface="Calibri" panose="020F0502020204030204" pitchFamily="34" charset="0"/>
              </a:rPr>
              <a:t>     flow </a:t>
            </a:r>
            <a:r>
              <a:rPr lang="en-US" altLang="en-US" sz="2400" dirty="0">
                <a:latin typeface="Calibri" panose="020F0502020204030204" pitchFamily="34" charset="0"/>
              </a:rPr>
              <a:t>in </a:t>
            </a:r>
            <a:r>
              <a:rPr lang="en-US" altLang="en-US" sz="2400" dirty="0" smtClean="0">
                <a:latin typeface="Calibri" panose="020F0502020204030204" pitchFamily="34" charset="0"/>
              </a:rPr>
              <a:t>one </a:t>
            </a:r>
            <a:r>
              <a:rPr lang="en-US" altLang="en-US" sz="2400" dirty="0">
                <a:latin typeface="Calibri" panose="020F0502020204030204" pitchFamily="34" charset="0"/>
              </a:rPr>
              <a:t>direction.</a:t>
            </a:r>
          </a:p>
          <a:p>
            <a:pPr eaLnBrk="1" hangingPunct="1">
              <a:buFont typeface="Arial" panose="020B0604020202020204" pitchFamily="34" charset="0"/>
              <a:buChar char="•"/>
            </a:pPr>
            <a:endParaRPr lang="en-US" altLang="en-US" sz="1600" dirty="0">
              <a:latin typeface="Calibri" panose="020F0502020204030204" pitchFamily="34" charset="0"/>
            </a:endParaRPr>
          </a:p>
          <a:p>
            <a:pPr eaLnBrk="1" hangingPunct="1">
              <a:buFont typeface="Arial" panose="020B0604020202020204" pitchFamily="34" charset="0"/>
              <a:buChar char="•"/>
            </a:pPr>
            <a:r>
              <a:rPr lang="en-US" altLang="en-US" sz="2400" dirty="0">
                <a:latin typeface="Calibri" panose="020F0502020204030204" pitchFamily="34" charset="0"/>
              </a:rPr>
              <a:t>   The LED will light up when the proper amount of </a:t>
            </a:r>
            <a:br>
              <a:rPr lang="en-US" altLang="en-US" sz="2400" dirty="0">
                <a:latin typeface="Calibri" panose="020F0502020204030204" pitchFamily="34" charset="0"/>
              </a:rPr>
            </a:br>
            <a:r>
              <a:rPr lang="en-US" altLang="en-US" sz="2400" dirty="0">
                <a:latin typeface="Calibri" panose="020F0502020204030204" pitchFamily="34" charset="0"/>
              </a:rPr>
              <a:t>     current passes through. </a:t>
            </a:r>
          </a:p>
        </p:txBody>
      </p:sp>
      <p:pic>
        <p:nvPicPr>
          <p:cNvPr id="11271" name="Picture 2"/>
          <p:cNvPicPr>
            <a:picLocks noChangeAspect="1" noChangeArrowheads="1"/>
          </p:cNvPicPr>
          <p:nvPr/>
        </p:nvPicPr>
        <p:blipFill>
          <a:blip r:embed="rId3">
            <a:extLst>
              <a:ext uri="{28A0092B-C50C-407E-A947-70E740481C1C}">
                <a14:useLocalDpi xmlns:a14="http://schemas.microsoft.com/office/drawing/2010/main" val="0"/>
              </a:ext>
            </a:extLst>
          </a:blip>
          <a:srcRect l="2199" b="2707"/>
          <a:stretch>
            <a:fillRect/>
          </a:stretch>
        </p:blipFill>
        <p:spPr bwMode="auto">
          <a:xfrm>
            <a:off x="1371600" y="3429000"/>
            <a:ext cx="6729413" cy="298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Arrow Connector 11"/>
          <p:cNvCxnSpPr/>
          <p:nvPr/>
        </p:nvCxnSpPr>
        <p:spPr>
          <a:xfrm rot="16200000" flipH="1">
            <a:off x="1409700" y="2933700"/>
            <a:ext cx="1295400" cy="1066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1277" idx="2"/>
          </p:cNvCxnSpPr>
          <p:nvPr/>
        </p:nvCxnSpPr>
        <p:spPr>
          <a:xfrm>
            <a:off x="1524000" y="2819400"/>
            <a:ext cx="441325" cy="130651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1277" idx="2"/>
          </p:cNvCxnSpPr>
          <p:nvPr/>
        </p:nvCxnSpPr>
        <p:spPr>
          <a:xfrm>
            <a:off x="1524000" y="2819400"/>
            <a:ext cx="898525" cy="130651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1279" idx="2"/>
          </p:cNvCxnSpPr>
          <p:nvPr/>
        </p:nvCxnSpPr>
        <p:spPr>
          <a:xfrm flipH="1">
            <a:off x="7848600" y="3341688"/>
            <a:ext cx="531813" cy="107791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6200000" flipH="1">
            <a:off x="1638300" y="3543300"/>
            <a:ext cx="2133600" cy="9906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277" name="TextBox 24"/>
          <p:cNvSpPr txBox="1">
            <a:spLocks noChangeArrowheads="1"/>
          </p:cNvSpPr>
          <p:nvPr/>
        </p:nvSpPr>
        <p:spPr bwMode="auto">
          <a:xfrm>
            <a:off x="1279525" y="2449512"/>
            <a:ext cx="488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latin typeface="Calibri" panose="020F0502020204030204" pitchFamily="34" charset="0"/>
              </a:rPr>
              <a:t>1-3</a:t>
            </a:r>
          </a:p>
        </p:txBody>
      </p:sp>
      <p:sp>
        <p:nvSpPr>
          <p:cNvPr id="11278" name="TextBox 25"/>
          <p:cNvSpPr txBox="1">
            <a:spLocks noChangeArrowheads="1"/>
          </p:cNvSpPr>
          <p:nvPr/>
        </p:nvSpPr>
        <p:spPr bwMode="auto">
          <a:xfrm>
            <a:off x="1981200" y="2743200"/>
            <a:ext cx="38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latin typeface="Calibri" panose="020F0502020204030204" pitchFamily="34" charset="0"/>
              </a:rPr>
              <a:t>4</a:t>
            </a:r>
          </a:p>
        </p:txBody>
      </p:sp>
      <p:sp>
        <p:nvSpPr>
          <p:cNvPr id="11279" name="TextBox 26"/>
          <p:cNvSpPr txBox="1">
            <a:spLocks noChangeArrowheads="1"/>
          </p:cNvSpPr>
          <p:nvPr/>
        </p:nvSpPr>
        <p:spPr bwMode="auto">
          <a:xfrm>
            <a:off x="8229600" y="2971800"/>
            <a:ext cx="301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latin typeface="Calibri" panose="020F0502020204030204" pitchFamily="34" charset="0"/>
              </a:rPr>
              <a:t>5</a:t>
            </a:r>
          </a:p>
        </p:txBody>
      </p:sp>
      <p:sp>
        <p:nvSpPr>
          <p:cNvPr id="10" name="Rectangle 2"/>
          <p:cNvSpPr>
            <a:spLocks noChangeArrowheads="1"/>
          </p:cNvSpPr>
          <p:nvPr/>
        </p:nvSpPr>
        <p:spPr bwMode="auto">
          <a:xfrm>
            <a:off x="-1295400" y="24907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3712899055"/>
              </p:ext>
            </p:extLst>
          </p:nvPr>
        </p:nvGraphicFramePr>
        <p:xfrm>
          <a:off x="4214812" y="1981201"/>
          <a:ext cx="3717925" cy="1066800"/>
        </p:xfrm>
        <a:graphic>
          <a:graphicData uri="http://schemas.openxmlformats.org/presentationml/2006/ole">
            <mc:AlternateContent xmlns:mc="http://schemas.openxmlformats.org/markup-compatibility/2006">
              <mc:Choice xmlns:v="urn:schemas-microsoft-com:vml" Requires="v">
                <p:oleObj spid="_x0000_s3077" name="Picture" r:id="rId4" imgW="4457390" imgH="1598268" progId="Word.Picture.8">
                  <p:embed/>
                </p:oleObj>
              </mc:Choice>
              <mc:Fallback>
                <p:oleObj name="Picture" r:id="rId4" imgW="4457390" imgH="1598268" progId="Word.Picture.8">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b="20000"/>
                      <a:stretch>
                        <a:fillRect/>
                      </a:stretch>
                    </p:blipFill>
                    <p:spPr bwMode="auto">
                      <a:xfrm>
                        <a:off x="4214812" y="1981201"/>
                        <a:ext cx="3717925"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919957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5DC1D59-D189-44EC-BCF1-33307E349974}" type="slidenum">
              <a:rPr lang="en-US" altLang="en-US">
                <a:solidFill>
                  <a:srgbClr val="898989"/>
                </a:solidFill>
                <a:latin typeface="Calibri" panose="020F0502020204030204" pitchFamily="34" charset="0"/>
              </a:rPr>
              <a:pPr eaLnBrk="1" hangingPunct="1"/>
              <a:t>9</a:t>
            </a:fld>
            <a:endParaRPr lang="en-US" altLang="en-US">
              <a:solidFill>
                <a:srgbClr val="898989"/>
              </a:solidFill>
              <a:latin typeface="Calibri" panose="020F0502020204030204" pitchFamily="34" charset="0"/>
            </a:endParaRPr>
          </a:p>
        </p:txBody>
      </p:sp>
      <p:sp>
        <p:nvSpPr>
          <p:cNvPr id="12291" name="Rectangle 4"/>
          <p:cNvSpPr>
            <a:spLocks noChangeArrowheads="1"/>
          </p:cNvSpPr>
          <p:nvPr/>
        </p:nvSpPr>
        <p:spPr bwMode="auto">
          <a:xfrm>
            <a:off x="609600" y="533400"/>
            <a:ext cx="693420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2000" b="1" dirty="0">
                <a:solidFill>
                  <a:srgbClr val="0000FF"/>
                </a:solidFill>
                <a:cs typeface="Times New Roman" panose="02020603050405020304" pitchFamily="18" charset="0"/>
              </a:rPr>
              <a:t>Infrared Detectors  </a:t>
            </a:r>
          </a:p>
          <a:p>
            <a:pPr algn="just" eaLnBrk="1" hangingPunct="1"/>
            <a:endParaRPr lang="en-US" altLang="en-US" sz="2000" b="1" u="sng" dirty="0">
              <a:cs typeface="Times New Roman" panose="02020603050405020304" pitchFamily="18" charset="0"/>
            </a:endParaRPr>
          </a:p>
          <a:p>
            <a:pPr algn="just" eaLnBrk="1" hangingPunct="1">
              <a:buFont typeface="Arial" panose="020B0604020202020204" pitchFamily="34" charset="0"/>
              <a:buChar char="•"/>
            </a:pPr>
            <a:r>
              <a:rPr lang="en-US" altLang="en-US" sz="2000" dirty="0">
                <a:cs typeface="Times New Roman" panose="02020603050405020304" pitchFamily="18" charset="0"/>
              </a:rPr>
              <a:t>  The appearance of these infrared photo detectors and the </a:t>
            </a:r>
            <a:br>
              <a:rPr lang="en-US" altLang="en-US" sz="2000" dirty="0">
                <a:cs typeface="Times New Roman" panose="02020603050405020304" pitchFamily="18" charset="0"/>
              </a:rPr>
            </a:br>
            <a:r>
              <a:rPr lang="en-US" altLang="en-US" sz="2000" dirty="0">
                <a:cs typeface="Times New Roman" panose="02020603050405020304" pitchFamily="18" charset="0"/>
              </a:rPr>
              <a:t>    internal structure is similar to that of an LED. </a:t>
            </a:r>
          </a:p>
          <a:p>
            <a:pPr algn="just" eaLnBrk="1" hangingPunct="1">
              <a:buFont typeface="Arial" panose="020B0604020202020204" pitchFamily="34" charset="0"/>
              <a:buChar char="•"/>
            </a:pPr>
            <a:endParaRPr lang="en-US" altLang="en-US" sz="2000" dirty="0">
              <a:cs typeface="Times New Roman" panose="02020603050405020304" pitchFamily="18" charset="0"/>
            </a:endParaRPr>
          </a:p>
          <a:p>
            <a:pPr algn="just" eaLnBrk="1" hangingPunct="1">
              <a:buFont typeface="Arial" panose="020B0604020202020204" pitchFamily="34" charset="0"/>
              <a:buChar char="•"/>
            </a:pPr>
            <a:r>
              <a:rPr lang="en-US" altLang="en-US" sz="2000" dirty="0">
                <a:cs typeface="Times New Roman" panose="02020603050405020304" pitchFamily="18" charset="0"/>
              </a:rPr>
              <a:t>   The infrared photo detector has a focal direction, and the </a:t>
            </a:r>
            <a:br>
              <a:rPr lang="en-US" altLang="en-US" sz="2000" dirty="0">
                <a:cs typeface="Times New Roman" panose="02020603050405020304" pitchFamily="18" charset="0"/>
              </a:rPr>
            </a:br>
            <a:r>
              <a:rPr lang="en-US" altLang="en-US" sz="2000" dirty="0">
                <a:cs typeface="Times New Roman" panose="02020603050405020304" pitchFamily="18" charset="0"/>
              </a:rPr>
              <a:t>    detection angle is about 15°.  (8x15=120˚)</a:t>
            </a:r>
          </a:p>
          <a:p>
            <a:pPr algn="just" eaLnBrk="1" hangingPunct="1">
              <a:buFont typeface="Arial" panose="020B0604020202020204" pitchFamily="34" charset="0"/>
              <a:buChar char="•"/>
            </a:pPr>
            <a:endParaRPr lang="en-US" altLang="en-US" sz="2000" dirty="0">
              <a:cs typeface="Times New Roman" panose="02020603050405020304" pitchFamily="18" charset="0"/>
            </a:endParaRPr>
          </a:p>
          <a:p>
            <a:pPr algn="just" eaLnBrk="1" hangingPunct="1">
              <a:buFont typeface="Arial" panose="020B0604020202020204" pitchFamily="34" charset="0"/>
              <a:buChar char="•"/>
            </a:pPr>
            <a:r>
              <a:rPr lang="en-US" altLang="en-US" sz="2000" dirty="0">
                <a:cs typeface="Times New Roman" panose="02020603050405020304" pitchFamily="18" charset="0"/>
              </a:rPr>
              <a:t>   This small detection angle allows the controller to </a:t>
            </a:r>
            <a:r>
              <a:rPr lang="en-US" altLang="en-US" sz="2000" b="1" dirty="0">
                <a:cs typeface="Times New Roman" panose="02020603050405020304" pitchFamily="18" charset="0"/>
              </a:rPr>
              <a:t>tell the  </a:t>
            </a:r>
            <a:br>
              <a:rPr lang="en-US" altLang="en-US" sz="2000" b="1" dirty="0">
                <a:cs typeface="Times New Roman" panose="02020603050405020304" pitchFamily="18" charset="0"/>
              </a:rPr>
            </a:br>
            <a:r>
              <a:rPr lang="en-US" altLang="en-US" sz="2000" b="1" dirty="0">
                <a:cs typeface="Times New Roman" panose="02020603050405020304" pitchFamily="18" charset="0"/>
              </a:rPr>
              <a:t>    direction where the infrared light comes from.   </a:t>
            </a:r>
            <a:endParaRPr lang="en-US" altLang="en-US" sz="2000" b="1" dirty="0"/>
          </a:p>
        </p:txBody>
      </p:sp>
      <p:pic>
        <p:nvPicPr>
          <p:cNvPr id="12292" name="Picture 2"/>
          <p:cNvPicPr>
            <a:picLocks noChangeAspect="1" noChangeArrowheads="1"/>
          </p:cNvPicPr>
          <p:nvPr/>
        </p:nvPicPr>
        <p:blipFill>
          <a:blip r:embed="rId3">
            <a:extLst>
              <a:ext uri="{28A0092B-C50C-407E-A947-70E740481C1C}">
                <a14:useLocalDpi xmlns:a14="http://schemas.microsoft.com/office/drawing/2010/main" val="0"/>
              </a:ext>
            </a:extLst>
          </a:blip>
          <a:srcRect l="2199" b="2707"/>
          <a:stretch>
            <a:fillRect/>
          </a:stretch>
        </p:blipFill>
        <p:spPr bwMode="auto">
          <a:xfrm>
            <a:off x="460342" y="4258329"/>
            <a:ext cx="502920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Object 3"/>
          <p:cNvGraphicFramePr>
            <a:graphicFrameLocks noChangeAspect="1"/>
          </p:cNvGraphicFramePr>
          <p:nvPr>
            <p:extLst>
              <p:ext uri="{D42A27DB-BD31-4B8C-83A1-F6EECF244321}">
                <p14:modId xmlns:p14="http://schemas.microsoft.com/office/powerpoint/2010/main" val="3641651724"/>
              </p:ext>
            </p:extLst>
          </p:nvPr>
        </p:nvGraphicFramePr>
        <p:xfrm>
          <a:off x="4812384" y="3615180"/>
          <a:ext cx="4008438" cy="1036638"/>
        </p:xfrm>
        <a:graphic>
          <a:graphicData uri="http://schemas.openxmlformats.org/presentationml/2006/ole">
            <mc:AlternateContent xmlns:mc="http://schemas.openxmlformats.org/markup-compatibility/2006">
              <mc:Choice xmlns:v="urn:schemas-microsoft-com:vml" Requires="v">
                <p:oleObj spid="_x0000_s2053" name="Picture" r:id="rId4" imgW="6537410" imgH="1689618" progId="Word.Picture.8">
                  <p:embed/>
                </p:oleObj>
              </mc:Choice>
              <mc:Fallback>
                <p:oleObj name="Picture" r:id="rId4" imgW="6537410" imgH="1689618" progId="Word.Picture.8">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2384" y="3615180"/>
                        <a:ext cx="4008438" cy="1036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3804771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401</TotalTime>
  <Words>675</Words>
  <Application>Microsoft Office PowerPoint</Application>
  <PresentationFormat>On-screen Show (4:3)</PresentationFormat>
  <Paragraphs>207</Paragraphs>
  <Slides>12</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8" baseType="lpstr">
      <vt:lpstr>Arial</vt:lpstr>
      <vt:lpstr>Calibri</vt:lpstr>
      <vt:lpstr>Symbol</vt:lpstr>
      <vt:lpstr>Times New Roman</vt:lpstr>
      <vt:lpstr>Office Theme</vt:lpstr>
      <vt:lpstr>Microsoft Word Picture</vt:lpstr>
      <vt:lpstr>Robot Electronics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Ken Youssefi</dc:creator>
  <cp:lastModifiedBy>kyoussefi@aol.com</cp:lastModifiedBy>
  <cp:revision>27</cp:revision>
  <dcterms:created xsi:type="dcterms:W3CDTF">2006-08-16T00:00:00Z</dcterms:created>
  <dcterms:modified xsi:type="dcterms:W3CDTF">2017-10-20T04:19:11Z</dcterms:modified>
</cp:coreProperties>
</file>